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6" r:id="rId2"/>
    <p:sldId id="268" r:id="rId3"/>
    <p:sldId id="280" r:id="rId4"/>
    <p:sldId id="267" r:id="rId5"/>
    <p:sldId id="272" r:id="rId6"/>
    <p:sldId id="271" r:id="rId7"/>
    <p:sldId id="269" r:id="rId8"/>
    <p:sldId id="285" r:id="rId9"/>
    <p:sldId id="281" r:id="rId10"/>
    <p:sldId id="273" r:id="rId11"/>
    <p:sldId id="282" r:id="rId12"/>
    <p:sldId id="270" r:id="rId13"/>
    <p:sldId id="292" r:id="rId14"/>
    <p:sldId id="291" r:id="rId15"/>
    <p:sldId id="29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E139"/>
    <a:srgbClr val="D9523C"/>
    <a:srgbClr val="FFFFFF"/>
    <a:srgbClr val="323951"/>
    <a:srgbClr val="E3E969"/>
    <a:srgbClr val="DDE44A"/>
    <a:srgbClr val="BEBBB8"/>
    <a:srgbClr val="DC5D48"/>
    <a:srgbClr val="D14129"/>
    <a:srgbClr val="DE6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68" autoAdjust="0"/>
    <p:restoredTop sz="96405"/>
  </p:normalViewPr>
  <p:slideViewPr>
    <p:cSldViewPr snapToGrid="0">
      <p:cViewPr varScale="1">
        <p:scale>
          <a:sx n="71" d="100"/>
          <a:sy n="71" d="100"/>
        </p:scale>
        <p:origin x="60" y="5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h Thompson" userId="7a31bbea-ccc7-4cdc-ae70-7e1181c91a31" providerId="ADAL" clId="{AB544C9E-3F05-4C4F-AB5B-F9A5AAEC2B33}"/>
    <pc:docChg chg="custSel modSld">
      <pc:chgData name="Josh Thompson" userId="7a31bbea-ccc7-4cdc-ae70-7e1181c91a31" providerId="ADAL" clId="{AB544C9E-3F05-4C4F-AB5B-F9A5AAEC2B33}" dt="2024-03-29T15:36:45.920" v="57" actId="1076"/>
      <pc:docMkLst>
        <pc:docMk/>
      </pc:docMkLst>
      <pc:sldChg chg="addSp modSp mod">
        <pc:chgData name="Josh Thompson" userId="7a31bbea-ccc7-4cdc-ae70-7e1181c91a31" providerId="ADAL" clId="{AB544C9E-3F05-4C4F-AB5B-F9A5AAEC2B33}" dt="2024-03-29T15:36:45.920" v="57" actId="1076"/>
        <pc:sldMkLst>
          <pc:docMk/>
          <pc:sldMk cId="883876367" sldId="266"/>
        </pc:sldMkLst>
        <pc:spChg chg="mod">
          <ac:chgData name="Josh Thompson" userId="7a31bbea-ccc7-4cdc-ae70-7e1181c91a31" providerId="ADAL" clId="{AB544C9E-3F05-4C4F-AB5B-F9A5AAEC2B33}" dt="2024-03-29T15:36:33.685" v="56" actId="27636"/>
          <ac:spMkLst>
            <pc:docMk/>
            <pc:sldMk cId="883876367" sldId="266"/>
            <ac:spMk id="5" creationId="{4956F308-E1D5-868C-9417-7DD4C3A6B967}"/>
          </ac:spMkLst>
        </pc:spChg>
        <pc:picChg chg="add mod">
          <ac:chgData name="Josh Thompson" userId="7a31bbea-ccc7-4cdc-ae70-7e1181c91a31" providerId="ADAL" clId="{AB544C9E-3F05-4C4F-AB5B-F9A5AAEC2B33}" dt="2024-03-29T15:36:45.920" v="57" actId="1076"/>
          <ac:picMkLst>
            <pc:docMk/>
            <pc:sldMk cId="883876367" sldId="266"/>
            <ac:picMk id="3" creationId="{2781288F-C5BA-F32E-D7B7-C1CAAE8C72AE}"/>
          </ac:picMkLst>
        </pc:picChg>
      </pc:sldChg>
      <pc:sldChg chg="modSp mod">
        <pc:chgData name="Josh Thompson" userId="7a31bbea-ccc7-4cdc-ae70-7e1181c91a31" providerId="ADAL" clId="{AB544C9E-3F05-4C4F-AB5B-F9A5AAEC2B33}" dt="2024-03-29T15:33:52.427" v="15" actId="20577"/>
        <pc:sldMkLst>
          <pc:docMk/>
          <pc:sldMk cId="592139560" sldId="291"/>
        </pc:sldMkLst>
        <pc:spChg chg="mod">
          <ac:chgData name="Josh Thompson" userId="7a31bbea-ccc7-4cdc-ae70-7e1181c91a31" providerId="ADAL" clId="{AB544C9E-3F05-4C4F-AB5B-F9A5AAEC2B33}" dt="2024-03-29T15:33:52.427" v="15" actId="20577"/>
          <ac:spMkLst>
            <pc:docMk/>
            <pc:sldMk cId="592139560" sldId="291"/>
            <ac:spMk id="2" creationId="{045C855A-5232-A9CE-1DCB-373E0FA401FE}"/>
          </ac:spMkLst>
        </pc:spChg>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692BE5-016A-E4D1-44BC-71A2F443AD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CEE6AECD-F35C-65F5-39D8-2D5039A4585E}"/>
              </a:ext>
            </a:extLst>
          </p:cNvPr>
          <p:cNvSpPr/>
          <p:nvPr userDrawn="1"/>
        </p:nvSpPr>
        <p:spPr>
          <a:xfrm>
            <a:off x="740228" y="1317838"/>
            <a:ext cx="9457509" cy="3866606"/>
          </a:xfrm>
          <a:prstGeom prst="rect">
            <a:avLst/>
          </a:prstGeom>
          <a:solidFill>
            <a:srgbClr val="FFFFFF">
              <a:alpha val="8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F38ABC-600F-148F-FDAE-FD62093FE6EF}"/>
              </a:ext>
            </a:extLst>
          </p:cNvPr>
          <p:cNvSpPr>
            <a:spLocks noGrp="1"/>
          </p:cNvSpPr>
          <p:nvPr>
            <p:ph type="ctrTitle"/>
          </p:nvPr>
        </p:nvSpPr>
        <p:spPr>
          <a:xfrm>
            <a:off x="1210490" y="1613612"/>
            <a:ext cx="7889967" cy="2387600"/>
          </a:xfrm>
        </p:spPr>
        <p:txBody>
          <a:bodyPr anchor="b"/>
          <a:lstStyle>
            <a:lvl1pPr algn="ctr">
              <a:defRPr sz="6000"/>
            </a:lvl1pPr>
          </a:lstStyle>
          <a:p>
            <a:endParaRPr lang="en-US" dirty="0"/>
          </a:p>
        </p:txBody>
      </p:sp>
      <p:sp>
        <p:nvSpPr>
          <p:cNvPr id="3" name="Subtitle 2">
            <a:extLst>
              <a:ext uri="{FF2B5EF4-FFF2-40B4-BE49-F238E27FC236}">
                <a16:creationId xmlns:a16="http://schemas.microsoft.com/office/drawing/2014/main" id="{D77D9122-6923-6B4D-61C1-3886043942B2}"/>
              </a:ext>
            </a:extLst>
          </p:cNvPr>
          <p:cNvSpPr>
            <a:spLocks noGrp="1"/>
          </p:cNvSpPr>
          <p:nvPr>
            <p:ph type="subTitle" idx="1"/>
          </p:nvPr>
        </p:nvSpPr>
        <p:spPr>
          <a:xfrm>
            <a:off x="1210492" y="4150705"/>
            <a:ext cx="7889966" cy="926399"/>
          </a:xfrm>
        </p:spPr>
        <p:txBody>
          <a:bodyPr>
            <a:normAutofit/>
          </a:bodyPr>
          <a:lstStyle>
            <a:lvl1pPr marL="0" indent="0" algn="ctr">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pic>
        <p:nvPicPr>
          <p:cNvPr id="9" name="Picture 8">
            <a:extLst>
              <a:ext uri="{FF2B5EF4-FFF2-40B4-BE49-F238E27FC236}">
                <a16:creationId xmlns:a16="http://schemas.microsoft.com/office/drawing/2014/main" id="{A87CC033-CFBC-CEF4-6CAA-E0A0D30D7F0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91029" y="430380"/>
            <a:ext cx="2790714" cy="2790714"/>
          </a:xfrm>
          <a:prstGeom prst="rect">
            <a:avLst/>
          </a:prstGeom>
        </p:spPr>
      </p:pic>
    </p:spTree>
    <p:extLst>
      <p:ext uri="{BB962C8B-B14F-4D97-AF65-F5344CB8AC3E}">
        <p14:creationId xmlns:p14="http://schemas.microsoft.com/office/powerpoint/2010/main" val="1818079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Vertical left">
    <p:bg>
      <p:bgPr>
        <a:solidFill>
          <a:srgbClr val="32395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46E83D-CD40-9F6A-7762-6CEFAAF9C6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8359"/>
          <a:stretch/>
        </p:blipFill>
        <p:spPr>
          <a:xfrm>
            <a:off x="0" y="0"/>
            <a:ext cx="3857718" cy="6858000"/>
          </a:xfrm>
          <a:prstGeom prst="rect">
            <a:avLst/>
          </a:prstGeom>
        </p:spPr>
      </p:pic>
      <p:sp>
        <p:nvSpPr>
          <p:cNvPr id="11" name="Rectangle 10">
            <a:extLst>
              <a:ext uri="{FF2B5EF4-FFF2-40B4-BE49-F238E27FC236}">
                <a16:creationId xmlns:a16="http://schemas.microsoft.com/office/drawing/2014/main" id="{DB3CFC02-A94F-CB63-009C-1AF2BC5549EE}"/>
              </a:ext>
            </a:extLst>
          </p:cNvPr>
          <p:cNvSpPr/>
          <p:nvPr userDrawn="1"/>
        </p:nvSpPr>
        <p:spPr>
          <a:xfrm>
            <a:off x="550926" y="491706"/>
            <a:ext cx="2872596" cy="585733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F6EDDBE9-998D-3BFA-A041-001558A1A554}"/>
              </a:ext>
            </a:extLst>
          </p:cNvPr>
          <p:cNvSpPr>
            <a:spLocks noGrp="1"/>
          </p:cNvSpPr>
          <p:nvPr>
            <p:ph type="body" sz="quarter" idx="11" hasCustomPrompt="1"/>
          </p:nvPr>
        </p:nvSpPr>
        <p:spPr>
          <a:xfrm>
            <a:off x="842154" y="811213"/>
            <a:ext cx="2302714" cy="4933950"/>
          </a:xfrm>
        </p:spPr>
        <p:txBody>
          <a:bodyPr>
            <a:normAutofit/>
          </a:bodyPr>
          <a:lstStyle>
            <a:lvl1pPr marL="0" indent="0" algn="ctr">
              <a:buNone/>
              <a:defRPr sz="2000"/>
            </a:lvl1pPr>
          </a:lstStyle>
          <a:p>
            <a:pPr lvl="0"/>
            <a:r>
              <a:rPr lang="en-US" dirty="0"/>
              <a:t>Click to edit text here</a:t>
            </a:r>
          </a:p>
        </p:txBody>
      </p:sp>
      <p:sp>
        <p:nvSpPr>
          <p:cNvPr id="4" name="Text Placeholder 3">
            <a:extLst>
              <a:ext uri="{FF2B5EF4-FFF2-40B4-BE49-F238E27FC236}">
                <a16:creationId xmlns:a16="http://schemas.microsoft.com/office/drawing/2014/main" id="{E02557B5-9D8D-D3C7-306E-67B859FCDF93}"/>
              </a:ext>
            </a:extLst>
          </p:cNvPr>
          <p:cNvSpPr>
            <a:spLocks noGrp="1"/>
          </p:cNvSpPr>
          <p:nvPr>
            <p:ph type="body" sz="quarter" idx="12"/>
          </p:nvPr>
        </p:nvSpPr>
        <p:spPr>
          <a:xfrm>
            <a:off x="4622104" y="1139869"/>
            <a:ext cx="6865046" cy="478468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419EBAF2-1443-5C80-A198-B3959360A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47497" y="5745163"/>
            <a:ext cx="893123" cy="893123"/>
          </a:xfrm>
          <a:prstGeom prst="rect">
            <a:avLst/>
          </a:prstGeom>
        </p:spPr>
      </p:pic>
    </p:spTree>
    <p:extLst>
      <p:ext uri="{BB962C8B-B14F-4D97-AF65-F5344CB8AC3E}">
        <p14:creationId xmlns:p14="http://schemas.microsoft.com/office/powerpoint/2010/main" val="2579330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B8D0A6-2FB0-F8A6-221B-46617C726B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6007BD3C-D7E1-6932-7BE2-C6F2BB156D9B}"/>
              </a:ext>
            </a:extLst>
          </p:cNvPr>
          <p:cNvSpPr/>
          <p:nvPr userDrawn="1"/>
        </p:nvSpPr>
        <p:spPr>
          <a:xfrm>
            <a:off x="1536192" y="932688"/>
            <a:ext cx="9015984" cy="501091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8EE8D31-DBFB-4D61-8988-8E550526533E}"/>
              </a:ext>
            </a:extLst>
          </p:cNvPr>
          <p:cNvSpPr/>
          <p:nvPr userDrawn="1"/>
        </p:nvSpPr>
        <p:spPr>
          <a:xfrm>
            <a:off x="1932404" y="728382"/>
            <a:ext cx="1467068" cy="3170099"/>
          </a:xfrm>
          <a:prstGeom prst="rect">
            <a:avLst/>
          </a:prstGeom>
          <a:noFill/>
        </p:spPr>
        <p:txBody>
          <a:bodyPr wrap="none" lIns="91440" tIns="45720" rIns="91440" bIns="45720">
            <a:spAutoFit/>
          </a:bodyPr>
          <a:lstStyle/>
          <a:p>
            <a:pPr algn="ctr"/>
            <a:r>
              <a:rPr lang="en-US" sz="20000" b="1" cap="none" spc="0" dirty="0">
                <a:ln w="9525">
                  <a:solidFill>
                    <a:schemeClr val="bg1"/>
                  </a:solidFill>
                  <a:prstDash val="solid"/>
                </a:ln>
                <a:solidFill>
                  <a:schemeClr val="accent2"/>
                </a:solidFill>
                <a:effectLst>
                  <a:outerShdw blurRad="12700" dist="38100" dir="2700000" algn="tl" rotWithShape="0">
                    <a:schemeClr val="accent5">
                      <a:lumMod val="60000"/>
                      <a:lumOff val="40000"/>
                    </a:schemeClr>
                  </a:outerShdw>
                </a:effectLst>
              </a:rPr>
              <a:t>“</a:t>
            </a:r>
          </a:p>
        </p:txBody>
      </p:sp>
      <p:sp>
        <p:nvSpPr>
          <p:cNvPr id="14" name="Text Placeholder 13">
            <a:extLst>
              <a:ext uri="{FF2B5EF4-FFF2-40B4-BE49-F238E27FC236}">
                <a16:creationId xmlns:a16="http://schemas.microsoft.com/office/drawing/2014/main" id="{6B9390BD-74F1-E695-49BE-243E39089833}"/>
              </a:ext>
            </a:extLst>
          </p:cNvPr>
          <p:cNvSpPr>
            <a:spLocks noGrp="1"/>
          </p:cNvSpPr>
          <p:nvPr>
            <p:ph type="body" sz="quarter" idx="10" hasCustomPrompt="1"/>
          </p:nvPr>
        </p:nvSpPr>
        <p:spPr>
          <a:xfrm>
            <a:off x="3398838" y="1728788"/>
            <a:ext cx="6634162" cy="3808412"/>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Quote</a:t>
            </a:r>
          </a:p>
        </p:txBody>
      </p:sp>
    </p:spTree>
    <p:extLst>
      <p:ext uri="{BB962C8B-B14F-4D97-AF65-F5344CB8AC3E}">
        <p14:creationId xmlns:p14="http://schemas.microsoft.com/office/powerpoint/2010/main" val="875567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ull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3816728-74BE-ED2B-D8F2-95257F703453}"/>
              </a:ext>
            </a:extLst>
          </p:cNvPr>
          <p:cNvSpPr>
            <a:spLocks noGrp="1"/>
          </p:cNvSpPr>
          <p:nvPr>
            <p:ph type="pic" sz="quarter" idx="10"/>
          </p:nvPr>
        </p:nvSpPr>
        <p:spPr>
          <a:xfrm>
            <a:off x="0" y="0"/>
            <a:ext cx="12192000" cy="6858000"/>
          </a:xfrm>
        </p:spPr>
        <p:txBody>
          <a:bodyPr/>
          <a:lstStyle/>
          <a:p>
            <a:endParaRPr lang="en-US" dirty="0"/>
          </a:p>
        </p:txBody>
      </p:sp>
    </p:spTree>
    <p:extLst>
      <p:ext uri="{BB962C8B-B14F-4D97-AF65-F5344CB8AC3E}">
        <p14:creationId xmlns:p14="http://schemas.microsoft.com/office/powerpoint/2010/main" val="2495646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icture top, banner bottom">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2E20BF-0E46-3547-C2C1-5CF594E558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9084"/>
          <a:stretch/>
        </p:blipFill>
        <p:spPr>
          <a:xfrm>
            <a:off x="0" y="6109410"/>
            <a:ext cx="12192000" cy="748589"/>
          </a:xfrm>
          <a:prstGeom prst="rect">
            <a:avLst/>
          </a:prstGeom>
        </p:spPr>
      </p:pic>
      <p:sp>
        <p:nvSpPr>
          <p:cNvPr id="16" name="Picture Placeholder 15">
            <a:extLst>
              <a:ext uri="{FF2B5EF4-FFF2-40B4-BE49-F238E27FC236}">
                <a16:creationId xmlns:a16="http://schemas.microsoft.com/office/drawing/2014/main" id="{F98E21DD-3474-BB95-CCF4-D74B5DF91284}"/>
              </a:ext>
            </a:extLst>
          </p:cNvPr>
          <p:cNvSpPr>
            <a:spLocks noGrp="1"/>
          </p:cNvSpPr>
          <p:nvPr>
            <p:ph type="pic" sz="quarter" idx="10"/>
          </p:nvPr>
        </p:nvSpPr>
        <p:spPr>
          <a:xfrm>
            <a:off x="1" y="0"/>
            <a:ext cx="12192000" cy="6109411"/>
          </a:xfrm>
        </p:spPr>
        <p:txBody>
          <a:bodyPr/>
          <a:lstStyle/>
          <a:p>
            <a:endParaRPr lang="en-US"/>
          </a:p>
        </p:txBody>
      </p:sp>
    </p:spTree>
    <p:extLst>
      <p:ext uri="{BB962C8B-B14F-4D97-AF65-F5344CB8AC3E}">
        <p14:creationId xmlns:p14="http://schemas.microsoft.com/office/powerpoint/2010/main" val="37992506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_dark">
    <p:bg>
      <p:bgPr>
        <a:solidFill>
          <a:srgbClr val="32395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2447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_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566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5A2BAD-1FFC-637E-C617-D5A660E33C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428931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79E181-6E22-69C5-07E6-A8DEC82DC3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29978E3-A08B-7F1E-1D0B-28930254B9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36620" y="769620"/>
            <a:ext cx="5318760" cy="5318760"/>
          </a:xfrm>
          <a:prstGeom prst="rect">
            <a:avLst/>
          </a:prstGeom>
        </p:spPr>
      </p:pic>
    </p:spTree>
    <p:extLst>
      <p:ext uri="{BB962C8B-B14F-4D97-AF65-F5344CB8AC3E}">
        <p14:creationId xmlns:p14="http://schemas.microsoft.com/office/powerpoint/2010/main" val="2945481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ll color _white box">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9B7033-A242-C472-9F3B-CFD9C18C5D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B04B5DDD-D62B-CE38-7469-59A076CD9708}"/>
              </a:ext>
            </a:extLst>
          </p:cNvPr>
          <p:cNvSpPr/>
          <p:nvPr userDrawn="1"/>
        </p:nvSpPr>
        <p:spPr>
          <a:xfrm>
            <a:off x="536387" y="438214"/>
            <a:ext cx="11119226" cy="5981572"/>
          </a:xfrm>
          <a:prstGeom prst="rect">
            <a:avLst/>
          </a:prstGeom>
          <a:solidFill>
            <a:srgbClr val="FFFFFF">
              <a:alpha val="8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2">
            <a:extLst>
              <a:ext uri="{FF2B5EF4-FFF2-40B4-BE49-F238E27FC236}">
                <a16:creationId xmlns:a16="http://schemas.microsoft.com/office/drawing/2014/main" id="{E0A5DDA8-F7CD-0C99-AF27-4A0852A6ADD5}"/>
              </a:ext>
            </a:extLst>
          </p:cNvPr>
          <p:cNvSpPr>
            <a:spLocks noGrp="1"/>
          </p:cNvSpPr>
          <p:nvPr>
            <p:ph idx="1"/>
          </p:nvPr>
        </p:nvSpPr>
        <p:spPr>
          <a:xfrm>
            <a:off x="886024" y="1855139"/>
            <a:ext cx="10600660" cy="429274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AC2903ED-BCD3-1471-A42F-0AAA05ED9837}"/>
              </a:ext>
            </a:extLst>
          </p:cNvPr>
          <p:cNvSpPr>
            <a:spLocks noGrp="1"/>
          </p:cNvSpPr>
          <p:nvPr>
            <p:ph type="title"/>
          </p:nvPr>
        </p:nvSpPr>
        <p:spPr>
          <a:xfrm>
            <a:off x="886024" y="624662"/>
            <a:ext cx="9845563" cy="1022425"/>
          </a:xfrm>
        </p:spPr>
        <p:txBody>
          <a:bodyPr/>
          <a:lstStyle/>
          <a:p>
            <a:r>
              <a:rPr lang="en-US" dirty="0"/>
              <a:t>Click to edit Master title style</a:t>
            </a:r>
          </a:p>
        </p:txBody>
      </p:sp>
      <p:pic>
        <p:nvPicPr>
          <p:cNvPr id="7" name="Picture 6">
            <a:extLst>
              <a:ext uri="{FF2B5EF4-FFF2-40B4-BE49-F238E27FC236}">
                <a16:creationId xmlns:a16="http://schemas.microsoft.com/office/drawing/2014/main" id="{1FEEDFA3-6EBF-7471-8F6D-78A37E07B29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18670" y="215495"/>
            <a:ext cx="1442036" cy="1442036"/>
          </a:xfrm>
          <a:prstGeom prst="rect">
            <a:avLst/>
          </a:prstGeom>
        </p:spPr>
      </p:pic>
    </p:spTree>
    <p:extLst>
      <p:ext uri="{BB962C8B-B14F-4D97-AF65-F5344CB8AC3E}">
        <p14:creationId xmlns:p14="http://schemas.microsoft.com/office/powerpoint/2010/main" val="2249947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bann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258A16-9C4F-9FCA-5380-8A176523CB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885" r="11974"/>
          <a:stretch/>
        </p:blipFill>
        <p:spPr>
          <a:xfrm>
            <a:off x="11443324" y="0"/>
            <a:ext cx="748675" cy="6858000"/>
          </a:xfrm>
          <a:prstGeom prst="rect">
            <a:avLst/>
          </a:prstGeom>
        </p:spPr>
      </p:pic>
      <p:pic>
        <p:nvPicPr>
          <p:cNvPr id="6" name="Picture 5">
            <a:extLst>
              <a:ext uri="{FF2B5EF4-FFF2-40B4-BE49-F238E27FC236}">
                <a16:creationId xmlns:a16="http://schemas.microsoft.com/office/drawing/2014/main" id="{0A06F8D6-15F5-2A18-8AD0-B3D2C1F335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18670" y="215495"/>
            <a:ext cx="1442036" cy="1442036"/>
          </a:xfrm>
          <a:prstGeom prst="rect">
            <a:avLst/>
          </a:prstGeom>
        </p:spPr>
      </p:pic>
      <p:sp>
        <p:nvSpPr>
          <p:cNvPr id="9" name="Content Placeholder 2">
            <a:extLst>
              <a:ext uri="{FF2B5EF4-FFF2-40B4-BE49-F238E27FC236}">
                <a16:creationId xmlns:a16="http://schemas.microsoft.com/office/drawing/2014/main" id="{FDEAAD2E-CD92-9E87-0984-E5787D49B2E5}"/>
              </a:ext>
            </a:extLst>
          </p:cNvPr>
          <p:cNvSpPr>
            <a:spLocks noGrp="1"/>
          </p:cNvSpPr>
          <p:nvPr>
            <p:ph idx="1"/>
          </p:nvPr>
        </p:nvSpPr>
        <p:spPr>
          <a:xfrm>
            <a:off x="886024" y="1855139"/>
            <a:ext cx="10600660" cy="429274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890202B7-B9A7-8C62-C803-27872A9A1600}"/>
              </a:ext>
            </a:extLst>
          </p:cNvPr>
          <p:cNvSpPr>
            <a:spLocks noGrp="1"/>
          </p:cNvSpPr>
          <p:nvPr>
            <p:ph type="title"/>
          </p:nvPr>
        </p:nvSpPr>
        <p:spPr>
          <a:xfrm>
            <a:off x="886024" y="624662"/>
            <a:ext cx="9845563" cy="1022425"/>
          </a:xfrm>
        </p:spPr>
        <p:txBody>
          <a:bodyPr/>
          <a:lstStyle/>
          <a:p>
            <a:r>
              <a:rPr lang="en-US" dirty="0"/>
              <a:t>Click to edit Master title style</a:t>
            </a:r>
          </a:p>
        </p:txBody>
      </p:sp>
    </p:spTree>
    <p:extLst>
      <p:ext uri="{BB962C8B-B14F-4D97-AF65-F5344CB8AC3E}">
        <p14:creationId xmlns:p14="http://schemas.microsoft.com/office/powerpoint/2010/main" val="4139285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ite bg_banner bottom">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9EBA75-E0A6-132C-7025-88908FEFE75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9084"/>
          <a:stretch/>
        </p:blipFill>
        <p:spPr>
          <a:xfrm>
            <a:off x="0" y="6109410"/>
            <a:ext cx="12192000" cy="748589"/>
          </a:xfrm>
          <a:prstGeom prst="rect">
            <a:avLst/>
          </a:prstGeom>
        </p:spPr>
      </p:pic>
      <p:sp>
        <p:nvSpPr>
          <p:cNvPr id="2" name="Content Placeholder 2">
            <a:extLst>
              <a:ext uri="{FF2B5EF4-FFF2-40B4-BE49-F238E27FC236}">
                <a16:creationId xmlns:a16="http://schemas.microsoft.com/office/drawing/2014/main" id="{33017E49-4E66-F0A6-288F-F2C55C799926}"/>
              </a:ext>
            </a:extLst>
          </p:cNvPr>
          <p:cNvSpPr>
            <a:spLocks noGrp="1"/>
          </p:cNvSpPr>
          <p:nvPr>
            <p:ph idx="1"/>
          </p:nvPr>
        </p:nvSpPr>
        <p:spPr>
          <a:xfrm>
            <a:off x="886024" y="1855139"/>
            <a:ext cx="10600660" cy="429274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1">
            <a:extLst>
              <a:ext uri="{FF2B5EF4-FFF2-40B4-BE49-F238E27FC236}">
                <a16:creationId xmlns:a16="http://schemas.microsoft.com/office/drawing/2014/main" id="{1C705700-0B52-0207-3E98-55AB115ED775}"/>
              </a:ext>
            </a:extLst>
          </p:cNvPr>
          <p:cNvSpPr>
            <a:spLocks noGrp="1"/>
          </p:cNvSpPr>
          <p:nvPr>
            <p:ph type="title"/>
          </p:nvPr>
        </p:nvSpPr>
        <p:spPr>
          <a:xfrm>
            <a:off x="886024" y="624662"/>
            <a:ext cx="9845563" cy="1022425"/>
          </a:xfrm>
        </p:spPr>
        <p:txBody>
          <a:bodyPr/>
          <a:lstStyle/>
          <a:p>
            <a:r>
              <a:rPr lang="en-US" dirty="0"/>
              <a:t>Click to edit Master title style</a:t>
            </a:r>
          </a:p>
        </p:txBody>
      </p:sp>
      <p:pic>
        <p:nvPicPr>
          <p:cNvPr id="7" name="Picture 6">
            <a:extLst>
              <a:ext uri="{FF2B5EF4-FFF2-40B4-BE49-F238E27FC236}">
                <a16:creationId xmlns:a16="http://schemas.microsoft.com/office/drawing/2014/main" id="{58C50038-333E-A45E-F732-020DD6429D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18670" y="215495"/>
            <a:ext cx="1442036" cy="1442036"/>
          </a:xfrm>
          <a:prstGeom prst="rect">
            <a:avLst/>
          </a:prstGeom>
        </p:spPr>
      </p:pic>
    </p:spTree>
    <p:extLst>
      <p:ext uri="{BB962C8B-B14F-4D97-AF65-F5344CB8AC3E}">
        <p14:creationId xmlns:p14="http://schemas.microsoft.com/office/powerpoint/2010/main" val="2652356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ite with logo top righ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2D2B815-76D1-6A59-1FEE-0C39F20B16F7}"/>
              </a:ext>
            </a:extLst>
          </p:cNvPr>
          <p:cNvSpPr>
            <a:spLocks noGrp="1"/>
          </p:cNvSpPr>
          <p:nvPr>
            <p:ph type="title"/>
          </p:nvPr>
        </p:nvSpPr>
        <p:spPr>
          <a:xfrm>
            <a:off x="276447" y="136524"/>
            <a:ext cx="9845563" cy="1022425"/>
          </a:xfrm>
          <a:prstGeom prst="rect">
            <a:avLst/>
          </a:prstGeom>
        </p:spPr>
        <p:txBody>
          <a:bodyPr vert="horz" lIns="91440" tIns="45720" rIns="91440" bIns="45720" rtlCol="0" anchor="b">
            <a:normAutofit/>
          </a:bodyPr>
          <a:lstStyle/>
          <a:p>
            <a:r>
              <a:rPr lang="en-US" dirty="0"/>
              <a:t>Click to edit Master title style</a:t>
            </a:r>
          </a:p>
        </p:txBody>
      </p:sp>
      <p:sp>
        <p:nvSpPr>
          <p:cNvPr id="8" name="Text Placeholder 2">
            <a:extLst>
              <a:ext uri="{FF2B5EF4-FFF2-40B4-BE49-F238E27FC236}">
                <a16:creationId xmlns:a16="http://schemas.microsoft.com/office/drawing/2014/main" id="{908A2CCB-4935-43DC-580D-5643474C47F8}"/>
              </a:ext>
            </a:extLst>
          </p:cNvPr>
          <p:cNvSpPr>
            <a:spLocks noGrp="1"/>
          </p:cNvSpPr>
          <p:nvPr>
            <p:ph idx="1"/>
          </p:nvPr>
        </p:nvSpPr>
        <p:spPr>
          <a:xfrm>
            <a:off x="285305" y="1570008"/>
            <a:ext cx="10600660" cy="46287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6406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 Background banner right">
    <p:bg>
      <p:bgPr>
        <a:solidFill>
          <a:srgbClr val="323951"/>
        </a:solid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BE2AEFB1-E27B-4F66-8A62-08761511EEA7}"/>
              </a:ext>
            </a:extLst>
          </p:cNvPr>
          <p:cNvSpPr>
            <a:spLocks noGrp="1"/>
          </p:cNvSpPr>
          <p:nvPr>
            <p:ph type="title"/>
          </p:nvPr>
        </p:nvSpPr>
        <p:spPr>
          <a:xfrm>
            <a:off x="276447" y="136524"/>
            <a:ext cx="9613511" cy="1022425"/>
          </a:xfrm>
          <a:prstGeom prst="rect">
            <a:avLst/>
          </a:prstGeom>
        </p:spPr>
        <p:txBody>
          <a:bodyPr vert="horz" lIns="91440" tIns="45720" rIns="91440" bIns="45720" rtlCol="0" anchor="b">
            <a:normAutofit/>
          </a:bodyPr>
          <a:lstStyle>
            <a:lvl1pPr>
              <a:defRPr>
                <a:solidFill>
                  <a:schemeClr val="bg1"/>
                </a:solidFill>
              </a:defRPr>
            </a:lvl1pPr>
          </a:lstStyle>
          <a:p>
            <a:r>
              <a:rPr lang="en-US" dirty="0"/>
              <a:t>Click to edit Master title style</a:t>
            </a:r>
          </a:p>
        </p:txBody>
      </p:sp>
      <p:sp>
        <p:nvSpPr>
          <p:cNvPr id="5" name="Text Placeholder 2">
            <a:extLst>
              <a:ext uri="{FF2B5EF4-FFF2-40B4-BE49-F238E27FC236}">
                <a16:creationId xmlns:a16="http://schemas.microsoft.com/office/drawing/2014/main" id="{53F16477-9B6D-4A8D-F491-B38829B1B4F7}"/>
              </a:ext>
            </a:extLst>
          </p:cNvPr>
          <p:cNvSpPr>
            <a:spLocks noGrp="1"/>
          </p:cNvSpPr>
          <p:nvPr>
            <p:ph idx="1"/>
          </p:nvPr>
        </p:nvSpPr>
        <p:spPr>
          <a:xfrm>
            <a:off x="276447" y="1595887"/>
            <a:ext cx="11044696" cy="4513525"/>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EA68FC42-973A-662B-665D-4E3778309B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885" r="11974"/>
          <a:stretch/>
        </p:blipFill>
        <p:spPr>
          <a:xfrm>
            <a:off x="11443324" y="0"/>
            <a:ext cx="748675" cy="6858000"/>
          </a:xfrm>
          <a:prstGeom prst="rect">
            <a:avLst/>
          </a:prstGeom>
        </p:spPr>
      </p:pic>
      <p:pic>
        <p:nvPicPr>
          <p:cNvPr id="6" name="Picture 5">
            <a:extLst>
              <a:ext uri="{FF2B5EF4-FFF2-40B4-BE49-F238E27FC236}">
                <a16:creationId xmlns:a16="http://schemas.microsoft.com/office/drawing/2014/main" id="{938E2250-B167-4C24-3F1B-A94853AB83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18670" y="215495"/>
            <a:ext cx="1442036" cy="1442036"/>
          </a:xfrm>
          <a:prstGeom prst="rect">
            <a:avLst/>
          </a:prstGeom>
        </p:spPr>
      </p:pic>
    </p:spTree>
    <p:extLst>
      <p:ext uri="{BB962C8B-B14F-4D97-AF65-F5344CB8AC3E}">
        <p14:creationId xmlns:p14="http://schemas.microsoft.com/office/powerpoint/2010/main" val="1710754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rk Background banner bottom">
    <p:bg>
      <p:bgPr>
        <a:solidFill>
          <a:srgbClr val="323951"/>
        </a:solid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BE2AEFB1-E27B-4F66-8A62-08761511EEA7}"/>
              </a:ext>
            </a:extLst>
          </p:cNvPr>
          <p:cNvSpPr>
            <a:spLocks noGrp="1"/>
          </p:cNvSpPr>
          <p:nvPr>
            <p:ph type="title"/>
          </p:nvPr>
        </p:nvSpPr>
        <p:spPr>
          <a:xfrm>
            <a:off x="276448" y="136524"/>
            <a:ext cx="9577416" cy="1022425"/>
          </a:xfrm>
          <a:prstGeom prst="rect">
            <a:avLst/>
          </a:prstGeom>
        </p:spPr>
        <p:txBody>
          <a:bodyPr vert="horz" lIns="91440" tIns="45720" rIns="91440" bIns="45720" rtlCol="0" anchor="b">
            <a:normAutofit/>
          </a:bodyPr>
          <a:lstStyle>
            <a:lvl1pPr>
              <a:defRPr>
                <a:solidFill>
                  <a:schemeClr val="bg1"/>
                </a:solidFill>
              </a:defRPr>
            </a:lvl1pPr>
          </a:lstStyle>
          <a:p>
            <a:r>
              <a:rPr lang="en-US" dirty="0"/>
              <a:t>Click to edit Master title style</a:t>
            </a:r>
          </a:p>
        </p:txBody>
      </p:sp>
      <p:sp>
        <p:nvSpPr>
          <p:cNvPr id="5" name="Text Placeholder 2">
            <a:extLst>
              <a:ext uri="{FF2B5EF4-FFF2-40B4-BE49-F238E27FC236}">
                <a16:creationId xmlns:a16="http://schemas.microsoft.com/office/drawing/2014/main" id="{53F16477-9B6D-4A8D-F491-B38829B1B4F7}"/>
              </a:ext>
            </a:extLst>
          </p:cNvPr>
          <p:cNvSpPr>
            <a:spLocks noGrp="1"/>
          </p:cNvSpPr>
          <p:nvPr>
            <p:ph idx="1"/>
          </p:nvPr>
        </p:nvSpPr>
        <p:spPr>
          <a:xfrm>
            <a:off x="276447" y="1604513"/>
            <a:ext cx="11044696" cy="4504899"/>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9B3551F3-50A3-AE91-2182-9C07F22EA58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9084"/>
          <a:stretch/>
        </p:blipFill>
        <p:spPr>
          <a:xfrm>
            <a:off x="0" y="6109410"/>
            <a:ext cx="12192000" cy="748589"/>
          </a:xfrm>
          <a:prstGeom prst="rect">
            <a:avLst/>
          </a:prstGeom>
        </p:spPr>
      </p:pic>
      <p:pic>
        <p:nvPicPr>
          <p:cNvPr id="2" name="Picture 1">
            <a:extLst>
              <a:ext uri="{FF2B5EF4-FFF2-40B4-BE49-F238E27FC236}">
                <a16:creationId xmlns:a16="http://schemas.microsoft.com/office/drawing/2014/main" id="{20C3293F-77AC-C30E-B3F1-44FC3A8204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18670" y="215495"/>
            <a:ext cx="1442036" cy="1442036"/>
          </a:xfrm>
          <a:prstGeom prst="rect">
            <a:avLst/>
          </a:prstGeom>
        </p:spPr>
      </p:pic>
    </p:spTree>
    <p:extLst>
      <p:ext uri="{BB962C8B-B14F-4D97-AF65-F5344CB8AC3E}">
        <p14:creationId xmlns:p14="http://schemas.microsoft.com/office/powerpoint/2010/main" val="3295002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 Background logo top right">
    <p:bg>
      <p:bgPr>
        <a:solidFill>
          <a:srgbClr val="32395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2D2B815-76D1-6A59-1FEE-0C39F20B16F7}"/>
              </a:ext>
            </a:extLst>
          </p:cNvPr>
          <p:cNvSpPr>
            <a:spLocks noGrp="1"/>
          </p:cNvSpPr>
          <p:nvPr>
            <p:ph type="title"/>
          </p:nvPr>
        </p:nvSpPr>
        <p:spPr>
          <a:xfrm>
            <a:off x="276447" y="136524"/>
            <a:ext cx="9845563" cy="1022425"/>
          </a:xfrm>
          <a:prstGeom prst="rect">
            <a:avLst/>
          </a:prstGeom>
        </p:spPr>
        <p:txBody>
          <a:bodyPr vert="horz" lIns="91440" tIns="45720" rIns="91440" bIns="45720" rtlCol="0" anchor="b">
            <a:normAutofit/>
          </a:bodyPr>
          <a:lstStyle>
            <a:lvl1pPr>
              <a:defRPr>
                <a:solidFill>
                  <a:schemeClr val="bg1"/>
                </a:solidFill>
              </a:defRPr>
            </a:lvl1pPr>
          </a:lstStyle>
          <a:p>
            <a:r>
              <a:rPr lang="en-US" dirty="0"/>
              <a:t>Click to edit Master title style</a:t>
            </a:r>
          </a:p>
        </p:txBody>
      </p:sp>
      <p:sp>
        <p:nvSpPr>
          <p:cNvPr id="8" name="Text Placeholder 2">
            <a:extLst>
              <a:ext uri="{FF2B5EF4-FFF2-40B4-BE49-F238E27FC236}">
                <a16:creationId xmlns:a16="http://schemas.microsoft.com/office/drawing/2014/main" id="{908A2CCB-4935-43DC-580D-5643474C47F8}"/>
              </a:ext>
            </a:extLst>
          </p:cNvPr>
          <p:cNvSpPr>
            <a:spLocks noGrp="1"/>
          </p:cNvSpPr>
          <p:nvPr>
            <p:ph idx="1"/>
          </p:nvPr>
        </p:nvSpPr>
        <p:spPr>
          <a:xfrm>
            <a:off x="285305" y="1544128"/>
            <a:ext cx="10600660" cy="4654654"/>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57278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Vertical photo and text box">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147280-2076-887D-044A-602AEEB316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359"/>
          <a:stretch/>
        </p:blipFill>
        <p:spPr>
          <a:xfrm>
            <a:off x="8334282" y="0"/>
            <a:ext cx="3857718" cy="6858000"/>
          </a:xfrm>
          <a:prstGeom prst="rect">
            <a:avLst/>
          </a:prstGeom>
        </p:spPr>
      </p:pic>
      <p:sp>
        <p:nvSpPr>
          <p:cNvPr id="8" name="Picture Placeholder 7">
            <a:extLst>
              <a:ext uri="{FF2B5EF4-FFF2-40B4-BE49-F238E27FC236}">
                <a16:creationId xmlns:a16="http://schemas.microsoft.com/office/drawing/2014/main" id="{18404FC5-FDE8-5F39-0924-122D164B9D7D}"/>
              </a:ext>
            </a:extLst>
          </p:cNvPr>
          <p:cNvSpPr>
            <a:spLocks noGrp="1"/>
          </p:cNvSpPr>
          <p:nvPr>
            <p:ph type="pic" sz="quarter" idx="10"/>
          </p:nvPr>
        </p:nvSpPr>
        <p:spPr>
          <a:xfrm>
            <a:off x="0" y="0"/>
            <a:ext cx="8334282" cy="6858000"/>
          </a:xfrm>
        </p:spPr>
        <p:txBody>
          <a:bodyPr/>
          <a:lstStyle/>
          <a:p>
            <a:endParaRPr lang="en-US" dirty="0"/>
          </a:p>
        </p:txBody>
      </p:sp>
      <p:sp>
        <p:nvSpPr>
          <p:cNvPr id="11" name="Rectangle 10">
            <a:extLst>
              <a:ext uri="{FF2B5EF4-FFF2-40B4-BE49-F238E27FC236}">
                <a16:creationId xmlns:a16="http://schemas.microsoft.com/office/drawing/2014/main" id="{DB3CFC02-A94F-CB63-009C-1AF2BC5549EE}"/>
              </a:ext>
            </a:extLst>
          </p:cNvPr>
          <p:cNvSpPr/>
          <p:nvPr userDrawn="1"/>
        </p:nvSpPr>
        <p:spPr>
          <a:xfrm>
            <a:off x="8885208" y="491706"/>
            <a:ext cx="2872596" cy="585733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F6EDDBE9-998D-3BFA-A041-001558A1A554}"/>
              </a:ext>
            </a:extLst>
          </p:cNvPr>
          <p:cNvSpPr>
            <a:spLocks noGrp="1"/>
          </p:cNvSpPr>
          <p:nvPr>
            <p:ph type="body" sz="quarter" idx="11" hasCustomPrompt="1"/>
          </p:nvPr>
        </p:nvSpPr>
        <p:spPr>
          <a:xfrm>
            <a:off x="9194724" y="811213"/>
            <a:ext cx="2302714" cy="4933950"/>
          </a:xfrm>
        </p:spPr>
        <p:txBody>
          <a:bodyPr>
            <a:normAutofit/>
          </a:bodyPr>
          <a:lstStyle>
            <a:lvl1pPr marL="0" indent="0" algn="ctr">
              <a:buNone/>
              <a:defRPr sz="2000"/>
            </a:lvl1pPr>
          </a:lstStyle>
          <a:p>
            <a:pPr lvl="0"/>
            <a:r>
              <a:rPr lang="en-US" dirty="0"/>
              <a:t>Click to edit text here</a:t>
            </a:r>
          </a:p>
        </p:txBody>
      </p:sp>
      <p:pic>
        <p:nvPicPr>
          <p:cNvPr id="4" name="Picture 3">
            <a:extLst>
              <a:ext uri="{FF2B5EF4-FFF2-40B4-BE49-F238E27FC236}">
                <a16:creationId xmlns:a16="http://schemas.microsoft.com/office/drawing/2014/main" id="{C8201292-6968-451D-1621-783C09FD9D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1779" y="5745163"/>
            <a:ext cx="893123" cy="893123"/>
          </a:xfrm>
          <a:prstGeom prst="rect">
            <a:avLst/>
          </a:prstGeom>
        </p:spPr>
      </p:pic>
    </p:spTree>
    <p:extLst>
      <p:ext uri="{BB962C8B-B14F-4D97-AF65-F5344CB8AC3E}">
        <p14:creationId xmlns:p14="http://schemas.microsoft.com/office/powerpoint/2010/main" val="391767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8A2B48-B999-AE86-5961-1316CB874889}"/>
              </a:ext>
            </a:extLst>
          </p:cNvPr>
          <p:cNvSpPr>
            <a:spLocks noGrp="1"/>
          </p:cNvSpPr>
          <p:nvPr>
            <p:ph type="title"/>
          </p:nvPr>
        </p:nvSpPr>
        <p:spPr>
          <a:xfrm>
            <a:off x="276447" y="136524"/>
            <a:ext cx="11080401" cy="1022425"/>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C1679800-6D60-B866-CEB2-A9D56557BAA2}"/>
              </a:ext>
            </a:extLst>
          </p:cNvPr>
          <p:cNvSpPr>
            <a:spLocks noGrp="1"/>
          </p:cNvSpPr>
          <p:nvPr>
            <p:ph type="body" idx="1"/>
          </p:nvPr>
        </p:nvSpPr>
        <p:spPr>
          <a:xfrm>
            <a:off x="285305" y="1584346"/>
            <a:ext cx="10600660" cy="4614436"/>
          </a:xfrm>
          <a:prstGeom prst="rect">
            <a:avLst/>
          </a:prstGeom>
        </p:spPr>
        <p:txBody>
          <a:bodyPr vert="horz" lIns="91440" tIns="45720" rIns="91440" bIns="45720" rtlCol="0">
            <a:normAutofit/>
          </a:bodyPr>
          <a:lstStyle/>
          <a:p>
            <a:pPr lvl="0"/>
            <a:r>
              <a:rPr lang="en-US" dirty="0"/>
              <a:t> 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Tree>
    <p:extLst>
      <p:ext uri="{BB962C8B-B14F-4D97-AF65-F5344CB8AC3E}">
        <p14:creationId xmlns:p14="http://schemas.microsoft.com/office/powerpoint/2010/main" val="2256312681"/>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50" r:id="rId3"/>
    <p:sldLayoutId id="2147483670" r:id="rId4"/>
    <p:sldLayoutId id="2147483661" r:id="rId5"/>
    <p:sldLayoutId id="2147483667" r:id="rId6"/>
    <p:sldLayoutId id="2147483666" r:id="rId7"/>
    <p:sldLayoutId id="2147483671" r:id="rId8"/>
    <p:sldLayoutId id="2147483674" r:id="rId9"/>
    <p:sldLayoutId id="2147483675" r:id="rId10"/>
    <p:sldLayoutId id="2147483656" r:id="rId11"/>
    <p:sldLayoutId id="2147483672" r:id="rId12"/>
    <p:sldLayoutId id="2147483651" r:id="rId13"/>
    <p:sldLayoutId id="2147483673" r:id="rId14"/>
    <p:sldLayoutId id="2147483655" r:id="rId15"/>
    <p:sldLayoutId id="2147483657" r:id="rId16"/>
    <p:sldLayoutId id="2147483677" r:id="rId17"/>
  </p:sldLayoutIdLst>
  <p:txStyles>
    <p:titleStyle>
      <a:lvl1pPr algn="l" defTabSz="914400" rtl="0" eaLnBrk="1" latinLnBrk="0" hangingPunct="1">
        <a:lnSpc>
          <a:spcPct val="90000"/>
        </a:lnSpc>
        <a:spcBef>
          <a:spcPct val="0"/>
        </a:spcBef>
        <a:buNone/>
        <a:defRPr sz="4800" b="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40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36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32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8" userDrawn="1">
          <p15:clr>
            <a:srgbClr val="F26B43"/>
          </p15:clr>
        </p15:guide>
        <p15:guide id="2" pos="3840" userDrawn="1">
          <p15:clr>
            <a:srgbClr val="F26B43"/>
          </p15:clr>
        </p15:guide>
        <p15:guide id="3" orient="horz" pos="4224" userDrawn="1">
          <p15:clr>
            <a:srgbClr val="F26B43"/>
          </p15:clr>
        </p15:guide>
        <p15:guide id="4" pos="7608" userDrawn="1">
          <p15:clr>
            <a:srgbClr val="F26B43"/>
          </p15:clr>
        </p15:guide>
        <p15:guide id="5" pos="72" userDrawn="1">
          <p15:clr>
            <a:srgbClr val="F26B43"/>
          </p15:clr>
        </p15:guide>
        <p15:guide id="6" orient="horz" pos="744" userDrawn="1">
          <p15:clr>
            <a:srgbClr val="F26B43"/>
          </p15:clr>
        </p15:guide>
        <p15:guide id="7" pos="6864" userDrawn="1">
          <p15:clr>
            <a:srgbClr val="F26B43"/>
          </p15:clr>
        </p15:guide>
        <p15:guide id="8" pos="168" userDrawn="1">
          <p15:clr>
            <a:srgbClr val="F26B43"/>
          </p15:clr>
        </p15:guide>
        <p15:guide id="10" orient="horz" pos="3912" userDrawn="1">
          <p15:clr>
            <a:srgbClr val="F26B43"/>
          </p15:clr>
        </p15:guide>
        <p15:guide id="11" orient="horz" pos="840" userDrawn="1">
          <p15:clr>
            <a:srgbClr val="F26B43"/>
          </p15:clr>
        </p15:guide>
        <p15:guide id="13" pos="7200" userDrawn="1">
          <p15:clr>
            <a:srgbClr val="F26B43"/>
          </p15:clr>
        </p15:guide>
        <p15:guide id="14" orient="horz" pos="936" userDrawn="1">
          <p15:clr>
            <a:srgbClr val="F26B43"/>
          </p15:clr>
        </p15:guide>
        <p15:guide id="15" pos="6384" userDrawn="1">
          <p15:clr>
            <a:srgbClr val="F26B43"/>
          </p15:clr>
        </p15:guide>
        <p15:guide id="16" orient="horz" pos="9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www.bls.gov/cps/home.htm#charemp" TargetMode="Externa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hyperlink" Target="https://www.menteach.org/mens_stories" TargetMode="External"/><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26C00B-D2ED-1745-5770-6B9B829375FA}"/>
              </a:ext>
            </a:extLst>
          </p:cNvPr>
          <p:cNvSpPr>
            <a:spLocks noGrp="1"/>
          </p:cNvSpPr>
          <p:nvPr>
            <p:ph type="ctrTitle"/>
          </p:nvPr>
        </p:nvSpPr>
        <p:spPr>
          <a:xfrm>
            <a:off x="1210490" y="1613612"/>
            <a:ext cx="7889967" cy="2387600"/>
          </a:xfrm>
        </p:spPr>
        <p:txBody>
          <a:bodyPr>
            <a:normAutofit/>
          </a:bodyPr>
          <a:lstStyle/>
          <a:p>
            <a:r>
              <a:rPr lang="en-US" dirty="0"/>
              <a:t>Male Teachers: </a:t>
            </a:r>
            <a:br>
              <a:rPr lang="en-US" dirty="0"/>
            </a:br>
            <a:r>
              <a:rPr lang="en-US" dirty="0"/>
              <a:t>An Endangered Species</a:t>
            </a:r>
          </a:p>
        </p:txBody>
      </p:sp>
      <p:sp>
        <p:nvSpPr>
          <p:cNvPr id="5" name="Subtitle 4">
            <a:extLst>
              <a:ext uri="{FF2B5EF4-FFF2-40B4-BE49-F238E27FC236}">
                <a16:creationId xmlns:a16="http://schemas.microsoft.com/office/drawing/2014/main" id="{4956F308-E1D5-868C-9417-7DD4C3A6B967}"/>
              </a:ext>
            </a:extLst>
          </p:cNvPr>
          <p:cNvSpPr>
            <a:spLocks noGrp="1"/>
          </p:cNvSpPr>
          <p:nvPr>
            <p:ph type="subTitle" idx="1"/>
          </p:nvPr>
        </p:nvSpPr>
        <p:spPr>
          <a:xfrm>
            <a:off x="1210492" y="4001213"/>
            <a:ext cx="7889966" cy="1075892"/>
          </a:xfrm>
        </p:spPr>
        <p:txBody>
          <a:bodyPr>
            <a:normAutofit fontScale="92500" lnSpcReduction="10000"/>
          </a:bodyPr>
          <a:lstStyle/>
          <a:p>
            <a:r>
              <a:rPr lang="en-US" dirty="0"/>
              <a:t>Garry Jones, Canada; Mmatsetshweu Ruby Motaung, South Africa; </a:t>
            </a:r>
          </a:p>
          <a:p>
            <a:r>
              <a:rPr lang="en-US" dirty="0"/>
              <a:t>Josh Thompson, United States</a:t>
            </a:r>
          </a:p>
          <a:p>
            <a:r>
              <a:rPr lang="en-US" dirty="0"/>
              <a:t>http://faculty.tamuc.edu/jthompson</a:t>
            </a:r>
          </a:p>
        </p:txBody>
      </p:sp>
      <p:pic>
        <p:nvPicPr>
          <p:cNvPr id="3" name="Picture 2">
            <a:extLst>
              <a:ext uri="{FF2B5EF4-FFF2-40B4-BE49-F238E27FC236}">
                <a16:creationId xmlns:a16="http://schemas.microsoft.com/office/drawing/2014/main" id="{2781288F-C5BA-F32E-D7B7-C1CAAE8C72AE}"/>
              </a:ext>
            </a:extLst>
          </p:cNvPr>
          <p:cNvPicPr>
            <a:picLocks noChangeAspect="1"/>
          </p:cNvPicPr>
          <p:nvPr/>
        </p:nvPicPr>
        <p:blipFill>
          <a:blip r:embed="rId2"/>
          <a:stretch>
            <a:fillRect/>
          </a:stretch>
        </p:blipFill>
        <p:spPr>
          <a:xfrm>
            <a:off x="8785411" y="4424196"/>
            <a:ext cx="1914525" cy="1914525"/>
          </a:xfrm>
          <a:prstGeom prst="rect">
            <a:avLst/>
          </a:prstGeom>
        </p:spPr>
      </p:pic>
    </p:spTree>
    <p:extLst>
      <p:ext uri="{BB962C8B-B14F-4D97-AF65-F5344CB8AC3E}">
        <p14:creationId xmlns:p14="http://schemas.microsoft.com/office/powerpoint/2010/main" val="883876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66402"/>
            <a:ext cx="12191998" cy="1590742"/>
          </a:xfrm>
          <a:prstGeom prst="rect">
            <a:avLst/>
          </a:prstGeom>
          <a:gradFill>
            <a:gsLst>
              <a:gs pos="0">
                <a:srgbClr val="000000"/>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70175"/>
            <a:ext cx="12185331" cy="1590742"/>
          </a:xfrm>
          <a:prstGeom prst="rect">
            <a:avLst/>
          </a:prstGeom>
          <a:gradFill>
            <a:gsLst>
              <a:gs pos="0">
                <a:schemeClr val="accent1">
                  <a:alpha val="0"/>
                </a:schemeClr>
              </a:gs>
              <a:gs pos="100000">
                <a:schemeClr val="accent1">
                  <a:lumMod val="5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5265546"/>
            <a:ext cx="4076698" cy="1590742"/>
          </a:xfrm>
          <a:prstGeom prst="rect">
            <a:avLst/>
          </a:prstGeom>
          <a:gradFill>
            <a:gsLst>
              <a:gs pos="0">
                <a:schemeClr val="accent1">
                  <a:lumMod val="50000"/>
                </a:schemeClr>
              </a:gs>
              <a:gs pos="100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35" y="5263483"/>
            <a:ext cx="12192000" cy="1597433"/>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4A6BECC3-0FEC-65CA-E9FA-390220B539E9}"/>
              </a:ext>
            </a:extLst>
          </p:cNvPr>
          <p:cNvSpPr>
            <a:spLocks noGrp="1"/>
          </p:cNvSpPr>
          <p:nvPr>
            <p:ph type="title"/>
          </p:nvPr>
        </p:nvSpPr>
        <p:spPr>
          <a:xfrm>
            <a:off x="279699" y="5510253"/>
            <a:ext cx="11758108" cy="1033669"/>
          </a:xfrm>
        </p:spPr>
        <p:txBody>
          <a:bodyPr vert="horz" lIns="91440" tIns="45720" rIns="91440" bIns="45720" rtlCol="0" anchor="ctr">
            <a:normAutofit/>
          </a:bodyPr>
          <a:lstStyle/>
          <a:p>
            <a:r>
              <a:rPr kumimoji="0" lang="en-US" altLang="en-US" sz="3300" b="0" i="1" u="none" strike="noStrike" cap="none" normalizeH="0" baseline="0" dirty="0">
                <a:ln>
                  <a:noFill/>
                </a:ln>
                <a:effectLst/>
              </a:rPr>
              <a:t>Go to the </a:t>
            </a:r>
            <a:r>
              <a:rPr kumimoji="0" lang="en-US" altLang="en-US" sz="3300" b="0" i="1" u="none" strike="noStrike" cap="none" normalizeH="0" baseline="0" dirty="0">
                <a:ln>
                  <a:noFill/>
                </a:ln>
                <a:effectLst/>
                <a:hlinkClick r:id="rId2">
                  <a:extLst>
                    <a:ext uri="{A12FA001-AC4F-418D-AE19-62706E023703}">
                      <ahyp:hlinkClr xmlns:ahyp="http://schemas.microsoft.com/office/drawing/2018/hyperlinkcolor" val="tx"/>
                    </a:ext>
                  </a:extLst>
                </a:hlinkClick>
              </a:rPr>
              <a:t>U.S. Bureau of Labor Statistics website</a:t>
            </a:r>
            <a:r>
              <a:rPr kumimoji="0" lang="en-US" altLang="en-US" sz="3300" b="0" i="1" u="none" strike="noStrike" cap="none" normalizeH="0" baseline="0" dirty="0">
                <a:ln>
                  <a:noFill/>
                </a:ln>
                <a:effectLst/>
              </a:rPr>
              <a:t> to see source data.</a:t>
            </a:r>
            <a:endParaRPr lang="en-US" sz="3300" kern="1200" dirty="0">
              <a:latin typeface="+mj-lt"/>
              <a:ea typeface="+mj-ea"/>
              <a:cs typeface="+mj-cs"/>
            </a:endParaRPr>
          </a:p>
        </p:txBody>
      </p:sp>
      <p:sp>
        <p:nvSpPr>
          <p:cNvPr id="3" name="Rectangle 1">
            <a:extLst>
              <a:ext uri="{FF2B5EF4-FFF2-40B4-BE49-F238E27FC236}">
                <a16:creationId xmlns:a16="http://schemas.microsoft.com/office/drawing/2014/main" id="{C13E354D-25EF-23D2-3F4E-23FB65D36E6E}"/>
              </a:ext>
            </a:extLst>
          </p:cNvPr>
          <p:cNvSpPr>
            <a:spLocks noChangeArrowheads="1"/>
          </p:cNvSpPr>
          <p:nvPr/>
        </p:nvSpPr>
        <p:spPr bwMode="auto">
          <a:xfrm>
            <a:off x="1940256" y="3833199"/>
            <a:ext cx="8332826" cy="111998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0" marR="0" lvl="0" indent="-228600" fontAlgn="base">
              <a:lnSpc>
                <a:spcPct val="90000"/>
              </a:lnSpc>
              <a:spcBef>
                <a:spcPct val="0"/>
              </a:spcBef>
              <a:spcAft>
                <a:spcPts val="600"/>
              </a:spcAft>
              <a:buClrTx/>
              <a:buSzTx/>
              <a:buFont typeface="Arial" panose="020B0604020202020204" pitchFamily="34" charset="0"/>
              <a:buChar char="•"/>
              <a:tabLst/>
            </a:pPr>
            <a:endParaRPr kumimoji="0" lang="en-US" altLang="en-US" sz="2000" b="0" i="0" u="none" strike="noStrike" cap="none" normalizeH="0" baseline="0" dirty="0">
              <a:ln>
                <a:noFill/>
              </a:ln>
              <a:effectLst/>
            </a:endParaRPr>
          </a:p>
        </p:txBody>
      </p:sp>
      <p:graphicFrame>
        <p:nvGraphicFramePr>
          <p:cNvPr id="2" name="Content Placeholder 1">
            <a:extLst>
              <a:ext uri="{FF2B5EF4-FFF2-40B4-BE49-F238E27FC236}">
                <a16:creationId xmlns:a16="http://schemas.microsoft.com/office/drawing/2014/main" id="{4B867139-968A-ACCD-DADF-6B4D2A847DD1}"/>
              </a:ext>
            </a:extLst>
          </p:cNvPr>
          <p:cNvGraphicFramePr>
            <a:graphicFrameLocks noGrp="1"/>
          </p:cNvGraphicFramePr>
          <p:nvPr>
            <p:ph idx="1"/>
            <p:extLst>
              <p:ext uri="{D42A27DB-BD31-4B8C-83A1-F6EECF244321}">
                <p14:modId xmlns:p14="http://schemas.microsoft.com/office/powerpoint/2010/main" val="1097529519"/>
              </p:ext>
            </p:extLst>
          </p:nvPr>
        </p:nvGraphicFramePr>
        <p:xfrm>
          <a:off x="316093" y="405596"/>
          <a:ext cx="11672046" cy="4480708"/>
        </p:xfrm>
        <a:graphic>
          <a:graphicData uri="http://schemas.openxmlformats.org/drawingml/2006/table">
            <a:tbl>
              <a:tblPr firstRow="1" bandRow="1">
                <a:noFill/>
              </a:tblPr>
              <a:tblGrid>
                <a:gridCol w="2568273">
                  <a:extLst>
                    <a:ext uri="{9D8B030D-6E8A-4147-A177-3AD203B41FA5}">
                      <a16:colId xmlns:a16="http://schemas.microsoft.com/office/drawing/2014/main" val="1968962035"/>
                    </a:ext>
                  </a:extLst>
                </a:gridCol>
                <a:gridCol w="1524498">
                  <a:extLst>
                    <a:ext uri="{9D8B030D-6E8A-4147-A177-3AD203B41FA5}">
                      <a16:colId xmlns:a16="http://schemas.microsoft.com/office/drawing/2014/main" val="4199510672"/>
                    </a:ext>
                  </a:extLst>
                </a:gridCol>
                <a:gridCol w="1079478">
                  <a:extLst>
                    <a:ext uri="{9D8B030D-6E8A-4147-A177-3AD203B41FA5}">
                      <a16:colId xmlns:a16="http://schemas.microsoft.com/office/drawing/2014/main" val="1861716930"/>
                    </a:ext>
                  </a:extLst>
                </a:gridCol>
                <a:gridCol w="2166599">
                  <a:extLst>
                    <a:ext uri="{9D8B030D-6E8A-4147-A177-3AD203B41FA5}">
                      <a16:colId xmlns:a16="http://schemas.microsoft.com/office/drawing/2014/main" val="2236165055"/>
                    </a:ext>
                  </a:extLst>
                </a:gridCol>
                <a:gridCol w="2166599">
                  <a:extLst>
                    <a:ext uri="{9D8B030D-6E8A-4147-A177-3AD203B41FA5}">
                      <a16:colId xmlns:a16="http://schemas.microsoft.com/office/drawing/2014/main" val="215034434"/>
                    </a:ext>
                  </a:extLst>
                </a:gridCol>
                <a:gridCol w="2166599">
                  <a:extLst>
                    <a:ext uri="{9D8B030D-6E8A-4147-A177-3AD203B41FA5}">
                      <a16:colId xmlns:a16="http://schemas.microsoft.com/office/drawing/2014/main" val="2238758064"/>
                    </a:ext>
                  </a:extLst>
                </a:gridCol>
              </a:tblGrid>
              <a:tr h="338174">
                <a:tc gridSpan="6">
                  <a:txBody>
                    <a:bodyPr/>
                    <a:lstStyle/>
                    <a:p>
                      <a:pPr algn="ctr" fontAlgn="ctr"/>
                      <a:r>
                        <a:rPr lang="en-US" sz="2400" b="1" cap="none" spc="30">
                          <a:solidFill>
                            <a:schemeClr val="tx1"/>
                          </a:solidFill>
                          <a:effectLst/>
                        </a:rPr>
                        <a:t>The percentage of men teachers – 2023</a:t>
                      </a:r>
                    </a:p>
                  </a:txBody>
                  <a:tcPr marL="0" marR="10601" marT="6542" marB="6542" anchor="ctr">
                    <a:lnL w="12700" cmpd="sng">
                      <a:noFill/>
                    </a:lnL>
                    <a:lnR w="12700" cmpd="sng">
                      <a:noFill/>
                    </a:lnR>
                    <a:lnT w="19050" cap="flat" cmpd="sng" algn="ctr">
                      <a:solidFill>
                        <a:schemeClr val="accent1"/>
                      </a:solidFill>
                      <a:prstDash val="solid"/>
                    </a:lnT>
                    <a:lnB w="38100" cmpd="sng">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38597441"/>
                  </a:ext>
                </a:extLst>
              </a:tr>
              <a:tr h="903547">
                <a:tc>
                  <a:txBody>
                    <a:bodyPr/>
                    <a:lstStyle/>
                    <a:p>
                      <a:pPr algn="ctr" fontAlgn="ctr"/>
                      <a:endParaRPr lang="fr-FR" sz="2400" cap="none" spc="0" dirty="0">
                        <a:solidFill>
                          <a:schemeClr val="tx1"/>
                        </a:solidFill>
                        <a:effectLst/>
                      </a:endParaRPr>
                    </a:p>
                  </a:txBody>
                  <a:tcPr marL="0" marR="6542" marT="6542" marB="6542" anchor="ctr">
                    <a:lnL w="12700" cmpd="sng">
                      <a:noFill/>
                      <a:prstDash val="solid"/>
                    </a:lnL>
                    <a:lnR w="12700" cmpd="sng">
                      <a:noFill/>
                      <a:prstDash val="solid"/>
                    </a:lnR>
                    <a:lnT w="38100" cmpd="sng">
                      <a:noFill/>
                    </a:lnT>
                    <a:lnB w="9525" cap="flat" cmpd="sng" algn="ctr">
                      <a:solidFill>
                        <a:schemeClr val="accent1"/>
                      </a:solidFill>
                      <a:prstDash val="solid"/>
                    </a:lnB>
                    <a:noFill/>
                  </a:tcPr>
                </a:tc>
                <a:tc>
                  <a:txBody>
                    <a:bodyPr/>
                    <a:lstStyle/>
                    <a:p>
                      <a:pPr algn="ctr" fontAlgn="ctr"/>
                      <a:r>
                        <a:rPr lang="en-US" sz="2400" i="1" cap="none" spc="0">
                          <a:solidFill>
                            <a:schemeClr val="tx1"/>
                          </a:solidFill>
                          <a:effectLst/>
                        </a:rPr>
                        <a:t>Total</a:t>
                      </a:r>
                      <a:br>
                        <a:rPr lang="en-US" sz="2400" i="1" cap="none" spc="0">
                          <a:solidFill>
                            <a:schemeClr val="tx1"/>
                          </a:solidFill>
                          <a:effectLst/>
                        </a:rPr>
                      </a:br>
                      <a:r>
                        <a:rPr lang="en-US" sz="2400" i="1" cap="none" spc="0">
                          <a:solidFill>
                            <a:schemeClr val="tx1"/>
                          </a:solidFill>
                          <a:effectLst/>
                        </a:rPr>
                        <a:t>Employed</a:t>
                      </a:r>
                    </a:p>
                  </a:txBody>
                  <a:tcPr marL="0" marR="6542" marT="6542" marB="6542" anchor="ctr">
                    <a:lnL w="12700" cmpd="sng">
                      <a:noFill/>
                      <a:prstDash val="solid"/>
                    </a:lnL>
                    <a:lnR w="12700" cmpd="sng">
                      <a:noFill/>
                      <a:prstDash val="solid"/>
                    </a:lnR>
                    <a:lnT w="38100" cmpd="sng">
                      <a:noFill/>
                    </a:lnT>
                    <a:lnB w="9525" cap="flat" cmpd="sng" algn="ctr">
                      <a:solidFill>
                        <a:schemeClr val="accent1"/>
                      </a:solidFill>
                      <a:prstDash val="solid"/>
                    </a:lnB>
                    <a:noFill/>
                  </a:tcPr>
                </a:tc>
                <a:tc>
                  <a:txBody>
                    <a:bodyPr/>
                    <a:lstStyle/>
                    <a:p>
                      <a:pPr algn="ctr" fontAlgn="ctr"/>
                      <a:r>
                        <a:rPr lang="en-US" sz="2400" i="1" cap="none" spc="0">
                          <a:solidFill>
                            <a:schemeClr val="tx1"/>
                          </a:solidFill>
                          <a:effectLst/>
                        </a:rPr>
                        <a:t>Men</a:t>
                      </a:r>
                    </a:p>
                  </a:txBody>
                  <a:tcPr marL="0" marR="6542" marT="6542" marB="6542" anchor="ctr">
                    <a:lnL w="12700" cmpd="sng">
                      <a:noFill/>
                      <a:prstDash val="solid"/>
                    </a:lnL>
                    <a:lnR w="12700" cmpd="sng">
                      <a:noFill/>
                      <a:prstDash val="solid"/>
                    </a:lnR>
                    <a:lnT w="38100" cmpd="sng">
                      <a:noFill/>
                    </a:lnT>
                    <a:lnB w="9525" cap="flat" cmpd="sng" algn="ctr">
                      <a:solidFill>
                        <a:schemeClr val="accent1"/>
                      </a:solidFill>
                      <a:prstDash val="solid"/>
                    </a:lnB>
                    <a:noFill/>
                  </a:tcPr>
                </a:tc>
                <a:tc>
                  <a:txBody>
                    <a:bodyPr/>
                    <a:lstStyle/>
                    <a:p>
                      <a:pPr algn="ctr" fontAlgn="ctr"/>
                      <a:r>
                        <a:rPr lang="en-US" sz="2400" i="1" cap="none" spc="0" dirty="0">
                          <a:solidFill>
                            <a:schemeClr val="tx1"/>
                          </a:solidFill>
                          <a:effectLst/>
                        </a:rPr>
                        <a:t>African</a:t>
                      </a:r>
                      <a:br>
                        <a:rPr lang="en-US" sz="2400" i="1" cap="none" spc="0" dirty="0">
                          <a:solidFill>
                            <a:schemeClr val="tx1"/>
                          </a:solidFill>
                          <a:effectLst/>
                        </a:rPr>
                      </a:br>
                      <a:r>
                        <a:rPr lang="en-US" sz="2400" i="1" cap="none" spc="0" dirty="0">
                          <a:solidFill>
                            <a:schemeClr val="tx1"/>
                          </a:solidFill>
                          <a:effectLst/>
                        </a:rPr>
                        <a:t>American</a:t>
                      </a:r>
                      <a:br>
                        <a:rPr lang="en-US" sz="2400" i="1" cap="none" spc="0" dirty="0">
                          <a:solidFill>
                            <a:schemeClr val="tx1"/>
                          </a:solidFill>
                          <a:effectLst/>
                        </a:rPr>
                      </a:br>
                      <a:r>
                        <a:rPr lang="en-US" sz="2400" i="1" cap="none" spc="0" dirty="0">
                          <a:solidFill>
                            <a:schemeClr val="tx1"/>
                          </a:solidFill>
                          <a:effectLst/>
                        </a:rPr>
                        <a:t>(men &amp; women)</a:t>
                      </a:r>
                    </a:p>
                  </a:txBody>
                  <a:tcPr marL="0" marR="6542" marT="6542" marB="6542" anchor="ctr">
                    <a:lnL w="12700" cmpd="sng">
                      <a:noFill/>
                      <a:prstDash val="solid"/>
                    </a:lnL>
                    <a:lnR w="12700" cmpd="sng">
                      <a:noFill/>
                      <a:prstDash val="solid"/>
                    </a:lnR>
                    <a:lnT w="38100" cmpd="sng">
                      <a:noFill/>
                    </a:lnT>
                    <a:lnB w="9525" cap="flat" cmpd="sng" algn="ctr">
                      <a:solidFill>
                        <a:schemeClr val="accent1"/>
                      </a:solidFill>
                      <a:prstDash val="solid"/>
                    </a:lnB>
                    <a:noFill/>
                  </a:tcPr>
                </a:tc>
                <a:tc>
                  <a:txBody>
                    <a:bodyPr/>
                    <a:lstStyle/>
                    <a:p>
                      <a:pPr algn="ctr" fontAlgn="ctr"/>
                      <a:r>
                        <a:rPr lang="en-US" sz="2400" i="1" cap="none" spc="0">
                          <a:solidFill>
                            <a:schemeClr val="tx1"/>
                          </a:solidFill>
                          <a:effectLst/>
                        </a:rPr>
                        <a:t>Asian</a:t>
                      </a:r>
                      <a:br>
                        <a:rPr lang="en-US" sz="2400" i="1" cap="none" spc="0">
                          <a:solidFill>
                            <a:schemeClr val="tx1"/>
                          </a:solidFill>
                          <a:effectLst/>
                        </a:rPr>
                      </a:br>
                      <a:r>
                        <a:rPr lang="en-US" sz="2400" i="1" cap="none" spc="0">
                          <a:solidFill>
                            <a:schemeClr val="tx1"/>
                          </a:solidFill>
                          <a:effectLst/>
                        </a:rPr>
                        <a:t>(men &amp; women)</a:t>
                      </a:r>
                    </a:p>
                  </a:txBody>
                  <a:tcPr marL="0" marR="6542" marT="6542" marB="6542" anchor="ctr">
                    <a:lnL w="12700" cmpd="sng">
                      <a:noFill/>
                      <a:prstDash val="solid"/>
                    </a:lnL>
                    <a:lnR w="12700" cmpd="sng">
                      <a:noFill/>
                      <a:prstDash val="solid"/>
                    </a:lnR>
                    <a:lnT w="38100" cmpd="sng">
                      <a:noFill/>
                    </a:lnT>
                    <a:lnB w="9525" cap="flat" cmpd="sng" algn="ctr">
                      <a:solidFill>
                        <a:schemeClr val="accent1"/>
                      </a:solidFill>
                      <a:prstDash val="solid"/>
                    </a:lnB>
                    <a:noFill/>
                  </a:tcPr>
                </a:tc>
                <a:tc>
                  <a:txBody>
                    <a:bodyPr/>
                    <a:lstStyle/>
                    <a:p>
                      <a:pPr algn="ctr" fontAlgn="ctr"/>
                      <a:r>
                        <a:rPr lang="en-US" sz="2400" i="1" cap="none" spc="0">
                          <a:solidFill>
                            <a:schemeClr val="tx1"/>
                          </a:solidFill>
                          <a:effectLst/>
                        </a:rPr>
                        <a:t>Latino</a:t>
                      </a:r>
                      <a:br>
                        <a:rPr lang="en-US" sz="2400" i="1" cap="none" spc="0">
                          <a:solidFill>
                            <a:schemeClr val="tx1"/>
                          </a:solidFill>
                          <a:effectLst/>
                        </a:rPr>
                      </a:br>
                      <a:r>
                        <a:rPr lang="en-US" sz="2400" i="1" cap="none" spc="0">
                          <a:solidFill>
                            <a:schemeClr val="tx1"/>
                          </a:solidFill>
                          <a:effectLst/>
                        </a:rPr>
                        <a:t>(men &amp; women)</a:t>
                      </a:r>
                    </a:p>
                  </a:txBody>
                  <a:tcPr marL="0" marR="6542" marT="6542" marB="6542" anchor="ctr">
                    <a:lnL w="12700" cmpd="sng">
                      <a:noFill/>
                      <a:prstDash val="solid"/>
                    </a:lnL>
                    <a:lnR w="12700" cmpd="sng">
                      <a:noFill/>
                      <a:prstDash val="solid"/>
                    </a:lnR>
                    <a:lnT w="38100" cmpd="sng">
                      <a:noFill/>
                    </a:lnT>
                    <a:lnB w="9525" cap="flat" cmpd="sng" algn="ctr">
                      <a:solidFill>
                        <a:schemeClr val="accent1"/>
                      </a:solidFill>
                      <a:prstDash val="solid"/>
                    </a:lnB>
                    <a:noFill/>
                  </a:tcPr>
                </a:tc>
                <a:extLst>
                  <a:ext uri="{0D108BD9-81ED-4DB2-BD59-A6C34878D82A}">
                    <a16:rowId xmlns:a16="http://schemas.microsoft.com/office/drawing/2014/main" val="1296009433"/>
                  </a:ext>
                </a:extLst>
              </a:tr>
              <a:tr h="267502">
                <a:tc>
                  <a:txBody>
                    <a:bodyPr/>
                    <a:lstStyle/>
                    <a:p>
                      <a:pPr fontAlgn="ctr"/>
                      <a:r>
                        <a:rPr lang="en-US" sz="2400" cap="none" spc="0" dirty="0">
                          <a:solidFill>
                            <a:schemeClr val="tx1"/>
                          </a:solidFill>
                          <a:effectLst/>
                        </a:rPr>
                        <a:t>Child Care</a:t>
                      </a:r>
                    </a:p>
                  </a:txBody>
                  <a:tcPr marL="53004" marR="6542" marT="6542" marB="6542"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lgn="ctr" fontAlgn="ctr"/>
                      <a:r>
                        <a:rPr lang="en-US" sz="2400" cap="none" spc="0">
                          <a:solidFill>
                            <a:schemeClr val="tx1"/>
                          </a:solidFill>
                          <a:effectLst/>
                        </a:rPr>
                        <a:t>1,036,000</a:t>
                      </a:r>
                    </a:p>
                  </a:txBody>
                  <a:tcPr marL="53004" marR="6542" marT="6542" marB="6542"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lgn="ctr" fontAlgn="ctr"/>
                      <a:r>
                        <a:rPr lang="en-US" sz="2400" cap="none" spc="0">
                          <a:solidFill>
                            <a:schemeClr val="tx1"/>
                          </a:solidFill>
                          <a:effectLst/>
                        </a:rPr>
                        <a:t>6.2%</a:t>
                      </a:r>
                    </a:p>
                  </a:txBody>
                  <a:tcPr marL="53004" marR="6542" marT="6542" marB="6542"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lgn="ctr" fontAlgn="ctr"/>
                      <a:r>
                        <a:rPr lang="en-US" sz="2400" cap="none" spc="0">
                          <a:solidFill>
                            <a:schemeClr val="tx1"/>
                          </a:solidFill>
                          <a:effectLst/>
                        </a:rPr>
                        <a:t>15.8%</a:t>
                      </a:r>
                    </a:p>
                  </a:txBody>
                  <a:tcPr marL="53004" marR="6542" marT="6542" marB="6542"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lgn="ctr" fontAlgn="ctr"/>
                      <a:r>
                        <a:rPr lang="en-US" sz="2400" cap="none" spc="0">
                          <a:solidFill>
                            <a:schemeClr val="tx1"/>
                          </a:solidFill>
                          <a:effectLst/>
                        </a:rPr>
                        <a:t>3.8%</a:t>
                      </a:r>
                    </a:p>
                  </a:txBody>
                  <a:tcPr marL="53004" marR="6542" marT="6542" marB="6542"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lgn="ctr" fontAlgn="ctr"/>
                      <a:r>
                        <a:rPr lang="en-US" sz="2400" cap="none" spc="0">
                          <a:solidFill>
                            <a:schemeClr val="tx1"/>
                          </a:solidFill>
                          <a:effectLst/>
                        </a:rPr>
                        <a:t>25.9%</a:t>
                      </a:r>
                    </a:p>
                  </a:txBody>
                  <a:tcPr marL="53004" marR="6542" marT="6542" marB="6542"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1010955658"/>
                  </a:ext>
                </a:extLst>
              </a:tr>
              <a:tr h="267502">
                <a:tc>
                  <a:txBody>
                    <a:bodyPr/>
                    <a:lstStyle/>
                    <a:p>
                      <a:pPr fontAlgn="ctr"/>
                      <a:r>
                        <a:rPr lang="en-US" sz="2400" cap="none" spc="0">
                          <a:solidFill>
                            <a:schemeClr val="tx1"/>
                          </a:solidFill>
                          <a:effectLst/>
                        </a:rPr>
                        <a:t>Teacher Assistants</a:t>
                      </a:r>
                    </a:p>
                  </a:txBody>
                  <a:tcPr marL="0" marR="6542" marT="6542" marB="6542"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algn="ctr" fontAlgn="ctr"/>
                      <a:r>
                        <a:rPr lang="en-US" sz="2400" cap="none" spc="0">
                          <a:solidFill>
                            <a:schemeClr val="tx1"/>
                          </a:solidFill>
                          <a:effectLst/>
                        </a:rPr>
                        <a:t>1,426,000</a:t>
                      </a:r>
                    </a:p>
                  </a:txBody>
                  <a:tcPr marL="0" marR="6542" marT="6542" marB="6542"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algn="ctr" fontAlgn="ctr"/>
                      <a:r>
                        <a:rPr lang="en-US" sz="2400" cap="none" spc="0">
                          <a:solidFill>
                            <a:schemeClr val="tx1"/>
                          </a:solidFill>
                          <a:effectLst/>
                        </a:rPr>
                        <a:t>20.5%</a:t>
                      </a:r>
                    </a:p>
                  </a:txBody>
                  <a:tcPr marL="0" marR="6542" marT="6542" marB="6542"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algn="ctr" fontAlgn="ctr"/>
                      <a:r>
                        <a:rPr lang="en-US" sz="2400" cap="none" spc="0" dirty="0">
                          <a:solidFill>
                            <a:schemeClr val="tx1"/>
                          </a:solidFill>
                          <a:effectLst/>
                        </a:rPr>
                        <a:t>12.3%</a:t>
                      </a:r>
                    </a:p>
                  </a:txBody>
                  <a:tcPr marL="0" marR="6542" marT="6542" marB="6542"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algn="ctr" fontAlgn="ctr"/>
                      <a:r>
                        <a:rPr lang="en-US" sz="2400" cap="none" spc="0">
                          <a:solidFill>
                            <a:schemeClr val="tx1"/>
                          </a:solidFill>
                          <a:effectLst/>
                        </a:rPr>
                        <a:t>9.7%</a:t>
                      </a:r>
                    </a:p>
                  </a:txBody>
                  <a:tcPr marL="0" marR="6542" marT="6542" marB="6542"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algn="ctr" fontAlgn="ctr"/>
                      <a:r>
                        <a:rPr lang="en-US" sz="2400" cap="none" spc="0">
                          <a:solidFill>
                            <a:schemeClr val="tx1"/>
                          </a:solidFill>
                          <a:effectLst/>
                        </a:rPr>
                        <a:t>16.9%</a:t>
                      </a:r>
                    </a:p>
                  </a:txBody>
                  <a:tcPr marL="0" marR="6542" marT="6542" marB="6542"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1744013611"/>
                  </a:ext>
                </a:extLst>
              </a:tr>
              <a:tr h="479517">
                <a:tc>
                  <a:txBody>
                    <a:bodyPr/>
                    <a:lstStyle/>
                    <a:p>
                      <a:pPr fontAlgn="ctr"/>
                      <a:r>
                        <a:rPr lang="en-US" sz="2400" cap="none" spc="0">
                          <a:solidFill>
                            <a:schemeClr val="tx1"/>
                          </a:solidFill>
                          <a:effectLst/>
                        </a:rPr>
                        <a:t>Preschool &amp;</a:t>
                      </a:r>
                      <a:br>
                        <a:rPr lang="en-US" sz="2400" cap="none" spc="0">
                          <a:solidFill>
                            <a:schemeClr val="tx1"/>
                          </a:solidFill>
                          <a:effectLst/>
                        </a:rPr>
                      </a:br>
                      <a:r>
                        <a:rPr lang="en-US" sz="2400" cap="none" spc="0">
                          <a:solidFill>
                            <a:schemeClr val="tx1"/>
                          </a:solidFill>
                          <a:effectLst/>
                        </a:rPr>
                        <a:t>Kindergarten</a:t>
                      </a:r>
                    </a:p>
                  </a:txBody>
                  <a:tcPr marL="53004" marR="6542" marT="6542" marB="6542"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lgn="ctr" fontAlgn="ctr"/>
                      <a:r>
                        <a:rPr lang="en-US" sz="2400" cap="none" spc="0">
                          <a:solidFill>
                            <a:schemeClr val="tx1"/>
                          </a:solidFill>
                          <a:effectLst/>
                        </a:rPr>
                        <a:t>699,000</a:t>
                      </a:r>
                    </a:p>
                  </a:txBody>
                  <a:tcPr marL="53004" marR="6542" marT="6542" marB="6542"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lgn="ctr" fontAlgn="ctr"/>
                      <a:r>
                        <a:rPr lang="en-US" sz="2400" cap="none" spc="0">
                          <a:solidFill>
                            <a:schemeClr val="tx1"/>
                          </a:solidFill>
                          <a:effectLst/>
                        </a:rPr>
                        <a:t>3.3%</a:t>
                      </a:r>
                    </a:p>
                  </a:txBody>
                  <a:tcPr marL="53004" marR="6542" marT="6542" marB="6542"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lgn="ctr" fontAlgn="ctr"/>
                      <a:r>
                        <a:rPr lang="en-US" sz="2400" cap="none" spc="0">
                          <a:solidFill>
                            <a:schemeClr val="tx1"/>
                          </a:solidFill>
                          <a:effectLst/>
                        </a:rPr>
                        <a:t>18.7%</a:t>
                      </a:r>
                    </a:p>
                  </a:txBody>
                  <a:tcPr marL="53004" marR="6542" marT="6542" marB="6542"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lgn="ctr" fontAlgn="ctr"/>
                      <a:r>
                        <a:rPr lang="en-US" sz="2400" cap="none" spc="0">
                          <a:solidFill>
                            <a:schemeClr val="tx1"/>
                          </a:solidFill>
                          <a:effectLst/>
                        </a:rPr>
                        <a:t>3.2%</a:t>
                      </a:r>
                    </a:p>
                  </a:txBody>
                  <a:tcPr marL="53004" marR="6542" marT="6542" marB="6542"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lgn="ctr" fontAlgn="ctr"/>
                      <a:r>
                        <a:rPr lang="en-US" sz="2400" cap="none" spc="0">
                          <a:solidFill>
                            <a:schemeClr val="tx1"/>
                          </a:solidFill>
                          <a:effectLst/>
                        </a:rPr>
                        <a:t>16.5%</a:t>
                      </a:r>
                    </a:p>
                  </a:txBody>
                  <a:tcPr marL="53004" marR="6542" marT="6542" marB="6542"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3402054902"/>
                  </a:ext>
                </a:extLst>
              </a:tr>
              <a:tr h="479517">
                <a:tc>
                  <a:txBody>
                    <a:bodyPr/>
                    <a:lstStyle/>
                    <a:p>
                      <a:pPr fontAlgn="ctr"/>
                      <a:r>
                        <a:rPr lang="en-US" sz="2400" cap="none" spc="0" dirty="0">
                          <a:solidFill>
                            <a:schemeClr val="tx1"/>
                          </a:solidFill>
                          <a:effectLst/>
                        </a:rPr>
                        <a:t>Elementary &amp;</a:t>
                      </a:r>
                      <a:br>
                        <a:rPr lang="en-US" sz="2400" cap="none" spc="0" dirty="0">
                          <a:solidFill>
                            <a:schemeClr val="tx1"/>
                          </a:solidFill>
                          <a:effectLst/>
                        </a:rPr>
                      </a:br>
                      <a:r>
                        <a:rPr lang="en-US" sz="2400" cap="none" spc="0" dirty="0">
                          <a:solidFill>
                            <a:schemeClr val="tx1"/>
                          </a:solidFill>
                          <a:effectLst/>
                        </a:rPr>
                        <a:t>Middle School</a:t>
                      </a:r>
                    </a:p>
                  </a:txBody>
                  <a:tcPr marL="0" marR="6542" marT="6542" marB="6542"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algn="ctr" fontAlgn="ctr"/>
                      <a:r>
                        <a:rPr lang="en-US" sz="2400" cap="none" spc="0">
                          <a:solidFill>
                            <a:schemeClr val="tx1"/>
                          </a:solidFill>
                          <a:effectLst/>
                        </a:rPr>
                        <a:t>3,436,000</a:t>
                      </a:r>
                    </a:p>
                  </a:txBody>
                  <a:tcPr marL="0" marR="6542" marT="6542" marB="6542"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algn="ctr" fontAlgn="ctr"/>
                      <a:r>
                        <a:rPr lang="en-US" sz="2400" cap="none" spc="0">
                          <a:solidFill>
                            <a:schemeClr val="tx1"/>
                          </a:solidFill>
                          <a:effectLst/>
                        </a:rPr>
                        <a:t>21.4%</a:t>
                      </a:r>
                    </a:p>
                  </a:txBody>
                  <a:tcPr marL="0" marR="6542" marT="6542" marB="6542"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algn="ctr" fontAlgn="ctr"/>
                      <a:r>
                        <a:rPr lang="en-US" sz="2400" cap="none" spc="0">
                          <a:solidFill>
                            <a:schemeClr val="tx1"/>
                          </a:solidFill>
                          <a:effectLst/>
                        </a:rPr>
                        <a:t>11.2%</a:t>
                      </a:r>
                    </a:p>
                  </a:txBody>
                  <a:tcPr marL="0" marR="6542" marT="6542" marB="6542"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algn="ctr" fontAlgn="ctr"/>
                      <a:r>
                        <a:rPr lang="en-US" sz="2400" cap="none" spc="0">
                          <a:solidFill>
                            <a:schemeClr val="tx1"/>
                          </a:solidFill>
                          <a:effectLst/>
                        </a:rPr>
                        <a:t>3.8%</a:t>
                      </a:r>
                    </a:p>
                  </a:txBody>
                  <a:tcPr marL="0" marR="6542" marT="6542" marB="6542"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algn="ctr" fontAlgn="ctr"/>
                      <a:r>
                        <a:rPr lang="en-US" sz="2400" cap="none" spc="0">
                          <a:solidFill>
                            <a:schemeClr val="tx1"/>
                          </a:solidFill>
                          <a:effectLst/>
                        </a:rPr>
                        <a:t>11.1%</a:t>
                      </a:r>
                    </a:p>
                  </a:txBody>
                  <a:tcPr marL="0" marR="6542" marT="6542" marB="6542"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858591469"/>
                  </a:ext>
                </a:extLst>
              </a:tr>
              <a:tr h="479517">
                <a:tc>
                  <a:txBody>
                    <a:bodyPr/>
                    <a:lstStyle/>
                    <a:p>
                      <a:pPr algn="l" fontAlgn="t"/>
                      <a:r>
                        <a:rPr lang="en-US" sz="2400" cap="none" spc="0">
                          <a:solidFill>
                            <a:schemeClr val="tx1"/>
                          </a:solidFill>
                          <a:effectLst/>
                        </a:rPr>
                        <a:t>Secondary School</a:t>
                      </a:r>
                    </a:p>
                    <a:p>
                      <a:pPr algn="l" fontAlgn="t"/>
                      <a:r>
                        <a:rPr lang="en-US" sz="2400" cap="none" spc="0">
                          <a:solidFill>
                            <a:schemeClr val="tx1"/>
                          </a:solidFill>
                          <a:effectLst/>
                        </a:rPr>
                        <a:t>Teachers</a:t>
                      </a:r>
                    </a:p>
                  </a:txBody>
                  <a:tcPr marL="53004" marR="6542" marT="6542" marB="6542">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lgn="ctr" fontAlgn="ctr"/>
                      <a:r>
                        <a:rPr lang="en-US" sz="2400" cap="none" spc="0">
                          <a:solidFill>
                            <a:schemeClr val="tx1"/>
                          </a:solidFill>
                          <a:effectLst/>
                        </a:rPr>
                        <a:t>944,000</a:t>
                      </a:r>
                    </a:p>
                  </a:txBody>
                  <a:tcPr marL="53004" marR="6542" marT="6542" marB="6542"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lgn="ctr" fontAlgn="ctr"/>
                      <a:r>
                        <a:rPr lang="en-US" sz="2400" cap="none" spc="0">
                          <a:solidFill>
                            <a:schemeClr val="tx1"/>
                          </a:solidFill>
                          <a:effectLst/>
                        </a:rPr>
                        <a:t>43.1%</a:t>
                      </a:r>
                    </a:p>
                  </a:txBody>
                  <a:tcPr marL="53004" marR="6542" marT="6542" marB="6542"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lgn="ctr" fontAlgn="ctr"/>
                      <a:r>
                        <a:rPr lang="en-US" sz="2400" cap="none" spc="0" dirty="0">
                          <a:solidFill>
                            <a:schemeClr val="tx1"/>
                          </a:solidFill>
                          <a:effectLst/>
                        </a:rPr>
                        <a:t>6.1%</a:t>
                      </a:r>
                    </a:p>
                  </a:txBody>
                  <a:tcPr marL="53004" marR="6542" marT="6542" marB="6542"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lgn="ctr" fontAlgn="ctr"/>
                      <a:r>
                        <a:rPr lang="en-US" sz="2400" cap="none" spc="0">
                          <a:solidFill>
                            <a:schemeClr val="tx1"/>
                          </a:solidFill>
                          <a:effectLst/>
                        </a:rPr>
                        <a:t>2.7%</a:t>
                      </a:r>
                    </a:p>
                  </a:txBody>
                  <a:tcPr marL="53004" marR="6542" marT="6542" marB="6542"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lgn="ctr" fontAlgn="ctr"/>
                      <a:r>
                        <a:rPr lang="en-US" sz="2400" cap="none" spc="0" dirty="0">
                          <a:solidFill>
                            <a:schemeClr val="tx1"/>
                          </a:solidFill>
                          <a:effectLst/>
                        </a:rPr>
                        <a:t>9.6%</a:t>
                      </a:r>
                    </a:p>
                  </a:txBody>
                  <a:tcPr marL="53004" marR="6542" marT="6542" marB="6542"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1316732520"/>
                  </a:ext>
                </a:extLst>
              </a:tr>
            </a:tbl>
          </a:graphicData>
        </a:graphic>
      </p:graphicFrame>
    </p:spTree>
    <p:extLst>
      <p:ext uri="{BB962C8B-B14F-4D97-AF65-F5344CB8AC3E}">
        <p14:creationId xmlns:p14="http://schemas.microsoft.com/office/powerpoint/2010/main" val="2737007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5" name="Content Placeholder 14" descr="A silhouette of a person flying a kite&#10;&#10;Description automatically generated with medium confidence">
            <a:extLst>
              <a:ext uri="{FF2B5EF4-FFF2-40B4-BE49-F238E27FC236}">
                <a16:creationId xmlns:a16="http://schemas.microsoft.com/office/drawing/2014/main" id="{3EA19FB5-726E-E53A-B38D-0C73C25D9F82}"/>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7010400" y="1701800"/>
            <a:ext cx="5181600" cy="3454400"/>
          </a:xfrm>
        </p:spPr>
      </p:pic>
      <p:pic>
        <p:nvPicPr>
          <p:cNvPr id="13" name="Content Placeholder 12">
            <a:extLst>
              <a:ext uri="{FF2B5EF4-FFF2-40B4-BE49-F238E27FC236}">
                <a16:creationId xmlns:a16="http://schemas.microsoft.com/office/drawing/2014/main" id="{03CC929E-C86F-5584-6B4F-171843846927}"/>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rcRect/>
          <a:stretch/>
        </p:blipFill>
        <p:spPr>
          <a:xfrm>
            <a:off x="451586" y="754044"/>
            <a:ext cx="5181600" cy="5165493"/>
          </a:xfrm>
        </p:spPr>
      </p:pic>
      <p:sp>
        <p:nvSpPr>
          <p:cNvPr id="16" name="TextBox 15">
            <a:extLst>
              <a:ext uri="{FF2B5EF4-FFF2-40B4-BE49-F238E27FC236}">
                <a16:creationId xmlns:a16="http://schemas.microsoft.com/office/drawing/2014/main" id="{0B757D05-E77D-598E-B7AF-2210F09C088C}"/>
              </a:ext>
            </a:extLst>
          </p:cNvPr>
          <p:cNvSpPr txBox="1"/>
          <p:nvPr/>
        </p:nvSpPr>
        <p:spPr>
          <a:xfrm>
            <a:off x="9235441" y="4826675"/>
            <a:ext cx="2956560" cy="923330"/>
          </a:xfrm>
          <a:prstGeom prst="rect">
            <a:avLst/>
          </a:prstGeom>
          <a:solidFill>
            <a:srgbClr val="DBE139"/>
          </a:solidFill>
        </p:spPr>
        <p:txBody>
          <a:bodyPr wrap="square" rtlCol="0">
            <a:spAutoFit/>
          </a:bodyPr>
          <a:lstStyle/>
          <a:p>
            <a:r>
              <a:rPr lang="en-US" dirty="0">
                <a:latin typeface="Calibri" panose="020F0502020204030204" pitchFamily="34" charset="0"/>
                <a:cs typeface="Calibri" panose="020F0502020204030204" pitchFamily="34" charset="0"/>
              </a:rPr>
              <a:t>Research report – 3 big reasons for why there are so few men teachers</a:t>
            </a:r>
            <a:endParaRPr lang="en-US"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6816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A7D7310-88B3-3C45-2BCE-A8F481F38851}"/>
              </a:ext>
            </a:extLst>
          </p:cNvPr>
          <p:cNvSpPr>
            <a:spLocks noGrp="1"/>
          </p:cNvSpPr>
          <p:nvPr>
            <p:ph idx="1"/>
          </p:nvPr>
        </p:nvSpPr>
        <p:spPr>
          <a:xfrm>
            <a:off x="285304" y="409433"/>
            <a:ext cx="11358055" cy="5789349"/>
          </a:xfrm>
        </p:spPr>
        <p:txBody>
          <a:bodyPr>
            <a:normAutofit fontScale="92500" lnSpcReduction="10000"/>
          </a:bodyPr>
          <a:lstStyle/>
          <a:p>
            <a:pPr marL="0" indent="0">
              <a:buNone/>
            </a:pPr>
            <a:r>
              <a:rPr lang="en-US" sz="7200" dirty="0">
                <a:latin typeface="Calibri" panose="020F0502020204030204" pitchFamily="34" charset="0"/>
                <a:cs typeface="Calibri" panose="020F0502020204030204" pitchFamily="34" charset="0"/>
              </a:rPr>
              <a:t>Research report – 3 big reasons why so few men are teachers</a:t>
            </a:r>
            <a:r>
              <a:rPr lang="en-US" sz="5500" dirty="0"/>
              <a:t> </a:t>
            </a:r>
          </a:p>
          <a:p>
            <a:pPr marL="0" indent="0">
              <a:buNone/>
            </a:pPr>
            <a:r>
              <a:rPr lang="en-US" sz="5500" dirty="0"/>
              <a:t> </a:t>
            </a:r>
          </a:p>
          <a:p>
            <a:r>
              <a:rPr lang="en-US" sz="5500" dirty="0"/>
              <a:t> Nurturing and caring is perceived as  </a:t>
            </a:r>
          </a:p>
          <a:p>
            <a:pPr marL="0" indent="0">
              <a:buNone/>
            </a:pPr>
            <a:r>
              <a:rPr lang="en-US" sz="5500" dirty="0"/>
              <a:t>           feminine</a:t>
            </a:r>
          </a:p>
          <a:p>
            <a:r>
              <a:rPr lang="en-US" sz="5500" dirty="0"/>
              <a:t> Compensation for caregiving is low </a:t>
            </a:r>
          </a:p>
          <a:p>
            <a:r>
              <a:rPr lang="en-US" sz="5500" dirty="0"/>
              <a:t> False perceptions of sexual motivations </a:t>
            </a:r>
          </a:p>
        </p:txBody>
      </p:sp>
    </p:spTree>
    <p:extLst>
      <p:ext uri="{BB962C8B-B14F-4D97-AF65-F5344CB8AC3E}">
        <p14:creationId xmlns:p14="http://schemas.microsoft.com/office/powerpoint/2010/main" val="3906525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85A4A9-4A02-904C-9ABE-70EAF38C06AF}"/>
              </a:ext>
            </a:extLst>
          </p:cNvPr>
          <p:cNvSpPr>
            <a:spLocks noGrp="1"/>
          </p:cNvSpPr>
          <p:nvPr>
            <p:ph type="body" sz="quarter" idx="11"/>
          </p:nvPr>
        </p:nvSpPr>
        <p:spPr>
          <a:xfrm>
            <a:off x="704850" y="714394"/>
            <a:ext cx="2630022" cy="5309888"/>
          </a:xfrm>
        </p:spPr>
        <p:txBody>
          <a:bodyPr>
            <a:noAutofit/>
          </a:bodyPr>
          <a:lstStyle/>
          <a:p>
            <a:r>
              <a:rPr lang="en-US" sz="2500" dirty="0"/>
              <a:t>It is time to reimagine our field and find new ways to give families the services they need. One promising way is to draw on a pool of untapped talent: our men.</a:t>
            </a:r>
            <a:br>
              <a:rPr lang="en-US" sz="2500" dirty="0"/>
            </a:br>
            <a:r>
              <a:rPr lang="en-US" sz="2500" dirty="0"/>
              <a:t>– Calvin Moore, Jr., Council for Professional Recognition</a:t>
            </a:r>
          </a:p>
        </p:txBody>
      </p:sp>
      <p:sp>
        <p:nvSpPr>
          <p:cNvPr id="3" name="Text Placeholder 2">
            <a:extLst>
              <a:ext uri="{FF2B5EF4-FFF2-40B4-BE49-F238E27FC236}">
                <a16:creationId xmlns:a16="http://schemas.microsoft.com/office/drawing/2014/main" id="{5706EDD2-E535-18E3-022E-90536CFDF537}"/>
              </a:ext>
            </a:extLst>
          </p:cNvPr>
          <p:cNvSpPr>
            <a:spLocks noGrp="1"/>
          </p:cNvSpPr>
          <p:nvPr>
            <p:ph type="body" sz="quarter" idx="12"/>
          </p:nvPr>
        </p:nvSpPr>
        <p:spPr>
          <a:xfrm>
            <a:off x="4622104" y="2540043"/>
            <a:ext cx="6865046" cy="3384507"/>
          </a:xfrm>
        </p:spPr>
        <p:txBody>
          <a:bodyPr/>
          <a:lstStyle/>
          <a:p>
            <a:pPr marL="0" indent="0">
              <a:buNone/>
            </a:pPr>
            <a:r>
              <a:rPr lang="en-US" b="1" dirty="0">
                <a:effectLst/>
              </a:rPr>
              <a:t>Welcoming Men into Early Childhood Careers</a:t>
            </a:r>
          </a:p>
          <a:p>
            <a:pPr marL="457200" lvl="1" indent="0">
              <a:buNone/>
            </a:pPr>
            <a:r>
              <a:rPr lang="en-US" dirty="0"/>
              <a:t>by David Wright </a:t>
            </a:r>
          </a:p>
          <a:p>
            <a:pPr marL="457200" lvl="1" indent="0">
              <a:buNone/>
            </a:pPr>
            <a:r>
              <a:rPr lang="en-US" dirty="0"/>
              <a:t>March 6th, 2024 </a:t>
            </a:r>
          </a:p>
          <a:p>
            <a:pPr marL="457200" lvl="1" indent="0">
              <a:buNone/>
            </a:pPr>
            <a:r>
              <a:rPr lang="en-US" dirty="0"/>
              <a:t>www.ExchangePress.com/eed</a:t>
            </a:r>
          </a:p>
          <a:p>
            <a:pPr marL="0" indent="0">
              <a:buNone/>
            </a:pPr>
            <a:endParaRPr lang="en-US" dirty="0"/>
          </a:p>
        </p:txBody>
      </p:sp>
      <p:pic>
        <p:nvPicPr>
          <p:cNvPr id="7" name="Picture 6" descr="A logo for an early childhood event&#10;&#10;Description automatically generated">
            <a:extLst>
              <a:ext uri="{FF2B5EF4-FFF2-40B4-BE49-F238E27FC236}">
                <a16:creationId xmlns:a16="http://schemas.microsoft.com/office/drawing/2014/main" id="{14462C84-FA03-7815-0498-42908EC32E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2104" y="1139869"/>
            <a:ext cx="6924675" cy="1400175"/>
          </a:xfrm>
          <a:prstGeom prst="rect">
            <a:avLst/>
          </a:prstGeom>
        </p:spPr>
      </p:pic>
    </p:spTree>
    <p:extLst>
      <p:ext uri="{BB962C8B-B14F-4D97-AF65-F5344CB8AC3E}">
        <p14:creationId xmlns:p14="http://schemas.microsoft.com/office/powerpoint/2010/main" val="973664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5C855A-5232-A9CE-1DCB-373E0FA401FE}"/>
              </a:ext>
            </a:extLst>
          </p:cNvPr>
          <p:cNvSpPr>
            <a:spLocks noGrp="1"/>
          </p:cNvSpPr>
          <p:nvPr>
            <p:ph type="body" sz="quarter" idx="10"/>
          </p:nvPr>
        </p:nvSpPr>
        <p:spPr>
          <a:xfrm>
            <a:off x="3398837" y="1174789"/>
            <a:ext cx="7041700" cy="4707396"/>
          </a:xfrm>
        </p:spPr>
        <p:txBody>
          <a:bodyPr>
            <a:normAutofit fontScale="77500" lnSpcReduction="20000"/>
          </a:bodyPr>
          <a:lstStyle/>
          <a:p>
            <a:r>
              <a:rPr lang="en-US" sz="4300" b="1" dirty="0">
                <a:latin typeface="Calibri" panose="020F0502020204030204" pitchFamily="34" charset="0"/>
                <a:cs typeface="Calibri" panose="020F0502020204030204" pitchFamily="34" charset="0"/>
              </a:rPr>
              <a:t>How might we get more men into ECE?</a:t>
            </a:r>
            <a:endParaRPr lang="en-US" sz="4300" b="1" dirty="0"/>
          </a:p>
          <a:p>
            <a:pPr>
              <a:lnSpc>
                <a:spcPct val="120000"/>
              </a:lnSpc>
              <a:spcBef>
                <a:spcPts val="0"/>
              </a:spcBef>
            </a:pPr>
            <a:r>
              <a:rPr lang="en-US" dirty="0"/>
              <a:t>• Invite them in.</a:t>
            </a:r>
            <a:br>
              <a:rPr lang="en-US" dirty="0"/>
            </a:br>
            <a:r>
              <a:rPr lang="en-US" dirty="0"/>
              <a:t>• Be intentional in recruiting them.</a:t>
            </a:r>
            <a:br>
              <a:rPr lang="en-US" dirty="0"/>
            </a:br>
            <a:r>
              <a:rPr lang="en-US" dirty="0"/>
              <a:t>• Place men together for support.</a:t>
            </a:r>
            <a:br>
              <a:rPr lang="en-US" dirty="0"/>
            </a:br>
            <a:r>
              <a:rPr lang="en-US" dirty="0"/>
              <a:t>• Build a culture of inclusion – no gender</a:t>
            </a:r>
          </a:p>
          <a:p>
            <a:pPr>
              <a:lnSpc>
                <a:spcPct val="120000"/>
              </a:lnSpc>
              <a:spcBef>
                <a:spcPts val="0"/>
              </a:spcBef>
            </a:pPr>
            <a:r>
              <a:rPr lang="en-US" dirty="0"/>
              <a:t>          stereotypes.</a:t>
            </a:r>
            <a:br>
              <a:rPr lang="en-US" dirty="0"/>
            </a:br>
            <a:r>
              <a:rPr lang="en-US" dirty="0"/>
              <a:t>• Have men’s backs.</a:t>
            </a:r>
            <a:br>
              <a:rPr lang="en-US" dirty="0"/>
            </a:br>
            <a:r>
              <a:rPr lang="en-US" dirty="0"/>
              <a:t>• </a:t>
            </a:r>
            <a:r>
              <a:rPr lang="en-US" dirty="0" err="1"/>
              <a:t>Recognise</a:t>
            </a:r>
            <a:r>
              <a:rPr lang="en-US" dirty="0"/>
              <a:t> the difference a mixed-gender</a:t>
            </a:r>
          </a:p>
          <a:p>
            <a:pPr>
              <a:lnSpc>
                <a:spcPct val="120000"/>
              </a:lnSpc>
              <a:spcBef>
                <a:spcPts val="0"/>
              </a:spcBef>
            </a:pPr>
            <a:r>
              <a:rPr lang="en-US"/>
              <a:t>          team </a:t>
            </a:r>
            <a:r>
              <a:rPr lang="en-US" dirty="0"/>
              <a:t>makes.</a:t>
            </a:r>
            <a:br>
              <a:rPr lang="en-US" dirty="0"/>
            </a:br>
            <a:r>
              <a:rPr lang="en-US" dirty="0"/>
              <a:t>• Celebrate and promote their presence.</a:t>
            </a:r>
          </a:p>
          <a:p>
            <a:pPr>
              <a:lnSpc>
                <a:spcPct val="120000"/>
              </a:lnSpc>
              <a:spcBef>
                <a:spcPts val="0"/>
              </a:spcBef>
            </a:pPr>
            <a:endParaRPr lang="en-US" dirty="0"/>
          </a:p>
        </p:txBody>
      </p:sp>
      <p:sp>
        <p:nvSpPr>
          <p:cNvPr id="4" name="TextBox 3">
            <a:extLst>
              <a:ext uri="{FF2B5EF4-FFF2-40B4-BE49-F238E27FC236}">
                <a16:creationId xmlns:a16="http://schemas.microsoft.com/office/drawing/2014/main" id="{066DF111-CC1A-DB72-D9AD-84ABBD1C01D9}"/>
              </a:ext>
            </a:extLst>
          </p:cNvPr>
          <p:cNvSpPr txBox="1"/>
          <p:nvPr/>
        </p:nvSpPr>
        <p:spPr>
          <a:xfrm>
            <a:off x="1751463" y="4176215"/>
            <a:ext cx="1541576" cy="369332"/>
          </a:xfrm>
          <a:prstGeom prst="rect">
            <a:avLst/>
          </a:prstGeom>
          <a:noFill/>
        </p:spPr>
        <p:txBody>
          <a:bodyPr wrap="none" rtlCol="0">
            <a:spAutoFit/>
          </a:bodyPr>
          <a:lstStyle/>
          <a:p>
            <a:pPr algn="l"/>
            <a:r>
              <a:rPr lang="en-US" dirty="0">
                <a:latin typeface="Calibri" panose="020F0502020204030204" pitchFamily="34" charset="0"/>
                <a:cs typeface="Calibri" panose="020F0502020204030204" pitchFamily="34" charset="0"/>
              </a:rPr>
              <a:t>(Wright, 2024)</a:t>
            </a:r>
          </a:p>
        </p:txBody>
      </p:sp>
    </p:spTree>
    <p:extLst>
      <p:ext uri="{BB962C8B-B14F-4D97-AF65-F5344CB8AC3E}">
        <p14:creationId xmlns:p14="http://schemas.microsoft.com/office/powerpoint/2010/main" val="592139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26C00B-D2ED-1745-5770-6B9B829375FA}"/>
              </a:ext>
            </a:extLst>
          </p:cNvPr>
          <p:cNvSpPr>
            <a:spLocks noGrp="1"/>
          </p:cNvSpPr>
          <p:nvPr>
            <p:ph type="ctrTitle"/>
          </p:nvPr>
        </p:nvSpPr>
        <p:spPr>
          <a:xfrm>
            <a:off x="1210490" y="1613612"/>
            <a:ext cx="7889967" cy="2387600"/>
          </a:xfrm>
        </p:spPr>
        <p:txBody>
          <a:bodyPr>
            <a:normAutofit/>
          </a:bodyPr>
          <a:lstStyle/>
          <a:p>
            <a:r>
              <a:rPr lang="en-US" dirty="0"/>
              <a:t>Male Teachers: </a:t>
            </a:r>
            <a:br>
              <a:rPr lang="en-US" dirty="0"/>
            </a:br>
            <a:r>
              <a:rPr lang="en-US" dirty="0"/>
              <a:t>An Endangered Species</a:t>
            </a:r>
          </a:p>
        </p:txBody>
      </p:sp>
      <p:sp>
        <p:nvSpPr>
          <p:cNvPr id="5" name="Subtitle 4">
            <a:extLst>
              <a:ext uri="{FF2B5EF4-FFF2-40B4-BE49-F238E27FC236}">
                <a16:creationId xmlns:a16="http://schemas.microsoft.com/office/drawing/2014/main" id="{4956F308-E1D5-868C-9417-7DD4C3A6B967}"/>
              </a:ext>
            </a:extLst>
          </p:cNvPr>
          <p:cNvSpPr>
            <a:spLocks noGrp="1"/>
          </p:cNvSpPr>
          <p:nvPr>
            <p:ph type="subTitle" idx="1"/>
          </p:nvPr>
        </p:nvSpPr>
        <p:spPr>
          <a:xfrm>
            <a:off x="1210492" y="4150705"/>
            <a:ext cx="7889966" cy="926399"/>
          </a:xfrm>
        </p:spPr>
        <p:txBody>
          <a:bodyPr>
            <a:normAutofit/>
          </a:bodyPr>
          <a:lstStyle/>
          <a:p>
            <a:r>
              <a:rPr lang="en-US" dirty="0"/>
              <a:t>Garry Jones, Canada; Mmatsetshweu Ruby Motaung, South Africa; </a:t>
            </a:r>
          </a:p>
          <a:p>
            <a:r>
              <a:rPr lang="en-US" dirty="0"/>
              <a:t>Josh Thompson, United States</a:t>
            </a:r>
          </a:p>
        </p:txBody>
      </p:sp>
    </p:spTree>
    <p:extLst>
      <p:ext uri="{BB962C8B-B14F-4D97-AF65-F5344CB8AC3E}">
        <p14:creationId xmlns:p14="http://schemas.microsoft.com/office/powerpoint/2010/main" val="969235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882A7E-5A2E-495C-D639-35B12496FE98}"/>
              </a:ext>
            </a:extLst>
          </p:cNvPr>
          <p:cNvSpPr>
            <a:spLocks noGrp="1"/>
          </p:cNvSpPr>
          <p:nvPr>
            <p:ph type="title"/>
          </p:nvPr>
        </p:nvSpPr>
        <p:spPr>
          <a:xfrm>
            <a:off x="276447" y="136524"/>
            <a:ext cx="11080401" cy="1022425"/>
          </a:xfrm>
        </p:spPr>
        <p:txBody>
          <a:bodyPr/>
          <a:lstStyle/>
          <a:p>
            <a:r>
              <a:rPr lang="en-US" dirty="0"/>
              <a:t>Male Teachers: An Endangered Species</a:t>
            </a:r>
          </a:p>
        </p:txBody>
      </p:sp>
      <p:sp>
        <p:nvSpPr>
          <p:cNvPr id="5" name="Content Placeholder 4">
            <a:extLst>
              <a:ext uri="{FF2B5EF4-FFF2-40B4-BE49-F238E27FC236}">
                <a16:creationId xmlns:a16="http://schemas.microsoft.com/office/drawing/2014/main" id="{1934A7F4-6C34-E326-FD3B-4965092741A8}"/>
              </a:ext>
            </a:extLst>
          </p:cNvPr>
          <p:cNvSpPr>
            <a:spLocks noGrp="1"/>
          </p:cNvSpPr>
          <p:nvPr>
            <p:ph idx="4294967295"/>
          </p:nvPr>
        </p:nvSpPr>
        <p:spPr>
          <a:xfrm>
            <a:off x="285305" y="1584346"/>
            <a:ext cx="10600660" cy="4614436"/>
          </a:xfrm>
        </p:spPr>
        <p:txBody>
          <a:bodyPr>
            <a:normAutofit/>
          </a:bodyPr>
          <a:lstStyle/>
          <a:p>
            <a:pPr marL="457200" lvl="1" indent="-457200">
              <a:buNone/>
            </a:pPr>
            <a:r>
              <a:rPr lang="en-US" sz="4400" dirty="0"/>
              <a:t>The gender of early childhood teachers affects the classroom and campus culture. There can be no doubt that male teachers are in the minority. Diverse cultures encounter this disparity in different ways, but our panel recognizes some universal themes persist around the world.</a:t>
            </a:r>
          </a:p>
        </p:txBody>
      </p:sp>
    </p:spTree>
    <p:extLst>
      <p:ext uri="{BB962C8B-B14F-4D97-AF65-F5344CB8AC3E}">
        <p14:creationId xmlns:p14="http://schemas.microsoft.com/office/powerpoint/2010/main" val="3454076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72403466-31C2-83C8-0590-057944C740E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468" r="3468"/>
          <a:stretch/>
        </p:blipFill>
        <p:spPr/>
      </p:pic>
      <p:sp>
        <p:nvSpPr>
          <p:cNvPr id="11" name="TextBox 10">
            <a:extLst>
              <a:ext uri="{FF2B5EF4-FFF2-40B4-BE49-F238E27FC236}">
                <a16:creationId xmlns:a16="http://schemas.microsoft.com/office/drawing/2014/main" id="{25AEF1F5-ECCE-DA1E-BC1D-759517DCEE9F}"/>
              </a:ext>
            </a:extLst>
          </p:cNvPr>
          <p:cNvSpPr txBox="1"/>
          <p:nvPr/>
        </p:nvSpPr>
        <p:spPr>
          <a:xfrm>
            <a:off x="7806520" y="2466473"/>
            <a:ext cx="4385480" cy="923330"/>
          </a:xfrm>
          <a:prstGeom prst="rect">
            <a:avLst/>
          </a:prstGeom>
          <a:solidFill>
            <a:schemeClr val="accent3"/>
          </a:solidFill>
        </p:spPr>
        <p:txBody>
          <a:bodyPr wrap="square" rtlCol="0">
            <a:spAutoFit/>
          </a:bodyPr>
          <a:lstStyle/>
          <a:p>
            <a:pPr algn="ctr"/>
            <a:r>
              <a:rPr lang="en-US" dirty="0">
                <a:latin typeface="Calibri" panose="020F0502020204030204" pitchFamily="34" charset="0"/>
                <a:cs typeface="Calibri" panose="020F0502020204030204" pitchFamily="34" charset="0"/>
              </a:rPr>
              <a:t>WoFo 2024 Gender Panel </a:t>
            </a:r>
          </a:p>
          <a:p>
            <a:pPr algn="ctr"/>
            <a:r>
              <a:rPr lang="en-US" i="1" dirty="0">
                <a:latin typeface="Calibri" panose="020F0502020204030204" pitchFamily="34" charset="0"/>
                <a:cs typeface="Calibri" panose="020F0502020204030204" pitchFamily="34" charset="0"/>
              </a:rPr>
              <a:t>Nancy Rosenow, Josh Thompson, Subi Kejo, Ruby Motaung, Garry Jones</a:t>
            </a:r>
          </a:p>
        </p:txBody>
      </p:sp>
    </p:spTree>
    <p:extLst>
      <p:ext uri="{BB962C8B-B14F-4D97-AF65-F5344CB8AC3E}">
        <p14:creationId xmlns:p14="http://schemas.microsoft.com/office/powerpoint/2010/main" val="2453183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D554B6D-8768-0388-A9D5-23A9673AFEF3}"/>
              </a:ext>
            </a:extLst>
          </p:cNvPr>
          <p:cNvSpPr>
            <a:spLocks noGrp="1"/>
          </p:cNvSpPr>
          <p:nvPr>
            <p:ph idx="1"/>
          </p:nvPr>
        </p:nvSpPr>
        <p:spPr>
          <a:xfrm>
            <a:off x="569055" y="1399286"/>
            <a:ext cx="10600660" cy="4837814"/>
          </a:xfrm>
        </p:spPr>
        <p:txBody>
          <a:bodyPr>
            <a:normAutofit fontScale="92500" lnSpcReduction="10000"/>
          </a:bodyPr>
          <a:lstStyle/>
          <a:p>
            <a:r>
              <a:rPr lang="en-US" dirty="0"/>
              <a:t>Mmatsetshweu Ruby Motaung, Durban, South Africa </a:t>
            </a:r>
          </a:p>
          <a:p>
            <a:r>
              <a:rPr lang="en-US" dirty="0"/>
              <a:t>Garry Jones, Calgary, BC, Canada </a:t>
            </a:r>
          </a:p>
          <a:p>
            <a:r>
              <a:rPr lang="en-US" dirty="0"/>
              <a:t>Josh Thompson, Dallas, TX, USA</a:t>
            </a:r>
          </a:p>
          <a:p>
            <a:pPr marL="0" indent="0">
              <a:buNone/>
            </a:pPr>
            <a:endParaRPr lang="en-US" dirty="0"/>
          </a:p>
          <a:p>
            <a:pPr marL="0" indent="0">
              <a:buNone/>
            </a:pPr>
            <a:r>
              <a:rPr lang="en-US" dirty="0"/>
              <a:t>==== Team Support </a:t>
            </a:r>
          </a:p>
          <a:p>
            <a:r>
              <a:rPr lang="en-US" dirty="0"/>
              <a:t>Kasirayi Hweta, Zimbabwe</a:t>
            </a:r>
          </a:p>
          <a:p>
            <a:r>
              <a:rPr lang="en-US" dirty="0"/>
              <a:t>Subilaga Kejo, Dar es Salaam, Tanzania </a:t>
            </a:r>
          </a:p>
          <a:p>
            <a:r>
              <a:rPr lang="en-US" dirty="0"/>
              <a:t>Nancy Rosenow, Nebraska, USA</a:t>
            </a:r>
          </a:p>
        </p:txBody>
      </p:sp>
      <p:sp>
        <p:nvSpPr>
          <p:cNvPr id="4" name="Title 3">
            <a:extLst>
              <a:ext uri="{FF2B5EF4-FFF2-40B4-BE49-F238E27FC236}">
                <a16:creationId xmlns:a16="http://schemas.microsoft.com/office/drawing/2014/main" id="{1CA08B85-8CCE-3FDA-61D1-5414F282866F}"/>
              </a:ext>
            </a:extLst>
          </p:cNvPr>
          <p:cNvSpPr>
            <a:spLocks noGrp="1"/>
          </p:cNvSpPr>
          <p:nvPr>
            <p:ph type="title"/>
          </p:nvPr>
        </p:nvSpPr>
        <p:spPr>
          <a:xfrm>
            <a:off x="569055" y="239445"/>
            <a:ext cx="9845563" cy="1022425"/>
          </a:xfrm>
        </p:spPr>
        <p:txBody>
          <a:bodyPr>
            <a:normAutofit/>
          </a:bodyPr>
          <a:lstStyle/>
          <a:p>
            <a:r>
              <a:rPr lang="en-US" dirty="0"/>
              <a:t>Members of our panel</a:t>
            </a:r>
          </a:p>
        </p:txBody>
      </p:sp>
    </p:spTree>
    <p:extLst>
      <p:ext uri="{BB962C8B-B14F-4D97-AF65-F5344CB8AC3E}">
        <p14:creationId xmlns:p14="http://schemas.microsoft.com/office/powerpoint/2010/main" val="1525855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black background with blue text&#10;&#10;Description automatically generated">
            <a:extLst>
              <a:ext uri="{FF2B5EF4-FFF2-40B4-BE49-F238E27FC236}">
                <a16:creationId xmlns:a16="http://schemas.microsoft.com/office/drawing/2014/main" id="{05A1403B-6769-63C9-70B4-BB4115810F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43938" y="3761060"/>
            <a:ext cx="2941637" cy="853531"/>
          </a:xfrm>
        </p:spPr>
      </p:pic>
      <p:sp>
        <p:nvSpPr>
          <p:cNvPr id="13" name="Rectangle 1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ECCBF16-32B7-5CE0-8583-278D90FC4465}"/>
              </a:ext>
            </a:extLst>
          </p:cNvPr>
          <p:cNvPicPr>
            <a:picLocks noChangeAspect="1"/>
          </p:cNvPicPr>
          <p:nvPr/>
        </p:nvPicPr>
        <p:blipFill>
          <a:blip r:embed="rId3"/>
          <a:stretch>
            <a:fillRect/>
          </a:stretch>
        </p:blipFill>
        <p:spPr>
          <a:xfrm>
            <a:off x="-4" y="431015"/>
            <a:ext cx="8335538" cy="5858693"/>
          </a:xfrm>
          <a:prstGeom prst="rect">
            <a:avLst/>
          </a:prstGeom>
        </p:spPr>
      </p:pic>
      <p:sp>
        <p:nvSpPr>
          <p:cNvPr id="14" name="Title 3">
            <a:extLst>
              <a:ext uri="{FF2B5EF4-FFF2-40B4-BE49-F238E27FC236}">
                <a16:creationId xmlns:a16="http://schemas.microsoft.com/office/drawing/2014/main" id="{C58F92EE-196C-6E76-357F-9BC5375B3218}"/>
              </a:ext>
            </a:extLst>
          </p:cNvPr>
          <p:cNvSpPr>
            <a:spLocks noGrp="1"/>
          </p:cNvSpPr>
          <p:nvPr>
            <p:ph type="title"/>
          </p:nvPr>
        </p:nvSpPr>
        <p:spPr>
          <a:xfrm>
            <a:off x="7810052" y="488950"/>
            <a:ext cx="3924748" cy="1655763"/>
          </a:xfrm>
        </p:spPr>
        <p:txBody>
          <a:bodyPr>
            <a:normAutofit fontScale="90000"/>
          </a:bodyPr>
          <a:lstStyle/>
          <a:p>
            <a:r>
              <a:rPr lang="en-US" dirty="0">
                <a:solidFill>
                  <a:schemeClr val="tx1"/>
                </a:solidFill>
              </a:rPr>
              <a:t>Fathers galore, Fathers glorious</a:t>
            </a:r>
          </a:p>
        </p:txBody>
      </p:sp>
    </p:spTree>
    <p:extLst>
      <p:ext uri="{BB962C8B-B14F-4D97-AF65-F5344CB8AC3E}">
        <p14:creationId xmlns:p14="http://schemas.microsoft.com/office/powerpoint/2010/main" val="1600037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470357-5885-34F7-AEFE-1D9FD3084428}"/>
              </a:ext>
            </a:extLst>
          </p:cNvPr>
          <p:cNvPicPr>
            <a:picLocks noChangeAspect="1"/>
          </p:cNvPicPr>
          <p:nvPr/>
        </p:nvPicPr>
        <p:blipFill>
          <a:blip r:embed="rId2"/>
          <a:stretch>
            <a:fillRect/>
          </a:stretch>
        </p:blipFill>
        <p:spPr>
          <a:xfrm>
            <a:off x="1656730" y="1366549"/>
            <a:ext cx="8878539" cy="4124901"/>
          </a:xfrm>
          <a:prstGeom prst="rect">
            <a:avLst/>
          </a:prstGeom>
        </p:spPr>
      </p:pic>
    </p:spTree>
    <p:extLst>
      <p:ext uri="{BB962C8B-B14F-4D97-AF65-F5344CB8AC3E}">
        <p14:creationId xmlns:p14="http://schemas.microsoft.com/office/powerpoint/2010/main" val="4229551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Video 6" descr="Children Drawing And Colouring">
            <a:extLst>
              <a:ext uri="{FF2B5EF4-FFF2-40B4-BE49-F238E27FC236}">
                <a16:creationId xmlns:a16="http://schemas.microsoft.com/office/drawing/2014/main" id="{C60545C4-B754-B875-7310-CD2E509391E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56A073A-CF09-395C-3DB6-6B68DDEA6E81}"/>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rPr>
              <a:t>Men in Early Childhood Care and Education</a:t>
            </a:r>
          </a:p>
        </p:txBody>
      </p:sp>
    </p:spTree>
    <p:extLst>
      <p:ext uri="{BB962C8B-B14F-4D97-AF65-F5344CB8AC3E}">
        <p14:creationId xmlns:p14="http://schemas.microsoft.com/office/powerpoint/2010/main" val="339596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mute="1">
                <p:cTn id="12" repeatCount="indefinite" fill="hold" display="0">
                  <p:stCondLst>
                    <p:cond delay="indefinite"/>
                  </p:st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descr="A book cover with a blue background&#10;&#10;Description automatically generated">
            <a:extLst>
              <a:ext uri="{FF2B5EF4-FFF2-40B4-BE49-F238E27FC236}">
                <a16:creationId xmlns:a16="http://schemas.microsoft.com/office/drawing/2014/main" id="{EFEC4EB1-AC2E-74A6-192F-A75F7AD01426}"/>
              </a:ext>
            </a:extLst>
          </p:cNvPr>
          <p:cNvPicPr>
            <a:picLocks noChangeAspect="1"/>
          </p:cNvPicPr>
          <p:nvPr/>
        </p:nvPicPr>
        <p:blipFill>
          <a:blip r:embed="rId2">
            <a:extLst>
              <a:ext uri="{28A0092B-C50C-407E-A947-70E740481C1C}">
                <a14:useLocalDpi xmlns:a14="http://schemas.microsoft.com/office/drawing/2010/main" val="0"/>
              </a:ext>
            </a:extLst>
          </a:blip>
          <a:srcRect t="18834" b="18834"/>
          <a:stretch>
            <a:fillRect/>
          </a:stretch>
        </p:blipFill>
        <p:spPr>
          <a:xfrm>
            <a:off x="1681880" y="457200"/>
            <a:ext cx="7223125" cy="5943600"/>
          </a:xfrm>
          <a:prstGeom prst="rect">
            <a:avLst/>
          </a:prstGeom>
        </p:spPr>
      </p:pic>
      <p:pic>
        <p:nvPicPr>
          <p:cNvPr id="9" name="Picture 8" descr="A yellow and green text&#10;&#10;Description automatically generated">
            <a:extLst>
              <a:ext uri="{FF2B5EF4-FFF2-40B4-BE49-F238E27FC236}">
                <a16:creationId xmlns:a16="http://schemas.microsoft.com/office/drawing/2014/main" id="{8D3492A4-F634-CE9B-3EFF-1244400918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9563" y="456344"/>
            <a:ext cx="4860575" cy="4074610"/>
          </a:xfrm>
          <a:prstGeom prst="rect">
            <a:avLst/>
          </a:prstGeom>
        </p:spPr>
      </p:pic>
    </p:spTree>
    <p:extLst>
      <p:ext uri="{BB962C8B-B14F-4D97-AF65-F5344CB8AC3E}">
        <p14:creationId xmlns:p14="http://schemas.microsoft.com/office/powerpoint/2010/main" val="952273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B77EE8AE-30F0-90C4-21AB-D6BB1D984CC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249" r="3249"/>
          <a:stretch/>
        </p:blipFill>
        <p:spPr/>
      </p:pic>
      <p:sp>
        <p:nvSpPr>
          <p:cNvPr id="2" name="TextBox 1">
            <a:extLst>
              <a:ext uri="{FF2B5EF4-FFF2-40B4-BE49-F238E27FC236}">
                <a16:creationId xmlns:a16="http://schemas.microsoft.com/office/drawing/2014/main" id="{75D8F458-D3BC-32F1-1656-EB76B12089D0}"/>
              </a:ext>
            </a:extLst>
          </p:cNvPr>
          <p:cNvSpPr txBox="1"/>
          <p:nvPr/>
        </p:nvSpPr>
        <p:spPr>
          <a:xfrm>
            <a:off x="518482" y="4712368"/>
            <a:ext cx="3461847" cy="646331"/>
          </a:xfrm>
          <a:prstGeom prst="rect">
            <a:avLst/>
          </a:prstGeom>
          <a:solidFill>
            <a:schemeClr val="accent3"/>
          </a:solidFill>
        </p:spPr>
        <p:txBody>
          <a:bodyPr wrap="square" rtlCol="0">
            <a:spAutoFit/>
          </a:bodyPr>
          <a:lstStyle/>
          <a:p>
            <a:r>
              <a:rPr lang="en-US" dirty="0">
                <a:latin typeface="Calibri" panose="020F0502020204030204" pitchFamily="34" charset="0"/>
                <a:cs typeface="Calibri" panose="020F0502020204030204" pitchFamily="34" charset="0"/>
                <a:hlinkClick r:id="rId3"/>
              </a:rPr>
              <a:t>Read stories about male teachers from all over the world »</a:t>
            </a:r>
            <a:endParaRPr lang="en-US" i="1"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6762115-C317-6821-5467-C05082809FDC}"/>
              </a:ext>
            </a:extLst>
          </p:cNvPr>
          <p:cNvPicPr>
            <a:picLocks noChangeAspect="1"/>
          </p:cNvPicPr>
          <p:nvPr/>
        </p:nvPicPr>
        <p:blipFill>
          <a:blip r:embed="rId4"/>
          <a:stretch>
            <a:fillRect/>
          </a:stretch>
        </p:blipFill>
        <p:spPr>
          <a:xfrm>
            <a:off x="518482" y="520304"/>
            <a:ext cx="3945508" cy="1260370"/>
          </a:xfrm>
          <a:prstGeom prst="rect">
            <a:avLst/>
          </a:prstGeom>
        </p:spPr>
      </p:pic>
    </p:spTree>
    <p:extLst>
      <p:ext uri="{BB962C8B-B14F-4D97-AF65-F5344CB8AC3E}">
        <p14:creationId xmlns:p14="http://schemas.microsoft.com/office/powerpoint/2010/main" val="3644657242"/>
      </p:ext>
    </p:extLst>
  </p:cSld>
  <p:clrMapOvr>
    <a:masterClrMapping/>
  </p:clrMapOvr>
</p:sld>
</file>

<file path=ppt/theme/theme1.xml><?xml version="1.0" encoding="utf-8"?>
<a:theme xmlns:a="http://schemas.openxmlformats.org/drawingml/2006/main" name="Office Theme">
  <a:themeElements>
    <a:clrScheme name="World Forum 2024 Vancouver">
      <a:dk1>
        <a:srgbClr val="343434"/>
      </a:dk1>
      <a:lt1>
        <a:srgbClr val="FFFFFF"/>
      </a:lt1>
      <a:dk2>
        <a:srgbClr val="323232"/>
      </a:dk2>
      <a:lt2>
        <a:srgbClr val="FFE9CB"/>
      </a:lt2>
      <a:accent1>
        <a:srgbClr val="7B8CC6"/>
      </a:accent1>
      <a:accent2>
        <a:srgbClr val="C62028"/>
      </a:accent2>
      <a:accent3>
        <a:srgbClr val="FADDCD"/>
      </a:accent3>
      <a:accent4>
        <a:srgbClr val="A6BDD7"/>
      </a:accent4>
      <a:accent5>
        <a:srgbClr val="B9E5FB"/>
      </a:accent5>
      <a:accent6>
        <a:srgbClr val="919191"/>
      </a:accent6>
      <a:hlink>
        <a:srgbClr val="0432FF"/>
      </a:hlink>
      <a:folHlink>
        <a:srgbClr val="0432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4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8920</TotalTime>
  <Words>499</Words>
  <Application>Microsoft Office PowerPoint</Application>
  <PresentationFormat>Widescreen</PresentationFormat>
  <Paragraphs>78</Paragraphs>
  <Slides>15</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Wingdings</vt:lpstr>
      <vt:lpstr>Office Theme</vt:lpstr>
      <vt:lpstr>Male Teachers:  An Endangered Species</vt:lpstr>
      <vt:lpstr>Male Teachers: An Endangered Species</vt:lpstr>
      <vt:lpstr>PowerPoint Presentation</vt:lpstr>
      <vt:lpstr>Members of our panel</vt:lpstr>
      <vt:lpstr>Fathers galore, Fathers glorious</vt:lpstr>
      <vt:lpstr>PowerPoint Presentation</vt:lpstr>
      <vt:lpstr>Men in Early Childhood Care and Education</vt:lpstr>
      <vt:lpstr>PowerPoint Presentation</vt:lpstr>
      <vt:lpstr>PowerPoint Presentation</vt:lpstr>
      <vt:lpstr>Go to the U.S. Bureau of Labor Statistics website to see source data.</vt:lpstr>
      <vt:lpstr>PowerPoint Presentation</vt:lpstr>
      <vt:lpstr>PowerPoint Presentation</vt:lpstr>
      <vt:lpstr>PowerPoint Presentation</vt:lpstr>
      <vt:lpstr>PowerPoint Presentation</vt:lpstr>
      <vt:lpstr>Male Teachers:  An Endangered Species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Carrie Quist</dc:creator>
  <cp:lastModifiedBy>Josh Thompson</cp:lastModifiedBy>
  <cp:revision>99</cp:revision>
  <dcterms:created xsi:type="dcterms:W3CDTF">2022-12-14T22:59:29Z</dcterms:created>
  <dcterms:modified xsi:type="dcterms:W3CDTF">2024-03-29T15:36:48Z</dcterms:modified>
</cp:coreProperties>
</file>