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handoutMasterIdLst>
    <p:handoutMasterId r:id="rId52"/>
  </p:handoutMasterIdLst>
  <p:sldIdLst>
    <p:sldId id="305" r:id="rId5"/>
    <p:sldId id="348" r:id="rId6"/>
    <p:sldId id="379" r:id="rId7"/>
    <p:sldId id="296" r:id="rId8"/>
    <p:sldId id="342" r:id="rId9"/>
    <p:sldId id="346" r:id="rId10"/>
    <p:sldId id="347" r:id="rId11"/>
    <p:sldId id="338" r:id="rId12"/>
    <p:sldId id="370" r:id="rId13"/>
    <p:sldId id="320" r:id="rId14"/>
    <p:sldId id="372" r:id="rId15"/>
    <p:sldId id="306" r:id="rId16"/>
    <p:sldId id="356" r:id="rId17"/>
    <p:sldId id="318" r:id="rId18"/>
    <p:sldId id="319" r:id="rId19"/>
    <p:sldId id="354" r:id="rId20"/>
    <p:sldId id="355" r:id="rId21"/>
    <p:sldId id="322" r:id="rId22"/>
    <p:sldId id="323" r:id="rId23"/>
    <p:sldId id="324" r:id="rId24"/>
    <p:sldId id="371" r:id="rId25"/>
    <p:sldId id="325" r:id="rId26"/>
    <p:sldId id="326" r:id="rId27"/>
    <p:sldId id="327" r:id="rId28"/>
    <p:sldId id="328" r:id="rId29"/>
    <p:sldId id="329" r:id="rId30"/>
    <p:sldId id="357" r:id="rId31"/>
    <p:sldId id="317" r:id="rId32"/>
    <p:sldId id="259" r:id="rId33"/>
    <p:sldId id="321" r:id="rId34"/>
    <p:sldId id="366" r:id="rId35"/>
    <p:sldId id="352" r:id="rId36"/>
    <p:sldId id="373" r:id="rId37"/>
    <p:sldId id="360" r:id="rId38"/>
    <p:sldId id="361" r:id="rId39"/>
    <p:sldId id="375" r:id="rId40"/>
    <p:sldId id="358" r:id="rId41"/>
    <p:sldId id="374" r:id="rId42"/>
    <p:sldId id="367" r:id="rId43"/>
    <p:sldId id="376" r:id="rId44"/>
    <p:sldId id="377" r:id="rId45"/>
    <p:sldId id="368" r:id="rId46"/>
    <p:sldId id="378" r:id="rId47"/>
    <p:sldId id="345" r:id="rId48"/>
    <p:sldId id="364" r:id="rId49"/>
    <p:sldId id="31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C189276-60A0-86E7-CE21-411F68D77F06}" name="Josh Thompson" initials="JT" userId="S::Josh.Thompson@tamuc.edu::7a31bbea-ccc7-4cdc-ae70-7e1181c91a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42875-390C-4393-A07A-E21922CE5CCE}" v="98" dt="2023-10-31T21:48:31.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190" autoAdjust="0"/>
    <p:restoredTop sz="94879" autoAdjust="0"/>
  </p:normalViewPr>
  <p:slideViewPr>
    <p:cSldViewPr snapToGrid="0">
      <p:cViewPr varScale="1">
        <p:scale>
          <a:sx n="103" d="100"/>
          <a:sy n="103" d="100"/>
        </p:scale>
        <p:origin x="150" y="15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10/30/2023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10/30/2023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1937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253708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426483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16</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27</a:t>
            </a:fld>
            <a:endParaRPr lang="en-US" dirty="0"/>
          </a:p>
        </p:txBody>
      </p:sp>
    </p:spTree>
    <p:extLst>
      <p:ext uri="{BB962C8B-B14F-4D97-AF65-F5344CB8AC3E}">
        <p14:creationId xmlns:p14="http://schemas.microsoft.com/office/powerpoint/2010/main" val="322171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29</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43</a:t>
            </a:fld>
            <a:endParaRPr lang="en-US" dirty="0"/>
          </a:p>
        </p:txBody>
      </p:sp>
    </p:spTree>
    <p:extLst>
      <p:ext uri="{BB962C8B-B14F-4D97-AF65-F5344CB8AC3E}">
        <p14:creationId xmlns:p14="http://schemas.microsoft.com/office/powerpoint/2010/main" val="195670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dirty="0"/>
              <a:t>DAP in Texas Policy</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dirty="0"/>
              <a:t>DAP in Texas Policy</a:t>
            </a:r>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DAP in Texas Policy</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DAP in Texas Policy</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dirty="0"/>
              <a:t>DAP in Texas Policy</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dirty="0"/>
              <a:t>DAP in Texas Policy</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dirty="0"/>
              <a:t>DAP in Texas Policy</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dirty="0"/>
              <a:t>DAP in Texas Policy</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DAP in Texas Policy</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dirty="0"/>
              <a:t>DAP in Texas Policy</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dirty="0"/>
              <a:t>DAP in Texas Policy</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dirty="0"/>
              <a:t>DAP in Texas Policy</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dirty="0"/>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dirty="0"/>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dirty="0"/>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dirty="0"/>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dirty="0"/>
              <a:t>DAP in Texas Policy</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dirty="0"/>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dirty="0"/>
              <a:t>Click icon to add picture</a:t>
            </a:r>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dirty="0"/>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dirty="0"/>
              <a:t>Click icon to add picture</a:t>
            </a:r>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dirty="0"/>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dirty="0"/>
              <a:t>Click icon to add picture</a:t>
            </a:r>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dirty="0"/>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dirty="0"/>
              <a:t>Click icon to add picture</a:t>
            </a:r>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dirty="0"/>
              <a:t>DAP in Texas Policy</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DAP in Texas Policy</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mailto:josh.thompson@tamuc.edu" TargetMode="Externa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faculty.tamuc.edu/jthompson/co-lab"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hyperlink" Target="https://tea.texas.gov/academics/early-childhood-education/high-quality-prekindergarten"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3.xml"/><Relationship Id="rId5" Type="http://schemas.openxmlformats.org/officeDocument/2006/relationships/image" Target="../media/image39.jp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hyperlink" Target="http://faculty.tamuc.edu/jthompson/dap"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faculty.tamuc.edu/jthompson/dap" TargetMode="External"/><Relationship Id="rId1" Type="http://schemas.openxmlformats.org/officeDocument/2006/relationships/slideLayout" Target="../slideLayouts/slideLayout14.xml"/><Relationship Id="rId4" Type="http://schemas.openxmlformats.org/officeDocument/2006/relationships/image" Target="../media/image40.tmp"/></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CJKYWk1VpHI?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faculty.tamuc.edu/jthompson/da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461656" y="2660904"/>
            <a:ext cx="5505061" cy="1088136"/>
          </a:xfrm>
        </p:spPr>
        <p:txBody>
          <a:bodyPr/>
          <a:lstStyle/>
          <a:p>
            <a:r>
              <a:rPr lang="en-US" sz="3800" dirty="0"/>
              <a:t>Have We Embraced DAP in Texas Policy?</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49486" y="1812470"/>
            <a:ext cx="4278085" cy="604159"/>
          </a:xfrm>
        </p:spPr>
        <p:txBody>
          <a:bodyPr>
            <a:normAutofit/>
          </a:bodyPr>
          <a:lstStyle/>
          <a:p>
            <a:r>
              <a:rPr lang="en-US" dirty="0"/>
              <a:t>Josh Thompson, Ph.D. (he/him)</a:t>
            </a:r>
          </a:p>
        </p:txBody>
      </p:sp>
      <p:sp>
        <p:nvSpPr>
          <p:cNvPr id="4" name="Subtitle 2">
            <a:extLst>
              <a:ext uri="{FF2B5EF4-FFF2-40B4-BE49-F238E27FC236}">
                <a16:creationId xmlns:a16="http://schemas.microsoft.com/office/drawing/2014/main" id="{C291B911-1B38-225A-A9DB-D464C5F1249D}"/>
              </a:ext>
            </a:extLst>
          </p:cNvPr>
          <p:cNvSpPr txBox="1">
            <a:spLocks/>
          </p:cNvSpPr>
          <p:nvPr/>
        </p:nvSpPr>
        <p:spPr>
          <a:xfrm>
            <a:off x="3788229" y="4664963"/>
            <a:ext cx="4637313" cy="8494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Drawn from NAEYC (2020), TEA, CLI Engage, &amp; DAP Lab</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70610"/>
          </a:xfrm>
        </p:spPr>
        <p:txBody>
          <a:bodyPr/>
          <a:lstStyle/>
          <a:p>
            <a:r>
              <a:rPr lang="en-US" dirty="0"/>
              <a:t>DAP = 3 Core + 9 Principles</a:t>
            </a:r>
          </a:p>
        </p:txBody>
      </p:sp>
    </p:spTree>
    <p:extLst>
      <p:ext uri="{BB962C8B-B14F-4D97-AF65-F5344CB8AC3E}">
        <p14:creationId xmlns:p14="http://schemas.microsoft.com/office/powerpoint/2010/main" val="290982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70610"/>
          </a:xfrm>
        </p:spPr>
        <p:txBody>
          <a:bodyPr/>
          <a:lstStyle/>
          <a:p>
            <a:r>
              <a:rPr lang="en-US" dirty="0"/>
              <a:t>3 Core Considerations</a:t>
            </a:r>
          </a:p>
        </p:txBody>
      </p:sp>
    </p:spTree>
    <p:extLst>
      <p:ext uri="{BB962C8B-B14F-4D97-AF65-F5344CB8AC3E}">
        <p14:creationId xmlns:p14="http://schemas.microsoft.com/office/powerpoint/2010/main" val="348368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Developmentally</a:t>
            </a:r>
            <a:r>
              <a:rPr lang="en-US" dirty="0"/>
              <a:t> Appropriate Practice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052735" y="2407298"/>
            <a:ext cx="7915749" cy="2941942"/>
          </a:xfrm>
        </p:spPr>
        <p:txBody>
          <a:bodyPr>
            <a:noAutofit/>
          </a:bodyPr>
          <a:lstStyle/>
          <a:p>
            <a:r>
              <a:rPr lang="en-US" altLang="en-US" sz="2700" dirty="0">
                <a:solidFill>
                  <a:schemeClr val="tx1"/>
                </a:solidFill>
                <a:effectLst/>
                <a:latin typeface="+mn-lt"/>
              </a:rPr>
              <a:t>“</a:t>
            </a:r>
            <a:r>
              <a:rPr lang="en-US" sz="2700" b="0" i="0" u="none" strike="noStrike" baseline="0" dirty="0">
                <a:solidFill>
                  <a:schemeClr val="tx1"/>
                </a:solidFill>
                <a:latin typeface="+mn-lt"/>
              </a:rPr>
              <a:t>Developmentally appropriate practice requires early childhood educators to seek out and gain knowledge and understanding using three core considerations. These core considerations apply to all aspects of educators’ decision-making in their work to foster each child’s optimal development and learning</a:t>
            </a:r>
            <a:r>
              <a:rPr lang="en-US" altLang="en-US" sz="2700" dirty="0">
                <a:solidFill>
                  <a:schemeClr val="tx1"/>
                </a:solidFill>
                <a:effectLst/>
                <a:latin typeface="+mn-lt"/>
              </a:rPr>
              <a:t>” </a:t>
            </a:r>
            <a:r>
              <a:rPr lang="en-US" altLang="en-US" sz="2700" dirty="0">
                <a:solidFill>
                  <a:schemeClr val="tx1"/>
                </a:solidFill>
                <a:latin typeface="+mn-lt"/>
              </a:rPr>
              <a:t>(NAEYC, 2020, 6). </a:t>
            </a:r>
            <a:endParaRPr lang="en-US" altLang="en-US" sz="2700" dirty="0">
              <a:solidFill>
                <a:schemeClr val="tx1"/>
              </a:solidFill>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8"/>
            <a:ext cx="8695944" cy="942765"/>
          </a:xfrm>
        </p:spPr>
        <p:txBody>
          <a:bodyPr/>
          <a:lstStyle/>
          <a:p>
            <a:r>
              <a:rPr lang="en-US" dirty="0">
                <a:latin typeface="+mj-lt"/>
              </a:rPr>
              <a:t>I. Commonality</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2332653"/>
            <a:ext cx="8695944" cy="2932611"/>
          </a:xfrm>
        </p:spPr>
        <p:txBody>
          <a:bodyPr>
            <a:noAutofit/>
          </a:bodyPr>
          <a:lstStyle/>
          <a:p>
            <a:r>
              <a:rPr lang="en-US" altLang="en-US" sz="3000" i="1" dirty="0">
                <a:effectLst/>
                <a:latin typeface="+mn-lt"/>
              </a:rPr>
              <a:t>First, what is known about child development and learning —  </a:t>
            </a:r>
            <a:r>
              <a:rPr lang="en-US" altLang="en-US" sz="3000" dirty="0">
                <a:effectLst/>
                <a:latin typeface="+mn-lt"/>
              </a:rPr>
              <a:t>knowledge of age-related human characteristics that permits general predictions within an age range about what activities, materials, interactions, or experiences will be safe, healthy, interesting, achievable, and also challenging to children.</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338235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II. Individuality</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altLang="en-US" sz="3300" i="1" dirty="0">
                <a:effectLst/>
              </a:rPr>
              <a:t>Next, what is known about the strengths, interests, and needs of each individual child in the group – </a:t>
            </a:r>
            <a:r>
              <a:rPr lang="en-US" altLang="en-US" sz="3300" dirty="0">
                <a:effectLst/>
              </a:rPr>
              <a:t>to be able to adapt for and be responsive to inevitable individual variation.</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3628388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III. Context</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23516" y="2521131"/>
            <a:ext cx="7744968" cy="2697480"/>
          </a:xfrm>
        </p:spPr>
        <p:txBody>
          <a:bodyPr>
            <a:normAutofit/>
          </a:bodyPr>
          <a:lstStyle/>
          <a:p>
            <a:r>
              <a:rPr lang="en-US" altLang="en-US" sz="3300" i="1" dirty="0">
                <a:effectLst/>
                <a:latin typeface="+mn-lt"/>
              </a:rPr>
              <a:t>Finally, knowledge of the social and cultural contexts in which children live – </a:t>
            </a:r>
            <a:r>
              <a:rPr lang="en-US" altLang="en-US" sz="3300" dirty="0">
                <a:effectLst/>
                <a:latin typeface="+mn-lt"/>
              </a:rPr>
              <a:t>to ensure that learning experiences are meaningful, relevant, and respectful for the participating children and their families.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2779481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13460"/>
          </a:xfrm>
        </p:spPr>
        <p:txBody>
          <a:bodyPr/>
          <a:lstStyle/>
          <a:p>
            <a:r>
              <a:rPr lang="en-US" dirty="0"/>
              <a:t>DAP: 9 Principles</a:t>
            </a:r>
          </a:p>
        </p:txBody>
      </p:sp>
    </p:spTree>
    <p:extLst>
      <p:ext uri="{BB962C8B-B14F-4D97-AF65-F5344CB8AC3E}">
        <p14:creationId xmlns:p14="http://schemas.microsoft.com/office/powerpoint/2010/main" val="17632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1. Nature AND Nurture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23516" y="2362511"/>
            <a:ext cx="7744968" cy="2697480"/>
          </a:xfrm>
        </p:spPr>
        <p:txBody>
          <a:bodyPr>
            <a:normAutofit/>
          </a:bodyPr>
          <a:lstStyle/>
          <a:p>
            <a:r>
              <a:rPr lang="en-US" sz="3300" i="0" u="none" strike="noStrike" baseline="0" dirty="0">
                <a:solidFill>
                  <a:srgbClr val="414142"/>
                </a:solidFill>
                <a:latin typeface="+mn-lt"/>
              </a:rPr>
              <a:t>Development and learning are dynamic processes that reflect the complex interplay between a child’s biological characteristics and the environment, each shaping the other as well as future patterns of growth. </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213589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2. Domains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23516" y="2390503"/>
            <a:ext cx="7744968" cy="2697480"/>
          </a:xfrm>
        </p:spPr>
        <p:txBody>
          <a:bodyPr>
            <a:normAutofit fontScale="92500" lnSpcReduction="10000"/>
          </a:bodyPr>
          <a:lstStyle/>
          <a:p>
            <a:r>
              <a:rPr lang="en-US" sz="3300" i="0" u="none" strike="noStrike" baseline="0" dirty="0">
                <a:solidFill>
                  <a:srgbClr val="414042"/>
                </a:solidFill>
                <a:latin typeface="+mn-lt"/>
              </a:rPr>
              <a:t>All domains of child development—physical, aesthetic, cognitive, social, emotional, and linguistic development (including bilingual or multilingual development), as well as approaches to learning—are important; each domain both supports and is supported by the others.</a:t>
            </a:r>
          </a:p>
          <a:p>
            <a:endParaRPr lang="en-US" altLang="en-US" sz="3300" dirty="0">
              <a:latin typeface="+mn-lt"/>
            </a:endParaRPr>
          </a:p>
          <a:p>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116066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3. Play</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23516" y="2334520"/>
            <a:ext cx="7744968" cy="2697480"/>
          </a:xfrm>
        </p:spPr>
        <p:txBody>
          <a:bodyPr>
            <a:normAutofit/>
          </a:bodyPr>
          <a:lstStyle/>
          <a:p>
            <a:r>
              <a:rPr lang="en-US" sz="3300" i="0" u="none" strike="noStrike" baseline="0" dirty="0">
                <a:solidFill>
                  <a:srgbClr val="414142"/>
                </a:solidFill>
                <a:latin typeface="+mn-lt"/>
              </a:rPr>
              <a:t>Play promotes joyful learning that fosters self-regulation, language, cognitive and social competencies as well as content knowledge across disciplines. Play is essential for all children, birth through age 8.</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30754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7043930" y="763524"/>
            <a:ext cx="4907278" cy="1325880"/>
          </a:xfrm>
        </p:spPr>
        <p:txBody>
          <a:bodyPr>
            <a:normAutofit/>
          </a:bodyPr>
          <a:lstStyle/>
          <a:p>
            <a:r>
              <a:rPr lang="en-US" sz="3600" dirty="0">
                <a:solidFill>
                  <a:schemeClr val="accent3"/>
                </a:solidFill>
                <a:latin typeface="Baskerville Old Face" panose="02020602080505020303" pitchFamily="18" charset="77"/>
                <a:cs typeface="Calibri Light"/>
              </a:rPr>
              <a:t>Josh Thompson</a:t>
            </a:r>
            <a:r>
              <a:rPr lang="en-US" sz="3600" dirty="0">
                <a:latin typeface="Baskerville Old Face" panose="02020602080505020303" pitchFamily="18" charset="77"/>
                <a:cs typeface="Calibri Light"/>
              </a:rPr>
              <a:t> (he/him)</a:t>
            </a:r>
            <a:endParaRPr lang="en-US" sz="3600"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a:xfrm>
            <a:off x="1020143" y="407575"/>
            <a:ext cx="3922776" cy="5904452"/>
          </a:xfrm>
        </p:spPr>
        <p:txBody>
          <a:bodyPr>
            <a:normAutofit lnSpcReduction="10000"/>
          </a:bodyPr>
          <a:lstStyle/>
          <a:p>
            <a:r>
              <a:rPr lang="en-US" sz="8800" dirty="0"/>
              <a:t>Texas AEYC</a:t>
            </a:r>
          </a:p>
          <a:p>
            <a:endParaRPr lang="en-US" sz="8800" dirty="0"/>
          </a:p>
          <a:p>
            <a:r>
              <a:rPr lang="en-US" sz="8800" dirty="0"/>
              <a:t>Nov </a:t>
            </a:r>
          </a:p>
          <a:p>
            <a:r>
              <a:rPr lang="en-US" sz="8800" dirty="0"/>
              <a:t>2023</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852411"/>
            <a:ext cx="5148070" cy="4074256"/>
          </a:xfrm>
        </p:spPr>
        <p:txBody>
          <a:bodyPr vert="horz" lIns="91440" tIns="45720" rIns="91440" bIns="45720" rtlCol="0" anchor="t">
            <a:normAutofit/>
          </a:bodyPr>
          <a:lstStyle/>
          <a:p>
            <a:pPr>
              <a:lnSpc>
                <a:spcPct val="100000"/>
              </a:lnSpc>
            </a:pPr>
            <a:r>
              <a:rPr lang="en-US" sz="2200" dirty="0"/>
              <a:t>Professor Early Childhood Education </a:t>
            </a:r>
          </a:p>
          <a:p>
            <a:pPr>
              <a:lnSpc>
                <a:spcPct val="100000"/>
              </a:lnSpc>
            </a:pPr>
            <a:r>
              <a:rPr lang="en-US" sz="2200" dirty="0"/>
              <a:t>Texas A&amp;M University-Commerce</a:t>
            </a:r>
          </a:p>
          <a:p>
            <a:pPr>
              <a:lnSpc>
                <a:spcPct val="100000"/>
              </a:lnSpc>
            </a:pPr>
            <a:r>
              <a:rPr lang="en-US" sz="2200" dirty="0"/>
              <a:t>Commerce, Texas </a:t>
            </a:r>
          </a:p>
          <a:p>
            <a:pPr>
              <a:lnSpc>
                <a:spcPct val="100000"/>
              </a:lnSpc>
            </a:pPr>
            <a:r>
              <a:rPr lang="en-US" sz="2200" dirty="0">
                <a:hlinkClick r:id="rId5"/>
              </a:rPr>
              <a:t>josh.thompson@tamuc.edu</a:t>
            </a:r>
            <a:endParaRPr lang="en-US" sz="2200" dirty="0"/>
          </a:p>
          <a:p>
            <a:pPr>
              <a:lnSpc>
                <a:spcPct val="100000"/>
              </a:lnSpc>
            </a:pPr>
            <a:r>
              <a:rPr lang="en-US" sz="2200" dirty="0"/>
              <a:t>Montessori Man (Primary 3-6year olds)</a:t>
            </a:r>
          </a:p>
          <a:p>
            <a:pPr>
              <a:lnSpc>
                <a:spcPct val="100000"/>
              </a:lnSpc>
            </a:pPr>
            <a:r>
              <a:rPr lang="en-US" sz="2200" dirty="0"/>
              <a:t>Parent of 4, Billy to 13, husband of 1</a:t>
            </a:r>
          </a:p>
          <a:p>
            <a:pPr>
              <a:lnSpc>
                <a:spcPct val="100000"/>
              </a:lnSpc>
            </a:pPr>
            <a:r>
              <a:rPr lang="en-US" sz="2200" dirty="0"/>
              <a:t>        </a:t>
            </a:r>
            <a:r>
              <a:rPr lang="en-US" sz="2200" i="1" dirty="0"/>
              <a:t>Safe Space Ally </a:t>
            </a:r>
          </a:p>
          <a:p>
            <a:pPr>
              <a:lnSpc>
                <a:spcPct val="100000"/>
              </a:lnSpc>
            </a:pPr>
            <a:r>
              <a:rPr lang="en-US" sz="2100" dirty="0"/>
              <a:t>My passion is to promote and protect childlike wonder and love of learning through play. </a:t>
            </a: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dirty="0"/>
              <a:t>DAP in Texas Policy</a:t>
            </a: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2</a:t>
            </a:fld>
            <a:endParaRPr lang="en-US" dirty="0"/>
          </a:p>
        </p:txBody>
      </p:sp>
      <p:pic>
        <p:nvPicPr>
          <p:cNvPr id="7" name="Picture 6">
            <a:extLst>
              <a:ext uri="{FF2B5EF4-FFF2-40B4-BE49-F238E27FC236}">
                <a16:creationId xmlns:a16="http://schemas.microsoft.com/office/drawing/2014/main" id="{85CC2273-84EA-992E-0423-DD19561D4E2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50183" y="4569176"/>
            <a:ext cx="582002" cy="582002"/>
          </a:xfrm>
          <a:prstGeom prst="rect">
            <a:avLst/>
          </a:prstGeom>
          <a:noFill/>
          <a:ln>
            <a:noFill/>
          </a:ln>
        </p:spPr>
      </p:pic>
    </p:spTree>
    <p:extLst>
      <p:ext uri="{BB962C8B-B14F-4D97-AF65-F5344CB8AC3E}">
        <p14:creationId xmlns:p14="http://schemas.microsoft.com/office/powerpoint/2010/main" val="187624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4. Variations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23516" y="2362511"/>
            <a:ext cx="7744968" cy="2697480"/>
          </a:xfrm>
        </p:spPr>
        <p:txBody>
          <a:bodyPr>
            <a:normAutofit/>
          </a:bodyPr>
          <a:lstStyle/>
          <a:p>
            <a:r>
              <a:rPr lang="en-US" sz="3300" i="0" u="none" strike="noStrike" baseline="0" dirty="0">
                <a:solidFill>
                  <a:srgbClr val="414142"/>
                </a:solidFill>
                <a:latin typeface="+mn-lt"/>
              </a:rPr>
              <a:t>Although general progressions of development and learning can be identified, variations due to cultural contexts, experiences, and individual differences must also be considered.</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2371253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96A0-DE7E-07AD-8BB9-82842891B137}"/>
              </a:ext>
            </a:extLst>
          </p:cNvPr>
          <p:cNvSpPr>
            <a:spLocks noGrp="1"/>
          </p:cNvSpPr>
          <p:nvPr>
            <p:ph type="title"/>
          </p:nvPr>
        </p:nvSpPr>
        <p:spPr>
          <a:xfrm>
            <a:off x="1748028" y="1306286"/>
            <a:ext cx="8695944" cy="961053"/>
          </a:xfrm>
        </p:spPr>
        <p:txBody>
          <a:bodyPr>
            <a:normAutofit fontScale="90000"/>
          </a:bodyPr>
          <a:lstStyle/>
          <a:p>
            <a:r>
              <a:rPr lang="en-US" sz="3900" dirty="0"/>
              <a:t>(4.) Waves of Development Rather than Stages</a:t>
            </a:r>
          </a:p>
        </p:txBody>
      </p:sp>
      <p:sp>
        <p:nvSpPr>
          <p:cNvPr id="3" name="Content Placeholder 2">
            <a:extLst>
              <a:ext uri="{FF2B5EF4-FFF2-40B4-BE49-F238E27FC236}">
                <a16:creationId xmlns:a16="http://schemas.microsoft.com/office/drawing/2014/main" id="{935A18F9-6A0D-4A03-6EFF-EE65EDD7CDA4}"/>
              </a:ext>
            </a:extLst>
          </p:cNvPr>
          <p:cNvSpPr>
            <a:spLocks noGrp="1"/>
          </p:cNvSpPr>
          <p:nvPr>
            <p:ph idx="1"/>
          </p:nvPr>
        </p:nvSpPr>
        <p:spPr>
          <a:xfrm>
            <a:off x="2069840" y="2136709"/>
            <a:ext cx="8052319" cy="2960603"/>
          </a:xfrm>
        </p:spPr>
        <p:txBody>
          <a:bodyPr>
            <a:noAutofit/>
          </a:bodyPr>
          <a:lstStyle/>
          <a:p>
            <a:pPr algn="l"/>
            <a:r>
              <a:rPr lang="en-US" sz="2200" dirty="0"/>
              <a:t>The notion of “stages” of development has limited utility; a more helpful concept may be to think of waves of development that allow for considerable overlap without rigid boundaries (NAEYC 2020, 10).</a:t>
            </a:r>
          </a:p>
          <a:p>
            <a:pPr algn="l"/>
            <a:r>
              <a:rPr lang="en-US" sz="2200" dirty="0"/>
              <a:t>The concept of stages does not accurately reflect the way development takes place … These waves consist of spurts of development interwoven with periods of little apparent growth (NAEYC 2022, 36). </a:t>
            </a:r>
          </a:p>
          <a:p>
            <a:r>
              <a:rPr lang="en-US" sz="2200" dirty="0">
                <a:hlinkClick r:id="rId2"/>
              </a:rPr>
              <a:t>http://faculty.tamuc.edu/jthompson/co-lab</a:t>
            </a:r>
            <a:r>
              <a:rPr lang="en-US" sz="2200" dirty="0"/>
              <a:t> </a:t>
            </a:r>
          </a:p>
        </p:txBody>
      </p:sp>
      <p:sp>
        <p:nvSpPr>
          <p:cNvPr id="4" name="Footer Placeholder 3">
            <a:extLst>
              <a:ext uri="{FF2B5EF4-FFF2-40B4-BE49-F238E27FC236}">
                <a16:creationId xmlns:a16="http://schemas.microsoft.com/office/drawing/2014/main" id="{6ADE9223-7772-060E-68E7-4C3A3968C7D2}"/>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BAD8DB9C-6BDE-2842-8ABC-9D02913653E6}"/>
              </a:ext>
            </a:extLst>
          </p:cNvPr>
          <p:cNvSpPr>
            <a:spLocks noGrp="1"/>
          </p:cNvSpPr>
          <p:nvPr>
            <p:ph type="sldNum" sz="quarter" idx="11"/>
          </p:nvPr>
        </p:nvSpPr>
        <p:spPr/>
        <p:txBody>
          <a:bodyPr/>
          <a:lstStyle/>
          <a:p>
            <a:fld id="{294A09A9-5501-47C1-A89A-A340965A2BE2}" type="slidenum">
              <a:rPr lang="en-US" smtClean="0"/>
              <a:pPr/>
              <a:t>21</a:t>
            </a:fld>
            <a:endParaRPr lang="en-US" dirty="0"/>
          </a:p>
        </p:txBody>
      </p:sp>
    </p:spTree>
    <p:extLst>
      <p:ext uri="{BB962C8B-B14F-4D97-AF65-F5344CB8AC3E}">
        <p14:creationId xmlns:p14="http://schemas.microsoft.com/office/powerpoint/2010/main" val="2882307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5. Constructive Learning</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86000" y="2418495"/>
            <a:ext cx="7744968" cy="2697480"/>
          </a:xfrm>
        </p:spPr>
        <p:txBody>
          <a:bodyPr>
            <a:noAutofit/>
          </a:bodyPr>
          <a:lstStyle/>
          <a:p>
            <a:r>
              <a:rPr lang="en-US" sz="3300" i="0" u="none" strike="noStrike" baseline="0" dirty="0">
                <a:solidFill>
                  <a:schemeClr val="tx1"/>
                </a:solidFill>
                <a:latin typeface="+mn-lt"/>
              </a:rPr>
              <a:t>Children are active learners from birth, constantly taking in and organizing information to create meaning through their relationships, their interactions with their environment, and their overall experiences.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22</a:t>
            </a:fld>
            <a:endParaRPr lang="en-US" dirty="0"/>
          </a:p>
        </p:txBody>
      </p:sp>
    </p:spTree>
    <p:extLst>
      <p:ext uri="{BB962C8B-B14F-4D97-AF65-F5344CB8AC3E}">
        <p14:creationId xmlns:p14="http://schemas.microsoft.com/office/powerpoint/2010/main" val="57487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6. Motivation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23516" y="2278536"/>
            <a:ext cx="7744968" cy="2697480"/>
          </a:xfrm>
        </p:spPr>
        <p:txBody>
          <a:bodyPr>
            <a:noAutofit/>
          </a:bodyPr>
          <a:lstStyle/>
          <a:p>
            <a:r>
              <a:rPr lang="en-US" sz="2800" i="0" u="none" strike="noStrike" baseline="0" dirty="0">
                <a:solidFill>
                  <a:schemeClr val="tx1"/>
                </a:solidFill>
                <a:latin typeface="+mn-lt"/>
              </a:rPr>
              <a:t>Children’s motivation to learn is increased when their learning environment fosters their sense of belonging, purpose, and agency. Curricula and teaching methods build on each child’s assets by connecting their experiences in the school or learning environment to their home and community settings.</a:t>
            </a:r>
            <a:endParaRPr lang="en-US" altLang="en-US" sz="2800" dirty="0">
              <a:solidFill>
                <a:schemeClr val="tx1"/>
              </a:solidFill>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23</a:t>
            </a:fld>
            <a:endParaRPr lang="en-US" dirty="0"/>
          </a:p>
        </p:txBody>
      </p:sp>
    </p:spTree>
    <p:extLst>
      <p:ext uri="{BB962C8B-B14F-4D97-AF65-F5344CB8AC3E}">
        <p14:creationId xmlns:p14="http://schemas.microsoft.com/office/powerpoint/2010/main" val="1143426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7. Integrated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2455817"/>
            <a:ext cx="8695944" cy="2697480"/>
          </a:xfrm>
        </p:spPr>
        <p:txBody>
          <a:bodyPr>
            <a:noAutofit/>
          </a:bodyPr>
          <a:lstStyle/>
          <a:p>
            <a:r>
              <a:rPr lang="en-US" sz="2600" i="0" u="none" strike="noStrike" baseline="0" dirty="0">
                <a:solidFill>
                  <a:schemeClr val="tx1"/>
                </a:solidFill>
                <a:latin typeface="+mn-lt"/>
              </a:rPr>
              <a:t>Children learn in an integrated fashion that cuts across academic disciplines or subject areas. Because the foundations of subject area knowledge are established in early childhood, educators need subject-area knowledge, an understanding of the learning progressions within each subject area, and pedagogical knowledge about teaching each subject area’s content effectively.</a:t>
            </a:r>
            <a:endParaRPr lang="en-US" altLang="en-US" sz="2600" dirty="0">
              <a:solidFill>
                <a:schemeClr val="tx1"/>
              </a:solidFill>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24</a:t>
            </a:fld>
            <a:endParaRPr lang="en-US" dirty="0"/>
          </a:p>
        </p:txBody>
      </p:sp>
    </p:spTree>
    <p:extLst>
      <p:ext uri="{BB962C8B-B14F-4D97-AF65-F5344CB8AC3E}">
        <p14:creationId xmlns:p14="http://schemas.microsoft.com/office/powerpoint/2010/main" val="1036491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8. ZPD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i="0" u="none" strike="noStrike" baseline="0" dirty="0">
                <a:solidFill>
                  <a:schemeClr val="tx1"/>
                </a:solidFill>
                <a:latin typeface="+mn-lt"/>
              </a:rPr>
              <a:t>Development and learning advance when children are challenged to achieve at a level just beyond their current mastery and when they have many opportunities to reflect on and practice newly acquired skills.</a:t>
            </a:r>
            <a:endParaRPr lang="en-US" altLang="en-US" sz="3300" dirty="0">
              <a:solidFill>
                <a:schemeClr val="tx1"/>
              </a:solidFill>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25</a:t>
            </a:fld>
            <a:endParaRPr lang="en-US" dirty="0"/>
          </a:p>
        </p:txBody>
      </p:sp>
    </p:spTree>
    <p:extLst>
      <p:ext uri="{BB962C8B-B14F-4D97-AF65-F5344CB8AC3E}">
        <p14:creationId xmlns:p14="http://schemas.microsoft.com/office/powerpoint/2010/main" val="260574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9. Tech</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015411" y="2371842"/>
            <a:ext cx="8145626" cy="2697480"/>
          </a:xfrm>
        </p:spPr>
        <p:txBody>
          <a:bodyPr>
            <a:normAutofit/>
          </a:bodyPr>
          <a:lstStyle/>
          <a:p>
            <a:r>
              <a:rPr lang="en-US" sz="3200" i="0" u="none" strike="noStrike" baseline="0" dirty="0">
                <a:solidFill>
                  <a:schemeClr val="tx1"/>
                </a:solidFill>
                <a:latin typeface="+mn-lt"/>
              </a:rPr>
              <a:t>Used responsibly and intentionally, technology and interactive media can be valuable tools for supporting children’s development and learning.</a:t>
            </a:r>
          </a:p>
          <a:p>
            <a:r>
              <a:rPr lang="en-US" altLang="en-US" sz="3200" dirty="0">
                <a:solidFill>
                  <a:schemeClr val="tx1"/>
                </a:solidFill>
                <a:effectLst/>
                <a:latin typeface="+mn-lt"/>
              </a:rPr>
              <a:t>DQ2: How does your use of technology enhance children’s development and well-being?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26</a:t>
            </a:fld>
            <a:endParaRPr lang="en-US" dirty="0"/>
          </a:p>
        </p:txBody>
      </p:sp>
    </p:spTree>
    <p:extLst>
      <p:ext uri="{BB962C8B-B14F-4D97-AF65-F5344CB8AC3E}">
        <p14:creationId xmlns:p14="http://schemas.microsoft.com/office/powerpoint/2010/main" val="316764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70610"/>
          </a:xfrm>
        </p:spPr>
        <p:txBody>
          <a:bodyPr/>
          <a:lstStyle/>
          <a:p>
            <a:r>
              <a:rPr lang="en-US" dirty="0"/>
              <a:t>DAP: 3 Core Considerations</a:t>
            </a:r>
          </a:p>
        </p:txBody>
      </p:sp>
    </p:spTree>
    <p:extLst>
      <p:ext uri="{BB962C8B-B14F-4D97-AF65-F5344CB8AC3E}">
        <p14:creationId xmlns:p14="http://schemas.microsoft.com/office/powerpoint/2010/main" val="3784330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2202024"/>
            <a:ext cx="8695944" cy="2519265"/>
          </a:xfrm>
        </p:spPr>
        <p:txBody>
          <a:bodyPr>
            <a:normAutofit/>
          </a:bodyPr>
          <a:lstStyle/>
          <a:p>
            <a:r>
              <a:rPr lang="en-US" dirty="0">
                <a:latin typeface="+mj-lt"/>
              </a:rPr>
              <a:t>I. Commonality</a:t>
            </a:r>
            <a:br>
              <a:rPr lang="en-US" dirty="0">
                <a:latin typeface="+mj-lt"/>
              </a:rPr>
            </a:br>
            <a:r>
              <a:rPr lang="en-US" dirty="0">
                <a:latin typeface="+mj-lt"/>
              </a:rPr>
              <a:t>II. Individuality</a:t>
            </a:r>
            <a:br>
              <a:rPr lang="en-US" dirty="0">
                <a:latin typeface="+mj-lt"/>
              </a:rPr>
            </a:br>
            <a:r>
              <a:rPr lang="en-US" dirty="0">
                <a:latin typeface="+mj-lt"/>
              </a:rPr>
              <a:t>III. Context</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4060736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13460"/>
          </a:xfrm>
        </p:spPr>
        <p:txBody>
          <a:bodyPr/>
          <a:lstStyle/>
          <a:p>
            <a:r>
              <a:rPr lang="en-US" dirty="0"/>
              <a:t>DAP: 9 Principles</a:t>
            </a:r>
          </a:p>
        </p:txBody>
      </p:sp>
    </p:spTree>
    <p:extLst>
      <p:ext uri="{BB962C8B-B14F-4D97-AF65-F5344CB8AC3E}">
        <p14:creationId xmlns:p14="http://schemas.microsoft.com/office/powerpoint/2010/main" val="344679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7434-6A33-C414-3BFF-EE80BF501BCB}"/>
              </a:ext>
            </a:extLst>
          </p:cNvPr>
          <p:cNvSpPr>
            <a:spLocks noGrp="1"/>
          </p:cNvSpPr>
          <p:nvPr>
            <p:ph type="title"/>
          </p:nvPr>
        </p:nvSpPr>
        <p:spPr>
          <a:xfrm>
            <a:off x="7791061" y="978408"/>
            <a:ext cx="4141859" cy="1325880"/>
          </a:xfrm>
        </p:spPr>
        <p:txBody>
          <a:bodyPr>
            <a:normAutofit fontScale="90000"/>
          </a:bodyPr>
          <a:lstStyle/>
          <a:p>
            <a:r>
              <a:rPr lang="en-US" dirty="0"/>
              <a:t>Land Acknowledgement</a:t>
            </a:r>
          </a:p>
        </p:txBody>
      </p:sp>
      <p:sp>
        <p:nvSpPr>
          <p:cNvPr id="3" name="Footer Placeholder 2">
            <a:extLst>
              <a:ext uri="{FF2B5EF4-FFF2-40B4-BE49-F238E27FC236}">
                <a16:creationId xmlns:a16="http://schemas.microsoft.com/office/drawing/2014/main" id="{EB20A18D-BC27-80F3-B1CF-5277093476BB}"/>
              </a:ext>
            </a:extLst>
          </p:cNvPr>
          <p:cNvSpPr>
            <a:spLocks noGrp="1"/>
          </p:cNvSpPr>
          <p:nvPr>
            <p:ph type="ftr" sz="quarter" idx="11"/>
          </p:nvPr>
        </p:nvSpPr>
        <p:spPr/>
        <p:txBody>
          <a:bodyPr/>
          <a:lstStyle/>
          <a:p>
            <a:r>
              <a:rPr lang="en-US"/>
              <a:t>DAP in Texas Policy</a:t>
            </a:r>
            <a:endParaRPr lang="en-US" dirty="0"/>
          </a:p>
        </p:txBody>
      </p:sp>
      <p:sp>
        <p:nvSpPr>
          <p:cNvPr id="4" name="Slide Number Placeholder 3">
            <a:extLst>
              <a:ext uri="{FF2B5EF4-FFF2-40B4-BE49-F238E27FC236}">
                <a16:creationId xmlns:a16="http://schemas.microsoft.com/office/drawing/2014/main" id="{3A3FF610-3EFF-042A-C313-B23551E50EDB}"/>
              </a:ext>
            </a:extLst>
          </p:cNvPr>
          <p:cNvSpPr>
            <a:spLocks noGrp="1"/>
          </p:cNvSpPr>
          <p:nvPr>
            <p:ph type="sldNum" sz="quarter" idx="12"/>
          </p:nvPr>
        </p:nvSpPr>
        <p:spPr/>
        <p:txBody>
          <a:bodyPr/>
          <a:lstStyle/>
          <a:p>
            <a:fld id="{294A09A9-5501-47C1-A89A-A340965A2BE2}" type="slidenum">
              <a:rPr lang="en-US" smtClean="0"/>
              <a:t>3</a:t>
            </a:fld>
            <a:endParaRPr lang="en-US" dirty="0"/>
          </a:p>
        </p:txBody>
      </p:sp>
      <p:sp>
        <p:nvSpPr>
          <p:cNvPr id="5" name="Content Placeholder 4">
            <a:extLst>
              <a:ext uri="{FF2B5EF4-FFF2-40B4-BE49-F238E27FC236}">
                <a16:creationId xmlns:a16="http://schemas.microsoft.com/office/drawing/2014/main" id="{3C16C186-E57D-D41A-12B5-6E6BB3348DF7}"/>
              </a:ext>
            </a:extLst>
          </p:cNvPr>
          <p:cNvSpPr>
            <a:spLocks noGrp="1"/>
          </p:cNvSpPr>
          <p:nvPr>
            <p:ph sz="quarter" idx="4"/>
          </p:nvPr>
        </p:nvSpPr>
        <p:spPr>
          <a:xfrm>
            <a:off x="7165910" y="2194560"/>
            <a:ext cx="4767010" cy="4306824"/>
          </a:xfrm>
        </p:spPr>
        <p:txBody>
          <a:bodyPr>
            <a:normAutofit/>
          </a:bodyPr>
          <a:lstStyle/>
          <a:p>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land I live and work on has been cared for by Indigenous peoples, Caddo, Comanche,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Kikapoi</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Tawakoni, Wichita, and others. </a:t>
            </a:r>
          </a:p>
          <a:p>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Today, we are on land of the Jumanos, Coahuiltecan,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Nʉmʉnʉʉ</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Sookobitʉ</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(Comanche),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Ndé</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Kónitsąąíí</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Gokíyaa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(Lipan Apache), Tonkawa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https://native-land.ca/</a:t>
            </a:r>
          </a:p>
        </p:txBody>
      </p:sp>
      <p:sp>
        <p:nvSpPr>
          <p:cNvPr id="6" name="Text Placeholder 5">
            <a:extLst>
              <a:ext uri="{FF2B5EF4-FFF2-40B4-BE49-F238E27FC236}">
                <a16:creationId xmlns:a16="http://schemas.microsoft.com/office/drawing/2014/main" id="{4AA82C9C-9700-C962-E708-17FA716CC161}"/>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11443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30</a:t>
            </a:fld>
            <a:endParaRPr lang="en-US" dirty="0"/>
          </a:p>
        </p:txBody>
      </p:sp>
      <p:graphicFrame>
        <p:nvGraphicFramePr>
          <p:cNvPr id="8" name="Table 7">
            <a:extLst>
              <a:ext uri="{FF2B5EF4-FFF2-40B4-BE49-F238E27FC236}">
                <a16:creationId xmlns:a16="http://schemas.microsoft.com/office/drawing/2014/main" id="{5786BF74-16CA-AF72-E70E-A9AEECB64829}"/>
              </a:ext>
            </a:extLst>
          </p:cNvPr>
          <p:cNvGraphicFramePr>
            <a:graphicFrameLocks noGrp="1"/>
          </p:cNvGraphicFramePr>
          <p:nvPr>
            <p:extLst>
              <p:ext uri="{D42A27DB-BD31-4B8C-83A1-F6EECF244321}">
                <p14:modId xmlns:p14="http://schemas.microsoft.com/office/powerpoint/2010/main" val="3063897825"/>
              </p:ext>
            </p:extLst>
          </p:nvPr>
        </p:nvGraphicFramePr>
        <p:xfrm>
          <a:off x="2032000" y="1410130"/>
          <a:ext cx="8128000" cy="362739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20032806"/>
                    </a:ext>
                  </a:extLst>
                </a:gridCol>
                <a:gridCol w="4064000">
                  <a:extLst>
                    <a:ext uri="{9D8B030D-6E8A-4147-A177-3AD203B41FA5}">
                      <a16:colId xmlns:a16="http://schemas.microsoft.com/office/drawing/2014/main" val="113878535"/>
                    </a:ext>
                  </a:extLst>
                </a:gridCol>
              </a:tblGrid>
              <a:tr h="716349">
                <a:tc gridSpan="2">
                  <a:txBody>
                    <a:bodyPr/>
                    <a:lstStyle/>
                    <a:p>
                      <a:pPr algn="ctr"/>
                      <a:r>
                        <a:rPr lang="en-US" sz="4400" dirty="0"/>
                        <a:t>1. Nature AND Nurture</a:t>
                      </a:r>
                    </a:p>
                  </a:txBody>
                  <a:tcPr/>
                </a:tc>
                <a:tc hMerge="1">
                  <a:txBody>
                    <a:bodyPr/>
                    <a:lstStyle/>
                    <a:p>
                      <a:endParaRPr lang="en-US" dirty="0"/>
                    </a:p>
                  </a:txBody>
                  <a:tcPr/>
                </a:tc>
                <a:extLst>
                  <a:ext uri="{0D108BD9-81ED-4DB2-BD59-A6C34878D82A}">
                    <a16:rowId xmlns:a16="http://schemas.microsoft.com/office/drawing/2014/main" val="1085391238"/>
                  </a:ext>
                </a:extLst>
              </a:tr>
              <a:tr h="716349">
                <a:tc>
                  <a:txBody>
                    <a:bodyPr/>
                    <a:lstStyle/>
                    <a:p>
                      <a:r>
                        <a:rPr lang="en-US" sz="3300" dirty="0"/>
                        <a:t>2. Domains</a:t>
                      </a:r>
                    </a:p>
                  </a:txBody>
                  <a:tcPr/>
                </a:tc>
                <a:tc>
                  <a:txBody>
                    <a:bodyPr/>
                    <a:lstStyle/>
                    <a:p>
                      <a:r>
                        <a:rPr lang="en-US" sz="3300" dirty="0"/>
                        <a:t>3. Play</a:t>
                      </a:r>
                    </a:p>
                  </a:txBody>
                  <a:tcPr/>
                </a:tc>
                <a:extLst>
                  <a:ext uri="{0D108BD9-81ED-4DB2-BD59-A6C34878D82A}">
                    <a16:rowId xmlns:a16="http://schemas.microsoft.com/office/drawing/2014/main" val="2803906297"/>
                  </a:ext>
                </a:extLst>
              </a:tr>
              <a:tr h="716349">
                <a:tc>
                  <a:txBody>
                    <a:bodyPr/>
                    <a:lstStyle/>
                    <a:p>
                      <a:r>
                        <a:rPr lang="en-US" sz="3300" dirty="0"/>
                        <a:t>4. Variations </a:t>
                      </a:r>
                    </a:p>
                  </a:txBody>
                  <a:tcPr/>
                </a:tc>
                <a:tc>
                  <a:txBody>
                    <a:bodyPr/>
                    <a:lstStyle/>
                    <a:p>
                      <a:r>
                        <a:rPr lang="en-US" sz="3300" dirty="0"/>
                        <a:t>5. Constructivist </a:t>
                      </a:r>
                    </a:p>
                  </a:txBody>
                  <a:tcPr/>
                </a:tc>
                <a:extLst>
                  <a:ext uri="{0D108BD9-81ED-4DB2-BD59-A6C34878D82A}">
                    <a16:rowId xmlns:a16="http://schemas.microsoft.com/office/drawing/2014/main" val="1609712366"/>
                  </a:ext>
                </a:extLst>
              </a:tr>
              <a:tr h="716349">
                <a:tc>
                  <a:txBody>
                    <a:bodyPr/>
                    <a:lstStyle/>
                    <a:p>
                      <a:r>
                        <a:rPr lang="en-US" sz="3300" dirty="0"/>
                        <a:t>6. Motivation </a:t>
                      </a:r>
                    </a:p>
                  </a:txBody>
                  <a:tcPr/>
                </a:tc>
                <a:tc>
                  <a:txBody>
                    <a:bodyPr/>
                    <a:lstStyle/>
                    <a:p>
                      <a:r>
                        <a:rPr lang="en-US" sz="3300" dirty="0"/>
                        <a:t>7. Integrated </a:t>
                      </a:r>
                    </a:p>
                  </a:txBody>
                  <a:tcPr/>
                </a:tc>
                <a:extLst>
                  <a:ext uri="{0D108BD9-81ED-4DB2-BD59-A6C34878D82A}">
                    <a16:rowId xmlns:a16="http://schemas.microsoft.com/office/drawing/2014/main" val="667725986"/>
                  </a:ext>
                </a:extLst>
              </a:tr>
              <a:tr h="716349">
                <a:tc>
                  <a:txBody>
                    <a:bodyPr/>
                    <a:lstStyle/>
                    <a:p>
                      <a:r>
                        <a:rPr lang="en-US" sz="3300" dirty="0"/>
                        <a:t>8. ZPD</a:t>
                      </a:r>
                    </a:p>
                  </a:txBody>
                  <a:tcPr/>
                </a:tc>
                <a:tc>
                  <a:txBody>
                    <a:bodyPr/>
                    <a:lstStyle/>
                    <a:p>
                      <a:r>
                        <a:rPr lang="en-US" sz="3300" dirty="0"/>
                        <a:t>9. Tech</a:t>
                      </a:r>
                    </a:p>
                  </a:txBody>
                  <a:tcPr/>
                </a:tc>
                <a:extLst>
                  <a:ext uri="{0D108BD9-81ED-4DB2-BD59-A6C34878D82A}">
                    <a16:rowId xmlns:a16="http://schemas.microsoft.com/office/drawing/2014/main" val="1001987995"/>
                  </a:ext>
                </a:extLst>
              </a:tr>
            </a:tbl>
          </a:graphicData>
        </a:graphic>
      </p:graphicFrame>
    </p:spTree>
    <p:extLst>
      <p:ext uri="{BB962C8B-B14F-4D97-AF65-F5344CB8AC3E}">
        <p14:creationId xmlns:p14="http://schemas.microsoft.com/office/powerpoint/2010/main" val="2685237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0608-321C-6293-759D-4B2D6D3061D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94823CF-A1CD-0333-82A6-40F4C966193D}"/>
              </a:ext>
            </a:extLst>
          </p:cNvPr>
          <p:cNvSpPr>
            <a:spLocks noGrp="1"/>
          </p:cNvSpPr>
          <p:nvPr>
            <p:ph idx="1"/>
          </p:nvPr>
        </p:nvSpPr>
        <p:spPr/>
        <p:txBody>
          <a:bodyPr>
            <a:normAutofit/>
          </a:bodyPr>
          <a:lstStyle/>
          <a:p>
            <a:r>
              <a:rPr lang="en-US" sz="3300" dirty="0">
                <a:latin typeface="+mn-lt"/>
              </a:rPr>
              <a:t>DQ3: Do you see DAP show up in Texas classrooms, schools, and early learning spaces? </a:t>
            </a:r>
          </a:p>
          <a:p>
            <a:r>
              <a:rPr lang="en-US" sz="3300" dirty="0">
                <a:latin typeface="+mn-lt"/>
              </a:rPr>
              <a:t>Have we embraced DAP in Texas policy? </a:t>
            </a:r>
          </a:p>
          <a:p>
            <a:r>
              <a:rPr lang="en-US" sz="3300" dirty="0">
                <a:latin typeface="+mn-lt"/>
              </a:rPr>
              <a:t>If so, how? </a:t>
            </a:r>
          </a:p>
        </p:txBody>
      </p:sp>
      <p:sp>
        <p:nvSpPr>
          <p:cNvPr id="4" name="Footer Placeholder 3">
            <a:extLst>
              <a:ext uri="{FF2B5EF4-FFF2-40B4-BE49-F238E27FC236}">
                <a16:creationId xmlns:a16="http://schemas.microsoft.com/office/drawing/2014/main" id="{610CEC34-5062-BA99-46EF-8488A14CBEF0}"/>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2651EE5-182A-F364-0C12-7A185EF22446}"/>
              </a:ext>
            </a:extLst>
          </p:cNvPr>
          <p:cNvSpPr>
            <a:spLocks noGrp="1"/>
          </p:cNvSpPr>
          <p:nvPr>
            <p:ph type="sldNum" sz="quarter" idx="11"/>
          </p:nvPr>
        </p:nvSpPr>
        <p:spPr/>
        <p:txBody>
          <a:bodyPr/>
          <a:lstStyle/>
          <a:p>
            <a:fld id="{294A09A9-5501-47C1-A89A-A340965A2BE2}" type="slidenum">
              <a:rPr lang="en-US" smtClean="0"/>
              <a:pPr/>
              <a:t>31</a:t>
            </a:fld>
            <a:endParaRPr lang="en-US" dirty="0"/>
          </a:p>
        </p:txBody>
      </p:sp>
    </p:spTree>
    <p:extLst>
      <p:ext uri="{BB962C8B-B14F-4D97-AF65-F5344CB8AC3E}">
        <p14:creationId xmlns:p14="http://schemas.microsoft.com/office/powerpoint/2010/main" val="216615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D50A-4ABF-0E19-F480-96AC143B1D32}"/>
              </a:ext>
            </a:extLst>
          </p:cNvPr>
          <p:cNvSpPr>
            <a:spLocks noGrp="1"/>
          </p:cNvSpPr>
          <p:nvPr>
            <p:ph type="title"/>
          </p:nvPr>
        </p:nvSpPr>
        <p:spPr>
          <a:xfrm>
            <a:off x="1748028" y="1389888"/>
            <a:ext cx="8695944" cy="3573998"/>
          </a:xfrm>
        </p:spPr>
        <p:txBody>
          <a:bodyPr>
            <a:normAutofit/>
          </a:bodyPr>
          <a:lstStyle/>
          <a:p>
            <a:r>
              <a:rPr lang="en-US" dirty="0">
                <a:solidFill>
                  <a:schemeClr val="accent3"/>
                </a:solidFill>
                <a:ea typeface="Baskerville" panose="02020502070401020303" pitchFamily="18" charset="0"/>
                <a:cs typeface="Calibri Light"/>
              </a:rPr>
              <a:t>Texas Policy in Practice</a:t>
            </a:r>
            <a:br>
              <a:rPr lang="en-US" dirty="0">
                <a:solidFill>
                  <a:schemeClr val="accent3"/>
                </a:solidFill>
                <a:ea typeface="Baskerville" panose="02020502070401020303" pitchFamily="18" charset="0"/>
                <a:cs typeface="Calibri Light"/>
              </a:rPr>
            </a:br>
            <a:r>
              <a:rPr lang="en-US" sz="2200" dirty="0">
                <a:solidFill>
                  <a:schemeClr val="accent3"/>
                </a:solidFill>
                <a:ea typeface="Baskerville" panose="02020502070401020303" pitchFamily="18" charset="0"/>
                <a:cs typeface="Calibri Light"/>
              </a:rPr>
              <a:t> </a:t>
            </a:r>
            <a:br>
              <a:rPr lang="en-US" sz="2200" dirty="0">
                <a:solidFill>
                  <a:schemeClr val="accent3"/>
                </a:solidFill>
                <a:ea typeface="Baskerville" panose="02020502070401020303" pitchFamily="18" charset="0"/>
                <a:cs typeface="Calibri Light"/>
              </a:rPr>
            </a:br>
            <a:r>
              <a:rPr lang="en-US" sz="2200" dirty="0">
                <a:solidFill>
                  <a:schemeClr val="accent3"/>
                </a:solidFill>
                <a:ea typeface="Baskerville" panose="02020502070401020303" pitchFamily="18" charset="0"/>
                <a:cs typeface="Calibri Light"/>
              </a:rPr>
              <a:t>Learner Standards</a:t>
            </a:r>
            <a:br>
              <a:rPr lang="en-US" sz="2200" dirty="0">
                <a:solidFill>
                  <a:schemeClr val="accent3"/>
                </a:solidFill>
                <a:ea typeface="Baskerville" panose="02020502070401020303" pitchFamily="18" charset="0"/>
                <a:cs typeface="Calibri Light"/>
              </a:rPr>
            </a:br>
            <a:br>
              <a:rPr lang="en-US" sz="2200" dirty="0">
                <a:solidFill>
                  <a:schemeClr val="accent3"/>
                </a:solidFill>
                <a:ea typeface="Baskerville" panose="02020502070401020303" pitchFamily="18" charset="0"/>
                <a:cs typeface="Calibri Light"/>
              </a:rPr>
            </a:br>
            <a:r>
              <a:rPr lang="en-US" sz="2200" dirty="0">
                <a:solidFill>
                  <a:schemeClr val="accent3"/>
                </a:solidFill>
                <a:ea typeface="Baskerville" panose="02020502070401020303" pitchFamily="18" charset="0"/>
                <a:cs typeface="Calibri Light"/>
              </a:rPr>
              <a:t>Curriculum </a:t>
            </a:r>
            <a:br>
              <a:rPr lang="en-US" sz="2200" dirty="0">
                <a:solidFill>
                  <a:schemeClr val="accent3"/>
                </a:solidFill>
                <a:ea typeface="Baskerville" panose="02020502070401020303" pitchFamily="18" charset="0"/>
                <a:cs typeface="Calibri Light"/>
              </a:rPr>
            </a:br>
            <a:br>
              <a:rPr lang="en-US" sz="2200" dirty="0">
                <a:solidFill>
                  <a:schemeClr val="accent3"/>
                </a:solidFill>
                <a:ea typeface="Baskerville" panose="02020502070401020303" pitchFamily="18" charset="0"/>
                <a:cs typeface="Calibri Light"/>
              </a:rPr>
            </a:br>
            <a:r>
              <a:rPr lang="en-US" sz="2200" dirty="0">
                <a:solidFill>
                  <a:schemeClr val="accent3"/>
                </a:solidFill>
                <a:ea typeface="Baskerville" panose="02020502070401020303" pitchFamily="18" charset="0"/>
                <a:cs typeface="Calibri Light"/>
              </a:rPr>
              <a:t>Assessment </a:t>
            </a:r>
            <a:br>
              <a:rPr lang="en-US" sz="2200" dirty="0">
                <a:solidFill>
                  <a:schemeClr val="accent3"/>
                </a:solidFill>
                <a:ea typeface="Baskerville" panose="02020502070401020303" pitchFamily="18" charset="0"/>
                <a:cs typeface="Calibri Light"/>
              </a:rPr>
            </a:br>
            <a:br>
              <a:rPr lang="en-US" sz="2200" dirty="0">
                <a:solidFill>
                  <a:schemeClr val="accent3"/>
                </a:solidFill>
                <a:ea typeface="Baskerville" panose="02020502070401020303" pitchFamily="18" charset="0"/>
                <a:cs typeface="Calibri Light"/>
              </a:rPr>
            </a:br>
            <a:r>
              <a:rPr lang="en-US" sz="2200" dirty="0">
                <a:solidFill>
                  <a:schemeClr val="accent3"/>
                </a:solidFill>
                <a:ea typeface="Baskerville" panose="02020502070401020303" pitchFamily="18" charset="0"/>
                <a:cs typeface="Calibri Light"/>
              </a:rPr>
              <a:t>Teacher Competencies</a:t>
            </a:r>
            <a:endParaRPr lang="en-US" dirty="0"/>
          </a:p>
        </p:txBody>
      </p:sp>
      <p:sp>
        <p:nvSpPr>
          <p:cNvPr id="4" name="Footer Placeholder 3">
            <a:extLst>
              <a:ext uri="{FF2B5EF4-FFF2-40B4-BE49-F238E27FC236}">
                <a16:creationId xmlns:a16="http://schemas.microsoft.com/office/drawing/2014/main" id="{A2B5BC78-41A5-3C8D-FCE7-64574FC901B4}"/>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FC27174-670B-C36C-D866-FABA95B8E1B2}"/>
              </a:ext>
            </a:extLst>
          </p:cNvPr>
          <p:cNvSpPr>
            <a:spLocks noGrp="1"/>
          </p:cNvSpPr>
          <p:nvPr>
            <p:ph type="sldNum" sz="quarter" idx="11"/>
          </p:nvPr>
        </p:nvSpPr>
        <p:spPr/>
        <p:txBody>
          <a:bodyPr/>
          <a:lstStyle/>
          <a:p>
            <a:fld id="{294A09A9-5501-47C1-A89A-A340965A2BE2}" type="slidenum">
              <a:rPr lang="en-US" smtClean="0"/>
              <a:pPr/>
              <a:t>32</a:t>
            </a:fld>
            <a:endParaRPr lang="en-US" dirty="0"/>
          </a:p>
        </p:txBody>
      </p:sp>
    </p:spTree>
    <p:extLst>
      <p:ext uri="{BB962C8B-B14F-4D97-AF65-F5344CB8AC3E}">
        <p14:creationId xmlns:p14="http://schemas.microsoft.com/office/powerpoint/2010/main" val="3425974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D50A-4ABF-0E19-F480-96AC143B1D32}"/>
              </a:ext>
            </a:extLst>
          </p:cNvPr>
          <p:cNvSpPr>
            <a:spLocks noGrp="1"/>
          </p:cNvSpPr>
          <p:nvPr>
            <p:ph type="title"/>
          </p:nvPr>
        </p:nvSpPr>
        <p:spPr/>
        <p:txBody>
          <a:bodyPr/>
          <a:lstStyle/>
          <a:p>
            <a:r>
              <a:rPr lang="en-US" dirty="0">
                <a:solidFill>
                  <a:schemeClr val="accent3"/>
                </a:solidFill>
                <a:ea typeface="Baskerville" panose="02020502070401020303" pitchFamily="18" charset="0"/>
                <a:cs typeface="Calibri Light"/>
              </a:rPr>
              <a:t>Texas Policy in Practice</a:t>
            </a:r>
            <a:br>
              <a:rPr lang="en-US" dirty="0">
                <a:solidFill>
                  <a:schemeClr val="accent3"/>
                </a:solidFill>
                <a:ea typeface="Baskerville" panose="02020502070401020303" pitchFamily="18" charset="0"/>
                <a:cs typeface="Calibri Light"/>
              </a:rPr>
            </a:br>
            <a:r>
              <a:rPr lang="en-US" sz="2200" dirty="0">
                <a:solidFill>
                  <a:schemeClr val="accent3"/>
                </a:solidFill>
                <a:ea typeface="Baskerville" panose="02020502070401020303" pitchFamily="18" charset="0"/>
                <a:cs typeface="Calibri Light"/>
              </a:rPr>
              <a:t>Learner Standards</a:t>
            </a:r>
            <a:endParaRPr lang="en-US" dirty="0"/>
          </a:p>
        </p:txBody>
      </p:sp>
      <p:sp>
        <p:nvSpPr>
          <p:cNvPr id="4" name="Footer Placeholder 3">
            <a:extLst>
              <a:ext uri="{FF2B5EF4-FFF2-40B4-BE49-F238E27FC236}">
                <a16:creationId xmlns:a16="http://schemas.microsoft.com/office/drawing/2014/main" id="{A2B5BC78-41A5-3C8D-FCE7-64574FC901B4}"/>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FC27174-670B-C36C-D866-FABA95B8E1B2}"/>
              </a:ext>
            </a:extLst>
          </p:cNvPr>
          <p:cNvSpPr>
            <a:spLocks noGrp="1"/>
          </p:cNvSpPr>
          <p:nvPr>
            <p:ph type="sldNum" sz="quarter" idx="11"/>
          </p:nvPr>
        </p:nvSpPr>
        <p:spPr/>
        <p:txBody>
          <a:bodyPr/>
          <a:lstStyle/>
          <a:p>
            <a:fld id="{294A09A9-5501-47C1-A89A-A340965A2BE2}" type="slidenum">
              <a:rPr lang="en-US" smtClean="0"/>
              <a:pPr/>
              <a:t>33</a:t>
            </a:fld>
            <a:endParaRPr lang="en-US" dirty="0"/>
          </a:p>
        </p:txBody>
      </p:sp>
      <p:pic>
        <p:nvPicPr>
          <p:cNvPr id="6" name="Picture 5" descr="A blue and orange logo">
            <a:extLst>
              <a:ext uri="{FF2B5EF4-FFF2-40B4-BE49-F238E27FC236}">
                <a16:creationId xmlns:a16="http://schemas.microsoft.com/office/drawing/2014/main" id="{E3673CD7-B50A-027E-9258-B8AC49C1C9D4}"/>
              </a:ext>
            </a:extLst>
          </p:cNvPr>
          <p:cNvPicPr>
            <a:picLocks noChangeAspect="1"/>
          </p:cNvPicPr>
          <p:nvPr/>
        </p:nvPicPr>
        <p:blipFill>
          <a:blip r:embed="rId2"/>
          <a:stretch>
            <a:fillRect/>
          </a:stretch>
        </p:blipFill>
        <p:spPr>
          <a:xfrm>
            <a:off x="1917243" y="2425464"/>
            <a:ext cx="2426157" cy="1195993"/>
          </a:xfrm>
          <a:prstGeom prst="rect">
            <a:avLst/>
          </a:prstGeom>
        </p:spPr>
      </p:pic>
      <p:pic>
        <p:nvPicPr>
          <p:cNvPr id="7" name="Content Placeholder 6" descr="A black and white logo&#10;&#10;Description automatically generated">
            <a:extLst>
              <a:ext uri="{FF2B5EF4-FFF2-40B4-BE49-F238E27FC236}">
                <a16:creationId xmlns:a16="http://schemas.microsoft.com/office/drawing/2014/main" id="{365D94AB-A195-EEA2-61F1-461A1C2C58FF}"/>
              </a:ext>
            </a:extLst>
          </p:cNvPr>
          <p:cNvPicPr>
            <a:picLocks noGrp="1" noChangeAspect="1"/>
          </p:cNvPicPr>
          <p:nvPr>
            <p:ph idx="1"/>
          </p:nvPr>
        </p:nvPicPr>
        <p:blipFill>
          <a:blip r:embed="rId3"/>
          <a:stretch>
            <a:fillRect/>
          </a:stretch>
        </p:blipFill>
        <p:spPr>
          <a:xfrm>
            <a:off x="4616661" y="2680603"/>
            <a:ext cx="3365079" cy="707886"/>
          </a:xfrm>
          <a:prstGeom prst="rect">
            <a:avLst/>
          </a:prstGeom>
        </p:spPr>
      </p:pic>
      <p:pic>
        <p:nvPicPr>
          <p:cNvPr id="8" name="Picture 7" descr="A close-up of a logo&#10;&#10;Description automatically generated">
            <a:extLst>
              <a:ext uri="{FF2B5EF4-FFF2-40B4-BE49-F238E27FC236}">
                <a16:creationId xmlns:a16="http://schemas.microsoft.com/office/drawing/2014/main" id="{7939D6C1-40D3-1091-F664-CC482D1DC664}"/>
              </a:ext>
            </a:extLst>
          </p:cNvPr>
          <p:cNvPicPr>
            <a:picLocks noChangeAspect="1"/>
          </p:cNvPicPr>
          <p:nvPr/>
        </p:nvPicPr>
        <p:blipFill>
          <a:blip r:embed="rId4"/>
          <a:stretch>
            <a:fillRect/>
          </a:stretch>
        </p:blipFill>
        <p:spPr>
          <a:xfrm>
            <a:off x="8255001" y="2503224"/>
            <a:ext cx="2266638" cy="835661"/>
          </a:xfrm>
          <a:prstGeom prst="rect">
            <a:avLst/>
          </a:prstGeom>
        </p:spPr>
      </p:pic>
      <p:cxnSp>
        <p:nvCxnSpPr>
          <p:cNvPr id="10" name="Straight Connector 9">
            <a:extLst>
              <a:ext uri="{FF2B5EF4-FFF2-40B4-BE49-F238E27FC236}">
                <a16:creationId xmlns:a16="http://schemas.microsoft.com/office/drawing/2014/main" id="{1B7C7298-3E88-0676-C071-ED1781FD5467}"/>
              </a:ext>
            </a:extLst>
          </p:cNvPr>
          <p:cNvCxnSpPr/>
          <p:nvPr/>
        </p:nvCxnSpPr>
        <p:spPr>
          <a:xfrm>
            <a:off x="8134220" y="2680603"/>
            <a:ext cx="0" cy="233589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6F0479-C52F-E9FD-5C94-B29E2B30DA90}"/>
              </a:ext>
            </a:extLst>
          </p:cNvPr>
          <p:cNvSpPr txBox="1"/>
          <p:nvPr/>
        </p:nvSpPr>
        <p:spPr>
          <a:xfrm>
            <a:off x="1922320" y="3898761"/>
            <a:ext cx="2421080" cy="1015663"/>
          </a:xfrm>
          <a:prstGeom prst="rect">
            <a:avLst/>
          </a:prstGeom>
          <a:noFill/>
        </p:spPr>
        <p:txBody>
          <a:bodyPr wrap="square">
            <a:spAutoFit/>
          </a:bodyPr>
          <a:lstStyle/>
          <a:p>
            <a:pPr algn="ctr"/>
            <a:r>
              <a:rPr lang="en-US" sz="2000" dirty="0">
                <a:latin typeface="Gill Sans Nova" panose="020B0602020104020203" pitchFamily="34" charset="0"/>
              </a:rPr>
              <a:t>TEKS</a:t>
            </a:r>
          </a:p>
          <a:p>
            <a:pPr algn="ctr"/>
            <a:r>
              <a:rPr lang="en-US" sz="2000" dirty="0">
                <a:latin typeface="Gill Sans Nova" panose="020B0602020104020203" pitchFamily="34" charset="0"/>
              </a:rPr>
              <a:t>Texas Essential Knowledge and Skills</a:t>
            </a:r>
          </a:p>
        </p:txBody>
      </p:sp>
      <p:sp>
        <p:nvSpPr>
          <p:cNvPr id="14" name="TextBox 13">
            <a:extLst>
              <a:ext uri="{FF2B5EF4-FFF2-40B4-BE49-F238E27FC236}">
                <a16:creationId xmlns:a16="http://schemas.microsoft.com/office/drawing/2014/main" id="{DA2407F1-DE48-AB39-FE41-C2D7ABF02DF5}"/>
              </a:ext>
            </a:extLst>
          </p:cNvPr>
          <p:cNvSpPr txBox="1"/>
          <p:nvPr/>
        </p:nvSpPr>
        <p:spPr>
          <a:xfrm>
            <a:off x="4464258" y="4006483"/>
            <a:ext cx="2002848" cy="707886"/>
          </a:xfrm>
          <a:prstGeom prst="rect">
            <a:avLst/>
          </a:prstGeom>
          <a:noFill/>
        </p:spPr>
        <p:txBody>
          <a:bodyPr wrap="square">
            <a:spAutoFit/>
          </a:bodyPr>
          <a:lstStyle/>
          <a:p>
            <a:pPr algn="ctr"/>
            <a:r>
              <a:rPr lang="en-US" sz="2000" dirty="0">
                <a:latin typeface="Gill Sans Nova" panose="020B0602020104020203" pitchFamily="34" charset="0"/>
              </a:rPr>
              <a:t>Pre-Kindergarten</a:t>
            </a:r>
          </a:p>
          <a:p>
            <a:pPr algn="ctr"/>
            <a:r>
              <a:rPr lang="en-US" sz="2000" dirty="0">
                <a:latin typeface="Gill Sans Nova" panose="020B0602020104020203" pitchFamily="34" charset="0"/>
              </a:rPr>
              <a:t>Guidelines</a:t>
            </a:r>
          </a:p>
        </p:txBody>
      </p:sp>
      <p:sp>
        <p:nvSpPr>
          <p:cNvPr id="16" name="TextBox 15">
            <a:extLst>
              <a:ext uri="{FF2B5EF4-FFF2-40B4-BE49-F238E27FC236}">
                <a16:creationId xmlns:a16="http://schemas.microsoft.com/office/drawing/2014/main" id="{795E38B8-E09A-1FCE-3A0B-E91DC217172C}"/>
              </a:ext>
            </a:extLst>
          </p:cNvPr>
          <p:cNvSpPr txBox="1"/>
          <p:nvPr/>
        </p:nvSpPr>
        <p:spPr>
          <a:xfrm>
            <a:off x="6359525" y="3898761"/>
            <a:ext cx="1743075" cy="1015663"/>
          </a:xfrm>
          <a:prstGeom prst="rect">
            <a:avLst/>
          </a:prstGeom>
          <a:noFill/>
        </p:spPr>
        <p:txBody>
          <a:bodyPr wrap="square">
            <a:spAutoFit/>
          </a:bodyPr>
          <a:lstStyle/>
          <a:p>
            <a:pPr algn="ctr"/>
            <a:r>
              <a:rPr lang="en-US" sz="2000" dirty="0">
                <a:latin typeface="Gill Sans Nova" panose="020B0602020104020203" pitchFamily="34" charset="0"/>
              </a:rPr>
              <a:t>Infant/Toddler </a:t>
            </a:r>
          </a:p>
          <a:p>
            <a:pPr algn="ctr"/>
            <a:r>
              <a:rPr lang="en-US" sz="2000" dirty="0">
                <a:latin typeface="Gill Sans Nova" panose="020B0602020104020203" pitchFamily="34" charset="0"/>
              </a:rPr>
              <a:t>Early Learning</a:t>
            </a:r>
          </a:p>
          <a:p>
            <a:pPr algn="ctr"/>
            <a:r>
              <a:rPr lang="en-US" sz="2000" dirty="0">
                <a:latin typeface="Gill Sans Nova" panose="020B0602020104020203" pitchFamily="34" charset="0"/>
              </a:rPr>
              <a:t>Guidelines</a:t>
            </a:r>
          </a:p>
        </p:txBody>
      </p:sp>
      <p:sp>
        <p:nvSpPr>
          <p:cNvPr id="18" name="TextBox 17">
            <a:extLst>
              <a:ext uri="{FF2B5EF4-FFF2-40B4-BE49-F238E27FC236}">
                <a16:creationId xmlns:a16="http://schemas.microsoft.com/office/drawing/2014/main" id="{5215CEBC-5D20-C897-5501-BA56B30F9688}"/>
              </a:ext>
            </a:extLst>
          </p:cNvPr>
          <p:cNvSpPr txBox="1"/>
          <p:nvPr/>
        </p:nvSpPr>
        <p:spPr>
          <a:xfrm>
            <a:off x="8210181" y="4001513"/>
            <a:ext cx="2421076" cy="1015663"/>
          </a:xfrm>
          <a:prstGeom prst="rect">
            <a:avLst/>
          </a:prstGeom>
          <a:noFill/>
        </p:spPr>
        <p:txBody>
          <a:bodyPr wrap="square">
            <a:spAutoFit/>
          </a:bodyPr>
          <a:lstStyle/>
          <a:p>
            <a:pPr algn="ctr"/>
            <a:r>
              <a:rPr lang="en-US" sz="2000" dirty="0">
                <a:latin typeface="Gill Sans Nova" panose="020B0602020104020203" pitchFamily="34" charset="0"/>
              </a:rPr>
              <a:t>ELA/R and Math </a:t>
            </a:r>
          </a:p>
          <a:p>
            <a:pPr algn="ctr"/>
            <a:r>
              <a:rPr lang="en-US" sz="2000" dirty="0">
                <a:latin typeface="Gill Sans Nova" panose="020B0602020104020203" pitchFamily="34" charset="0"/>
              </a:rPr>
              <a:t>Adopted by 41 other states</a:t>
            </a:r>
          </a:p>
        </p:txBody>
      </p:sp>
    </p:spTree>
    <p:extLst>
      <p:ext uri="{BB962C8B-B14F-4D97-AF65-F5344CB8AC3E}">
        <p14:creationId xmlns:p14="http://schemas.microsoft.com/office/powerpoint/2010/main" val="4222533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D50A-4ABF-0E19-F480-96AC143B1D32}"/>
              </a:ext>
            </a:extLst>
          </p:cNvPr>
          <p:cNvSpPr>
            <a:spLocks noGrp="1"/>
          </p:cNvSpPr>
          <p:nvPr>
            <p:ph type="title"/>
          </p:nvPr>
        </p:nvSpPr>
        <p:spPr/>
        <p:txBody>
          <a:bodyPr/>
          <a:lstStyle/>
          <a:p>
            <a:r>
              <a:rPr lang="en-US" dirty="0">
                <a:solidFill>
                  <a:schemeClr val="accent3"/>
                </a:solidFill>
                <a:ea typeface="Baskerville" panose="02020502070401020303" pitchFamily="18" charset="0"/>
                <a:cs typeface="Calibri Light"/>
              </a:rPr>
              <a:t>Texas Policy in Practice</a:t>
            </a:r>
            <a:br>
              <a:rPr lang="en-US" dirty="0">
                <a:solidFill>
                  <a:schemeClr val="accent3"/>
                </a:solidFill>
                <a:ea typeface="Baskerville" panose="02020502070401020303" pitchFamily="18" charset="0"/>
                <a:cs typeface="Calibri Light"/>
              </a:rPr>
            </a:br>
            <a:r>
              <a:rPr lang="en-US" sz="2200" dirty="0">
                <a:solidFill>
                  <a:schemeClr val="accent3"/>
                </a:solidFill>
                <a:ea typeface="Baskerville" panose="02020502070401020303" pitchFamily="18" charset="0"/>
                <a:cs typeface="Calibri Light"/>
              </a:rPr>
              <a:t>Curriculum </a:t>
            </a:r>
            <a:endParaRPr lang="en-US" dirty="0"/>
          </a:p>
        </p:txBody>
      </p:sp>
      <p:sp>
        <p:nvSpPr>
          <p:cNvPr id="4" name="Footer Placeholder 3">
            <a:extLst>
              <a:ext uri="{FF2B5EF4-FFF2-40B4-BE49-F238E27FC236}">
                <a16:creationId xmlns:a16="http://schemas.microsoft.com/office/drawing/2014/main" id="{A2B5BC78-41A5-3C8D-FCE7-64574FC901B4}"/>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FC27174-670B-C36C-D866-FABA95B8E1B2}"/>
              </a:ext>
            </a:extLst>
          </p:cNvPr>
          <p:cNvSpPr>
            <a:spLocks noGrp="1"/>
          </p:cNvSpPr>
          <p:nvPr>
            <p:ph type="sldNum" sz="quarter" idx="11"/>
          </p:nvPr>
        </p:nvSpPr>
        <p:spPr/>
        <p:txBody>
          <a:bodyPr/>
          <a:lstStyle/>
          <a:p>
            <a:fld id="{294A09A9-5501-47C1-A89A-A340965A2BE2}" type="slidenum">
              <a:rPr lang="en-US" smtClean="0"/>
              <a:pPr/>
              <a:t>34</a:t>
            </a:fld>
            <a:endParaRPr lang="en-US" dirty="0"/>
          </a:p>
        </p:txBody>
      </p:sp>
      <p:sp>
        <p:nvSpPr>
          <p:cNvPr id="8" name="TextBox 7">
            <a:extLst>
              <a:ext uri="{FF2B5EF4-FFF2-40B4-BE49-F238E27FC236}">
                <a16:creationId xmlns:a16="http://schemas.microsoft.com/office/drawing/2014/main" id="{076F0237-E096-4E1B-BD6A-AF08FF7D53F6}"/>
              </a:ext>
            </a:extLst>
          </p:cNvPr>
          <p:cNvSpPr txBox="1"/>
          <p:nvPr/>
        </p:nvSpPr>
        <p:spPr>
          <a:xfrm>
            <a:off x="1760562" y="2869600"/>
            <a:ext cx="8695944" cy="2385268"/>
          </a:xfrm>
          <a:prstGeom prst="rect">
            <a:avLst/>
          </a:prstGeom>
          <a:noFill/>
        </p:spPr>
        <p:txBody>
          <a:bodyPr wrap="square">
            <a:spAutoFit/>
          </a:bodyPr>
          <a:lstStyle/>
          <a:p>
            <a:r>
              <a:rPr lang="en-US" sz="2200" dirty="0"/>
              <a:t>High Quality PK Curriculum </a:t>
            </a:r>
          </a:p>
          <a:p>
            <a:r>
              <a:rPr lang="en-US" sz="2200" dirty="0"/>
              <a:t>Quality programs utilize challenging but achievable curriculum that actively engages students in all developmental domains. </a:t>
            </a:r>
          </a:p>
          <a:p>
            <a:endParaRPr lang="en-US" sz="1100" dirty="0">
              <a:solidFill>
                <a:srgbClr val="000000"/>
              </a:solidFill>
            </a:endParaRPr>
          </a:p>
          <a:p>
            <a:r>
              <a:rPr lang="en-US" sz="2400" dirty="0">
                <a:solidFill>
                  <a:srgbClr val="000000"/>
                </a:solidFill>
              </a:rPr>
              <a:t>If the district’s locally-designed curriculum aligns with the 2015 Texas Guidelines, the district meets the Prekindergarten regulation’s requirement. </a:t>
            </a:r>
            <a:endParaRPr lang="en-US" sz="2200" dirty="0"/>
          </a:p>
        </p:txBody>
      </p:sp>
      <p:sp>
        <p:nvSpPr>
          <p:cNvPr id="9" name="TextBox 8">
            <a:extLst>
              <a:ext uri="{FF2B5EF4-FFF2-40B4-BE49-F238E27FC236}">
                <a16:creationId xmlns:a16="http://schemas.microsoft.com/office/drawing/2014/main" id="{9CBEAB72-070B-65D0-6444-98F9494ED6E0}"/>
              </a:ext>
            </a:extLst>
          </p:cNvPr>
          <p:cNvSpPr txBox="1"/>
          <p:nvPr/>
        </p:nvSpPr>
        <p:spPr>
          <a:xfrm>
            <a:off x="2519265" y="2467286"/>
            <a:ext cx="7802329" cy="369332"/>
          </a:xfrm>
          <a:prstGeom prst="rect">
            <a:avLst/>
          </a:prstGeom>
          <a:noFill/>
        </p:spPr>
        <p:txBody>
          <a:bodyPr wrap="none" rtlCol="0">
            <a:spAutoFit/>
          </a:bodyPr>
          <a:lstStyle/>
          <a:p>
            <a:r>
              <a:rPr lang="en-US" dirty="0">
                <a:hlinkClick r:id="rId2"/>
              </a:rPr>
              <a:t>https://tea.texas.gov/academics/early-childhood-education/high-quality-prekindergarten</a:t>
            </a:r>
            <a:endParaRPr lang="en-US" dirty="0"/>
          </a:p>
        </p:txBody>
      </p:sp>
    </p:spTree>
    <p:extLst>
      <p:ext uri="{BB962C8B-B14F-4D97-AF65-F5344CB8AC3E}">
        <p14:creationId xmlns:p14="http://schemas.microsoft.com/office/powerpoint/2010/main" val="987733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D50A-4ABF-0E19-F480-96AC143B1D32}"/>
              </a:ext>
            </a:extLst>
          </p:cNvPr>
          <p:cNvSpPr>
            <a:spLocks noGrp="1"/>
          </p:cNvSpPr>
          <p:nvPr>
            <p:ph type="title"/>
          </p:nvPr>
        </p:nvSpPr>
        <p:spPr/>
        <p:txBody>
          <a:bodyPr/>
          <a:lstStyle/>
          <a:p>
            <a:r>
              <a:rPr lang="en-US" dirty="0">
                <a:solidFill>
                  <a:schemeClr val="accent3"/>
                </a:solidFill>
                <a:ea typeface="Baskerville" panose="02020502070401020303" pitchFamily="18" charset="0"/>
                <a:cs typeface="Calibri Light"/>
              </a:rPr>
              <a:t>Texas Policy in Practice</a:t>
            </a:r>
            <a:br>
              <a:rPr lang="en-US" dirty="0">
                <a:solidFill>
                  <a:schemeClr val="accent3"/>
                </a:solidFill>
                <a:ea typeface="Baskerville" panose="02020502070401020303" pitchFamily="18" charset="0"/>
                <a:cs typeface="Calibri Light"/>
              </a:rPr>
            </a:br>
            <a:r>
              <a:rPr lang="en-US" sz="2200" dirty="0">
                <a:solidFill>
                  <a:schemeClr val="accent3"/>
                </a:solidFill>
                <a:ea typeface="Baskerville" panose="02020502070401020303" pitchFamily="18" charset="0"/>
                <a:cs typeface="Calibri Light"/>
              </a:rPr>
              <a:t>Assessment</a:t>
            </a:r>
            <a:endParaRPr lang="en-US" dirty="0"/>
          </a:p>
        </p:txBody>
      </p:sp>
      <p:sp>
        <p:nvSpPr>
          <p:cNvPr id="4" name="Footer Placeholder 3">
            <a:extLst>
              <a:ext uri="{FF2B5EF4-FFF2-40B4-BE49-F238E27FC236}">
                <a16:creationId xmlns:a16="http://schemas.microsoft.com/office/drawing/2014/main" id="{A2B5BC78-41A5-3C8D-FCE7-64574FC901B4}"/>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FC27174-670B-C36C-D866-FABA95B8E1B2}"/>
              </a:ext>
            </a:extLst>
          </p:cNvPr>
          <p:cNvSpPr>
            <a:spLocks noGrp="1"/>
          </p:cNvSpPr>
          <p:nvPr>
            <p:ph type="sldNum" sz="quarter" idx="11"/>
          </p:nvPr>
        </p:nvSpPr>
        <p:spPr/>
        <p:txBody>
          <a:bodyPr/>
          <a:lstStyle/>
          <a:p>
            <a:fld id="{294A09A9-5501-47C1-A89A-A340965A2BE2}" type="slidenum">
              <a:rPr lang="en-US" smtClean="0"/>
              <a:pPr/>
              <a:t>35</a:t>
            </a:fld>
            <a:endParaRPr lang="en-US" dirty="0"/>
          </a:p>
        </p:txBody>
      </p:sp>
      <p:pic>
        <p:nvPicPr>
          <p:cNvPr id="6" name="Picture 5" descr="A white background with black text&#10;&#10;Description automatically generated">
            <a:extLst>
              <a:ext uri="{FF2B5EF4-FFF2-40B4-BE49-F238E27FC236}">
                <a16:creationId xmlns:a16="http://schemas.microsoft.com/office/drawing/2014/main" id="{8FE92BA5-29A6-8841-93DF-1E7CB4B8530B}"/>
              </a:ext>
            </a:extLst>
          </p:cNvPr>
          <p:cNvPicPr>
            <a:picLocks noChangeAspect="1"/>
          </p:cNvPicPr>
          <p:nvPr/>
        </p:nvPicPr>
        <p:blipFill>
          <a:blip r:embed="rId2"/>
          <a:stretch>
            <a:fillRect/>
          </a:stretch>
        </p:blipFill>
        <p:spPr>
          <a:xfrm>
            <a:off x="1976793" y="2854516"/>
            <a:ext cx="3845514" cy="1922757"/>
          </a:xfrm>
          <a:prstGeom prst="rect">
            <a:avLst/>
          </a:prstGeom>
        </p:spPr>
      </p:pic>
      <p:pic>
        <p:nvPicPr>
          <p:cNvPr id="8" name="Picture 7" descr="A blue and red logo&#10;&#10;Description automatically generated">
            <a:extLst>
              <a:ext uri="{FF2B5EF4-FFF2-40B4-BE49-F238E27FC236}">
                <a16:creationId xmlns:a16="http://schemas.microsoft.com/office/drawing/2014/main" id="{F819DD08-7657-8B62-5928-AAB565C363B6}"/>
              </a:ext>
            </a:extLst>
          </p:cNvPr>
          <p:cNvPicPr>
            <a:picLocks noChangeAspect="1"/>
          </p:cNvPicPr>
          <p:nvPr/>
        </p:nvPicPr>
        <p:blipFill>
          <a:blip r:embed="rId3"/>
          <a:stretch>
            <a:fillRect/>
          </a:stretch>
        </p:blipFill>
        <p:spPr>
          <a:xfrm>
            <a:off x="6015607" y="2854516"/>
            <a:ext cx="4340364" cy="1736145"/>
          </a:xfrm>
          <a:prstGeom prst="rect">
            <a:avLst/>
          </a:prstGeom>
        </p:spPr>
      </p:pic>
    </p:spTree>
    <p:extLst>
      <p:ext uri="{BB962C8B-B14F-4D97-AF65-F5344CB8AC3E}">
        <p14:creationId xmlns:p14="http://schemas.microsoft.com/office/powerpoint/2010/main" val="2973331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D50A-4ABF-0E19-F480-96AC143B1D32}"/>
              </a:ext>
            </a:extLst>
          </p:cNvPr>
          <p:cNvSpPr>
            <a:spLocks noGrp="1"/>
          </p:cNvSpPr>
          <p:nvPr>
            <p:ph type="title"/>
          </p:nvPr>
        </p:nvSpPr>
        <p:spPr/>
        <p:txBody>
          <a:bodyPr/>
          <a:lstStyle/>
          <a:p>
            <a:r>
              <a:rPr lang="en-US" dirty="0">
                <a:solidFill>
                  <a:schemeClr val="accent3"/>
                </a:solidFill>
                <a:ea typeface="Baskerville" panose="02020502070401020303" pitchFamily="18" charset="0"/>
                <a:cs typeface="Calibri Light"/>
              </a:rPr>
              <a:t>Texas Policy in Practice</a:t>
            </a:r>
            <a:br>
              <a:rPr lang="en-US" dirty="0">
                <a:solidFill>
                  <a:schemeClr val="accent3"/>
                </a:solidFill>
                <a:ea typeface="Baskerville" panose="02020502070401020303" pitchFamily="18" charset="0"/>
                <a:cs typeface="Calibri Light"/>
              </a:rPr>
            </a:br>
            <a:r>
              <a:rPr lang="en-US" sz="2200" dirty="0">
                <a:solidFill>
                  <a:schemeClr val="accent3"/>
                </a:solidFill>
                <a:ea typeface="Baskerville" panose="02020502070401020303" pitchFamily="18" charset="0"/>
                <a:cs typeface="Calibri Light"/>
              </a:rPr>
              <a:t>Assessment</a:t>
            </a:r>
            <a:endParaRPr lang="en-US" dirty="0"/>
          </a:p>
        </p:txBody>
      </p:sp>
      <p:sp>
        <p:nvSpPr>
          <p:cNvPr id="4" name="Footer Placeholder 3">
            <a:extLst>
              <a:ext uri="{FF2B5EF4-FFF2-40B4-BE49-F238E27FC236}">
                <a16:creationId xmlns:a16="http://schemas.microsoft.com/office/drawing/2014/main" id="{A2B5BC78-41A5-3C8D-FCE7-64574FC901B4}"/>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FC27174-670B-C36C-D866-FABA95B8E1B2}"/>
              </a:ext>
            </a:extLst>
          </p:cNvPr>
          <p:cNvSpPr>
            <a:spLocks noGrp="1"/>
          </p:cNvSpPr>
          <p:nvPr>
            <p:ph type="sldNum" sz="quarter" idx="11"/>
          </p:nvPr>
        </p:nvSpPr>
        <p:spPr/>
        <p:txBody>
          <a:bodyPr/>
          <a:lstStyle/>
          <a:p>
            <a:fld id="{294A09A9-5501-47C1-A89A-A340965A2BE2}" type="slidenum">
              <a:rPr lang="en-US" smtClean="0"/>
              <a:pPr/>
              <a:t>36</a:t>
            </a:fld>
            <a:endParaRPr lang="en-US" dirty="0"/>
          </a:p>
        </p:txBody>
      </p:sp>
      <p:pic>
        <p:nvPicPr>
          <p:cNvPr id="7" name="Picture 6">
            <a:extLst>
              <a:ext uri="{FF2B5EF4-FFF2-40B4-BE49-F238E27FC236}">
                <a16:creationId xmlns:a16="http://schemas.microsoft.com/office/drawing/2014/main" id="{9C32CA19-1615-7B1E-ADE0-69272EDB714B}"/>
              </a:ext>
            </a:extLst>
          </p:cNvPr>
          <p:cNvPicPr>
            <a:picLocks noChangeAspect="1"/>
          </p:cNvPicPr>
          <p:nvPr/>
        </p:nvPicPr>
        <p:blipFill>
          <a:blip r:embed="rId2"/>
          <a:stretch>
            <a:fillRect/>
          </a:stretch>
        </p:blipFill>
        <p:spPr>
          <a:xfrm>
            <a:off x="1641043" y="2715768"/>
            <a:ext cx="8909926" cy="1426465"/>
          </a:xfrm>
          <a:prstGeom prst="rect">
            <a:avLst/>
          </a:prstGeom>
        </p:spPr>
      </p:pic>
      <p:sp>
        <p:nvSpPr>
          <p:cNvPr id="9" name="TextBox 8">
            <a:extLst>
              <a:ext uri="{FF2B5EF4-FFF2-40B4-BE49-F238E27FC236}">
                <a16:creationId xmlns:a16="http://schemas.microsoft.com/office/drawing/2014/main" id="{C30A9833-DE93-41F0-5BAF-6BD06BB70D0B}"/>
              </a:ext>
            </a:extLst>
          </p:cNvPr>
          <p:cNvSpPr txBox="1"/>
          <p:nvPr/>
        </p:nvSpPr>
        <p:spPr>
          <a:xfrm>
            <a:off x="4343400" y="4254759"/>
            <a:ext cx="4329405" cy="369332"/>
          </a:xfrm>
          <a:prstGeom prst="rect">
            <a:avLst/>
          </a:prstGeom>
          <a:noFill/>
        </p:spPr>
        <p:txBody>
          <a:bodyPr wrap="square" rtlCol="0">
            <a:spAutoFit/>
          </a:bodyPr>
          <a:lstStyle/>
          <a:p>
            <a:r>
              <a:rPr lang="en-US" dirty="0"/>
              <a:t>(2020, 19); (2022, chapter 8, 159-180)</a:t>
            </a:r>
          </a:p>
        </p:txBody>
      </p:sp>
    </p:spTree>
    <p:extLst>
      <p:ext uri="{BB962C8B-B14F-4D97-AF65-F5344CB8AC3E}">
        <p14:creationId xmlns:p14="http://schemas.microsoft.com/office/powerpoint/2010/main" val="1774017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D50A-4ABF-0E19-F480-96AC143B1D32}"/>
              </a:ext>
            </a:extLst>
          </p:cNvPr>
          <p:cNvSpPr>
            <a:spLocks noGrp="1"/>
          </p:cNvSpPr>
          <p:nvPr>
            <p:ph type="title"/>
          </p:nvPr>
        </p:nvSpPr>
        <p:spPr/>
        <p:txBody>
          <a:bodyPr/>
          <a:lstStyle/>
          <a:p>
            <a:r>
              <a:rPr lang="en-US" dirty="0">
                <a:solidFill>
                  <a:schemeClr val="accent3"/>
                </a:solidFill>
                <a:ea typeface="Baskerville" panose="02020502070401020303" pitchFamily="18" charset="0"/>
                <a:cs typeface="Calibri Light"/>
              </a:rPr>
              <a:t>Texas Policy in Practice</a:t>
            </a:r>
            <a:br>
              <a:rPr lang="en-US" dirty="0">
                <a:solidFill>
                  <a:schemeClr val="accent3"/>
                </a:solidFill>
                <a:ea typeface="Baskerville" panose="02020502070401020303" pitchFamily="18" charset="0"/>
                <a:cs typeface="Calibri Light"/>
              </a:rPr>
            </a:br>
            <a:r>
              <a:rPr lang="en-US" sz="2200" dirty="0">
                <a:solidFill>
                  <a:schemeClr val="accent3"/>
                </a:solidFill>
                <a:ea typeface="Baskerville" panose="02020502070401020303" pitchFamily="18" charset="0"/>
                <a:cs typeface="Calibri Light"/>
              </a:rPr>
              <a:t>Teacher Competencies</a:t>
            </a:r>
            <a:endParaRPr lang="en-US" dirty="0"/>
          </a:p>
        </p:txBody>
      </p:sp>
      <p:sp>
        <p:nvSpPr>
          <p:cNvPr id="4" name="Footer Placeholder 3">
            <a:extLst>
              <a:ext uri="{FF2B5EF4-FFF2-40B4-BE49-F238E27FC236}">
                <a16:creationId xmlns:a16="http://schemas.microsoft.com/office/drawing/2014/main" id="{A2B5BC78-41A5-3C8D-FCE7-64574FC901B4}"/>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FC27174-670B-C36C-D866-FABA95B8E1B2}"/>
              </a:ext>
            </a:extLst>
          </p:cNvPr>
          <p:cNvSpPr>
            <a:spLocks noGrp="1"/>
          </p:cNvSpPr>
          <p:nvPr>
            <p:ph type="sldNum" sz="quarter" idx="11"/>
          </p:nvPr>
        </p:nvSpPr>
        <p:spPr/>
        <p:txBody>
          <a:bodyPr/>
          <a:lstStyle/>
          <a:p>
            <a:fld id="{294A09A9-5501-47C1-A89A-A340965A2BE2}" type="slidenum">
              <a:rPr lang="en-US" smtClean="0"/>
              <a:pPr/>
              <a:t>37</a:t>
            </a:fld>
            <a:endParaRPr lang="en-US" dirty="0"/>
          </a:p>
        </p:txBody>
      </p:sp>
      <p:pic>
        <p:nvPicPr>
          <p:cNvPr id="10" name="Picture 9">
            <a:extLst>
              <a:ext uri="{FF2B5EF4-FFF2-40B4-BE49-F238E27FC236}">
                <a16:creationId xmlns:a16="http://schemas.microsoft.com/office/drawing/2014/main" id="{D0FEFD38-A25A-43A9-3728-8016A6C9B617}"/>
              </a:ext>
            </a:extLst>
          </p:cNvPr>
          <p:cNvPicPr>
            <a:picLocks noChangeAspect="1"/>
          </p:cNvPicPr>
          <p:nvPr/>
        </p:nvPicPr>
        <p:blipFill>
          <a:blip r:embed="rId2"/>
          <a:stretch>
            <a:fillRect/>
          </a:stretch>
        </p:blipFill>
        <p:spPr>
          <a:xfrm>
            <a:off x="8449675" y="2808547"/>
            <a:ext cx="1295581" cy="971686"/>
          </a:xfrm>
          <a:prstGeom prst="rect">
            <a:avLst/>
          </a:prstGeom>
        </p:spPr>
      </p:pic>
      <p:sp>
        <p:nvSpPr>
          <p:cNvPr id="12" name="TextBox 11">
            <a:extLst>
              <a:ext uri="{FF2B5EF4-FFF2-40B4-BE49-F238E27FC236}">
                <a16:creationId xmlns:a16="http://schemas.microsoft.com/office/drawing/2014/main" id="{78D7C438-18FB-4047-3EFC-053480F17DC3}"/>
              </a:ext>
            </a:extLst>
          </p:cNvPr>
          <p:cNvSpPr txBox="1"/>
          <p:nvPr/>
        </p:nvSpPr>
        <p:spPr>
          <a:xfrm>
            <a:off x="7847405" y="3983891"/>
            <a:ext cx="2500122" cy="923330"/>
          </a:xfrm>
          <a:prstGeom prst="rect">
            <a:avLst/>
          </a:prstGeom>
          <a:noFill/>
        </p:spPr>
        <p:txBody>
          <a:bodyPr wrap="square" rtlCol="0">
            <a:spAutoFit/>
          </a:bodyPr>
          <a:lstStyle/>
          <a:p>
            <a:pPr algn="ctr"/>
            <a:r>
              <a:rPr lang="en-US" dirty="0"/>
              <a:t>Compensation </a:t>
            </a:r>
          </a:p>
          <a:p>
            <a:pPr algn="ctr"/>
            <a:r>
              <a:rPr lang="en-US" dirty="0"/>
              <a:t>Training and Support </a:t>
            </a:r>
          </a:p>
          <a:p>
            <a:pPr algn="ctr"/>
            <a:r>
              <a:rPr lang="en-US" dirty="0"/>
              <a:t>Working Conditions</a:t>
            </a:r>
          </a:p>
        </p:txBody>
      </p:sp>
      <p:pic>
        <p:nvPicPr>
          <p:cNvPr id="14" name="Picture 13" descr="A black background with blue text&#10;&#10;Description automatically generated">
            <a:extLst>
              <a:ext uri="{FF2B5EF4-FFF2-40B4-BE49-F238E27FC236}">
                <a16:creationId xmlns:a16="http://schemas.microsoft.com/office/drawing/2014/main" id="{A10FF884-C1D3-E29D-C297-A1998312397D}"/>
              </a:ext>
            </a:extLst>
          </p:cNvPr>
          <p:cNvPicPr>
            <a:picLocks noChangeAspect="1"/>
          </p:cNvPicPr>
          <p:nvPr/>
        </p:nvPicPr>
        <p:blipFill>
          <a:blip r:embed="rId3"/>
          <a:stretch>
            <a:fillRect/>
          </a:stretch>
        </p:blipFill>
        <p:spPr>
          <a:xfrm>
            <a:off x="4163989" y="2808547"/>
            <a:ext cx="3639058" cy="1333686"/>
          </a:xfrm>
          <a:prstGeom prst="rect">
            <a:avLst/>
          </a:prstGeom>
        </p:spPr>
      </p:pic>
      <p:sp>
        <p:nvSpPr>
          <p:cNvPr id="16" name="TextBox 15">
            <a:extLst>
              <a:ext uri="{FF2B5EF4-FFF2-40B4-BE49-F238E27FC236}">
                <a16:creationId xmlns:a16="http://schemas.microsoft.com/office/drawing/2014/main" id="{97C0E0C3-30A2-77A1-FBB8-094568D757DD}"/>
              </a:ext>
            </a:extLst>
          </p:cNvPr>
          <p:cNvSpPr txBox="1"/>
          <p:nvPr/>
        </p:nvSpPr>
        <p:spPr>
          <a:xfrm>
            <a:off x="1881127" y="3983891"/>
            <a:ext cx="2123369" cy="923330"/>
          </a:xfrm>
          <a:prstGeom prst="rect">
            <a:avLst/>
          </a:prstGeom>
          <a:noFill/>
        </p:spPr>
        <p:txBody>
          <a:bodyPr wrap="square">
            <a:spAutoFit/>
          </a:bodyPr>
          <a:lstStyle/>
          <a:p>
            <a:pPr algn="ctr"/>
            <a:r>
              <a:rPr lang="en-US" dirty="0"/>
              <a:t>Texas Core Competencies (9) Practitioner Training </a:t>
            </a:r>
          </a:p>
        </p:txBody>
      </p:sp>
      <p:sp>
        <p:nvSpPr>
          <p:cNvPr id="19" name="TextBox 18">
            <a:extLst>
              <a:ext uri="{FF2B5EF4-FFF2-40B4-BE49-F238E27FC236}">
                <a16:creationId xmlns:a16="http://schemas.microsoft.com/office/drawing/2014/main" id="{5A9BCD10-574A-8FBB-3591-985331F6B6AB}"/>
              </a:ext>
            </a:extLst>
          </p:cNvPr>
          <p:cNvSpPr txBox="1"/>
          <p:nvPr/>
        </p:nvSpPr>
        <p:spPr>
          <a:xfrm>
            <a:off x="5458408" y="3983891"/>
            <a:ext cx="2045736" cy="923330"/>
          </a:xfrm>
          <a:prstGeom prst="rect">
            <a:avLst/>
          </a:prstGeom>
          <a:noFill/>
        </p:spPr>
        <p:txBody>
          <a:bodyPr wrap="square">
            <a:spAutoFit/>
          </a:bodyPr>
          <a:lstStyle/>
          <a:p>
            <a:pPr algn="ctr"/>
            <a:r>
              <a:rPr lang="en-US" dirty="0"/>
              <a:t>PK-Grade 3 </a:t>
            </a:r>
          </a:p>
          <a:p>
            <a:pPr algn="ctr"/>
            <a:r>
              <a:rPr lang="en-US" dirty="0"/>
              <a:t>Core Subjects EC-6 </a:t>
            </a:r>
          </a:p>
          <a:p>
            <a:pPr algn="ctr"/>
            <a:r>
              <a:rPr lang="en-US" dirty="0"/>
              <a:t>ESL, Bilingual </a:t>
            </a:r>
          </a:p>
        </p:txBody>
      </p:sp>
      <p:pic>
        <p:nvPicPr>
          <p:cNvPr id="23" name="Picture 22">
            <a:extLst>
              <a:ext uri="{FF2B5EF4-FFF2-40B4-BE49-F238E27FC236}">
                <a16:creationId xmlns:a16="http://schemas.microsoft.com/office/drawing/2014/main" id="{3D4055C7-0110-CA46-BDBB-BC9994E00B2D}"/>
              </a:ext>
            </a:extLst>
          </p:cNvPr>
          <p:cNvPicPr>
            <a:picLocks noChangeAspect="1"/>
          </p:cNvPicPr>
          <p:nvPr/>
        </p:nvPicPr>
        <p:blipFill>
          <a:blip r:embed="rId4"/>
          <a:stretch>
            <a:fillRect/>
          </a:stretch>
        </p:blipFill>
        <p:spPr>
          <a:xfrm>
            <a:off x="1861282" y="3094026"/>
            <a:ext cx="2143214" cy="511606"/>
          </a:xfrm>
          <a:prstGeom prst="rect">
            <a:avLst/>
          </a:prstGeom>
        </p:spPr>
      </p:pic>
    </p:spTree>
    <p:extLst>
      <p:ext uri="{BB962C8B-B14F-4D97-AF65-F5344CB8AC3E}">
        <p14:creationId xmlns:p14="http://schemas.microsoft.com/office/powerpoint/2010/main" val="3439745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B5BC78-41A5-3C8D-FCE7-64574FC901B4}"/>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FC27174-670B-C36C-D866-FABA95B8E1B2}"/>
              </a:ext>
            </a:extLst>
          </p:cNvPr>
          <p:cNvSpPr>
            <a:spLocks noGrp="1"/>
          </p:cNvSpPr>
          <p:nvPr>
            <p:ph type="sldNum" sz="quarter" idx="11"/>
          </p:nvPr>
        </p:nvSpPr>
        <p:spPr/>
        <p:txBody>
          <a:bodyPr/>
          <a:lstStyle/>
          <a:p>
            <a:fld id="{294A09A9-5501-47C1-A89A-A340965A2BE2}" type="slidenum">
              <a:rPr lang="en-US" smtClean="0"/>
              <a:pPr/>
              <a:t>38</a:t>
            </a:fld>
            <a:endParaRPr lang="en-US" dirty="0"/>
          </a:p>
        </p:txBody>
      </p:sp>
      <p:pic>
        <p:nvPicPr>
          <p:cNvPr id="8" name="Picture 7">
            <a:extLst>
              <a:ext uri="{FF2B5EF4-FFF2-40B4-BE49-F238E27FC236}">
                <a16:creationId xmlns:a16="http://schemas.microsoft.com/office/drawing/2014/main" id="{3F618761-6DC1-4413-1862-15AF0492DABA}"/>
              </a:ext>
            </a:extLst>
          </p:cNvPr>
          <p:cNvPicPr>
            <a:picLocks noChangeAspect="1"/>
          </p:cNvPicPr>
          <p:nvPr/>
        </p:nvPicPr>
        <p:blipFill>
          <a:blip r:embed="rId2"/>
          <a:stretch>
            <a:fillRect/>
          </a:stretch>
        </p:blipFill>
        <p:spPr>
          <a:xfrm>
            <a:off x="3675987" y="1289399"/>
            <a:ext cx="4840026" cy="3709824"/>
          </a:xfrm>
          <a:prstGeom prst="rect">
            <a:avLst/>
          </a:prstGeom>
        </p:spPr>
      </p:pic>
    </p:spTree>
    <p:extLst>
      <p:ext uri="{BB962C8B-B14F-4D97-AF65-F5344CB8AC3E}">
        <p14:creationId xmlns:p14="http://schemas.microsoft.com/office/powerpoint/2010/main" val="703170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5F40-92DB-AE5E-87AE-1CD89C46D128}"/>
              </a:ext>
            </a:extLst>
          </p:cNvPr>
          <p:cNvSpPr>
            <a:spLocks noGrp="1"/>
          </p:cNvSpPr>
          <p:nvPr>
            <p:ph type="title"/>
          </p:nvPr>
        </p:nvSpPr>
        <p:spPr/>
        <p:txBody>
          <a:bodyPr/>
          <a:lstStyle/>
          <a:p>
            <a:r>
              <a:rPr lang="en-US" dirty="0"/>
              <a:t>Action Steps </a:t>
            </a:r>
          </a:p>
        </p:txBody>
      </p:sp>
      <p:sp>
        <p:nvSpPr>
          <p:cNvPr id="3" name="Content Placeholder 2">
            <a:extLst>
              <a:ext uri="{FF2B5EF4-FFF2-40B4-BE49-F238E27FC236}">
                <a16:creationId xmlns:a16="http://schemas.microsoft.com/office/drawing/2014/main" id="{4839E7E9-7917-49CE-9A94-CA0A96C52D01}"/>
              </a:ext>
            </a:extLst>
          </p:cNvPr>
          <p:cNvSpPr>
            <a:spLocks noGrp="1"/>
          </p:cNvSpPr>
          <p:nvPr>
            <p:ph idx="1"/>
          </p:nvPr>
        </p:nvSpPr>
        <p:spPr/>
        <p:txBody>
          <a:bodyPr>
            <a:normAutofit lnSpcReduction="10000"/>
          </a:bodyPr>
          <a:lstStyle/>
          <a:p>
            <a:pPr eaLnBrk="1" hangingPunct="1">
              <a:buFontTx/>
              <a:buNone/>
            </a:pPr>
            <a:r>
              <a:rPr lang="en-US" altLang="en-US" sz="3300" dirty="0">
                <a:cs typeface="Times New Roman" panose="02020603050405020304" pitchFamily="18" charset="0"/>
              </a:rPr>
              <a:t>A simple liberating thought came to our aid, namely that things about children and for children are only learned from children.</a:t>
            </a:r>
          </a:p>
          <a:p>
            <a:pPr algn="ctr" eaLnBrk="1" hangingPunct="1">
              <a:buFontTx/>
              <a:buNone/>
            </a:pPr>
            <a:r>
              <a:rPr lang="en-US" altLang="en-US" sz="4800" dirty="0">
                <a:cs typeface="Times New Roman" panose="02020603050405020304" pitchFamily="18" charset="0"/>
              </a:rPr>
              <a:t>Follow the child</a:t>
            </a:r>
          </a:p>
          <a:p>
            <a:pPr algn="r" eaLnBrk="1" hangingPunct="1">
              <a:buFontTx/>
              <a:buNone/>
            </a:pPr>
            <a:r>
              <a:rPr lang="en-US" altLang="en-US" dirty="0">
                <a:cs typeface="Times New Roman" panose="02020603050405020304" pitchFamily="18" charset="0"/>
              </a:rPr>
              <a:t>Malaguzzi (1998, 51)</a:t>
            </a:r>
          </a:p>
        </p:txBody>
      </p:sp>
      <p:sp>
        <p:nvSpPr>
          <p:cNvPr id="4" name="Footer Placeholder 3">
            <a:extLst>
              <a:ext uri="{FF2B5EF4-FFF2-40B4-BE49-F238E27FC236}">
                <a16:creationId xmlns:a16="http://schemas.microsoft.com/office/drawing/2014/main" id="{A105C930-1B9A-E66E-1975-4494C0FAFE6C}"/>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7F312C9-AA7C-16E0-DC86-F59E30BD90D8}"/>
              </a:ext>
            </a:extLst>
          </p:cNvPr>
          <p:cNvSpPr>
            <a:spLocks noGrp="1"/>
          </p:cNvSpPr>
          <p:nvPr>
            <p:ph type="sldNum" sz="quarter" idx="11"/>
          </p:nvPr>
        </p:nvSpPr>
        <p:spPr/>
        <p:txBody>
          <a:bodyPr/>
          <a:lstStyle/>
          <a:p>
            <a:fld id="{294A09A9-5501-47C1-A89A-A340965A2BE2}" type="slidenum">
              <a:rPr lang="en-US" smtClean="0"/>
              <a:pPr/>
              <a:t>39</a:t>
            </a:fld>
            <a:endParaRPr lang="en-US" dirty="0"/>
          </a:p>
        </p:txBody>
      </p:sp>
    </p:spTree>
    <p:extLst>
      <p:ext uri="{BB962C8B-B14F-4D97-AF65-F5344CB8AC3E}">
        <p14:creationId xmlns:p14="http://schemas.microsoft.com/office/powerpoint/2010/main" val="1050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238184" y="446284"/>
            <a:ext cx="2341424" cy="1325880"/>
          </a:xfrm>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493494"/>
            <a:ext cx="4919470" cy="4862856"/>
          </a:xfrm>
        </p:spPr>
        <p:txBody>
          <a:bodyPr vert="horz" lIns="91440" tIns="45720" rIns="91440" bIns="45720" rtlCol="0" anchor="t">
            <a:noAutofit/>
          </a:bodyPr>
          <a:lstStyle/>
          <a:p>
            <a:pPr marL="0" indent="0">
              <a:buFont typeface="Wingdings" panose="05000000000000000000" pitchFamily="2" charset="2"/>
              <a:buNone/>
              <a:defRPr/>
            </a:pPr>
            <a:r>
              <a:rPr lang="en-US" sz="2500" dirty="0"/>
              <a:t>In today’s session, we will explore:</a:t>
            </a:r>
          </a:p>
          <a:p>
            <a:pPr marL="342900" indent="-342900" algn="ctr">
              <a:spcBef>
                <a:spcPts val="0"/>
              </a:spcBef>
              <a:buFont typeface="Arial" panose="020B0604020202020204" pitchFamily="34" charset="0"/>
              <a:buChar char="•"/>
              <a:defRPr/>
            </a:pPr>
            <a:r>
              <a:rPr lang="en-US" sz="4100" dirty="0"/>
              <a:t>Developmentally Appropriate Practice </a:t>
            </a:r>
          </a:p>
          <a:p>
            <a:pPr marL="342900" indent="-342900" algn="ctr">
              <a:spcBef>
                <a:spcPts val="0"/>
              </a:spcBef>
              <a:buFont typeface="Arial" panose="020B0604020202020204" pitchFamily="34" charset="0"/>
              <a:buChar char="•"/>
              <a:defRPr/>
            </a:pPr>
            <a:r>
              <a:rPr lang="en-US" sz="4100" dirty="0"/>
              <a:t>Policy in Texas</a:t>
            </a:r>
          </a:p>
          <a:p>
            <a:pPr marL="342900" indent="-342900" algn="ctr">
              <a:spcBef>
                <a:spcPts val="0"/>
              </a:spcBef>
              <a:buFont typeface="Arial" panose="020B0604020202020204" pitchFamily="34" charset="0"/>
              <a:buChar char="•"/>
              <a:defRPr/>
            </a:pPr>
            <a:r>
              <a:rPr lang="en-US" sz="4100" dirty="0"/>
              <a:t>Action Steps</a:t>
            </a: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dirty="0"/>
              <a:t>DAP in Texas Policy</a:t>
            </a: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4</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5F40-92DB-AE5E-87AE-1CD89C46D128}"/>
              </a:ext>
            </a:extLst>
          </p:cNvPr>
          <p:cNvSpPr>
            <a:spLocks noGrp="1"/>
          </p:cNvSpPr>
          <p:nvPr>
            <p:ph type="title"/>
          </p:nvPr>
        </p:nvSpPr>
        <p:spPr/>
        <p:txBody>
          <a:bodyPr/>
          <a:lstStyle/>
          <a:p>
            <a:r>
              <a:rPr lang="en-US" dirty="0"/>
              <a:t>Action Steps </a:t>
            </a:r>
          </a:p>
        </p:txBody>
      </p:sp>
      <p:sp>
        <p:nvSpPr>
          <p:cNvPr id="4" name="Footer Placeholder 3">
            <a:extLst>
              <a:ext uri="{FF2B5EF4-FFF2-40B4-BE49-F238E27FC236}">
                <a16:creationId xmlns:a16="http://schemas.microsoft.com/office/drawing/2014/main" id="{A105C930-1B9A-E66E-1975-4494C0FAFE6C}"/>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7F312C9-AA7C-16E0-DC86-F59E30BD90D8}"/>
              </a:ext>
            </a:extLst>
          </p:cNvPr>
          <p:cNvSpPr>
            <a:spLocks noGrp="1"/>
          </p:cNvSpPr>
          <p:nvPr>
            <p:ph type="sldNum" sz="quarter" idx="11"/>
          </p:nvPr>
        </p:nvSpPr>
        <p:spPr/>
        <p:txBody>
          <a:bodyPr/>
          <a:lstStyle/>
          <a:p>
            <a:fld id="{294A09A9-5501-47C1-A89A-A340965A2BE2}" type="slidenum">
              <a:rPr lang="en-US" smtClean="0"/>
              <a:pPr/>
              <a:t>40</a:t>
            </a:fld>
            <a:endParaRPr lang="en-US" dirty="0"/>
          </a:p>
        </p:txBody>
      </p:sp>
      <p:pic>
        <p:nvPicPr>
          <p:cNvPr id="7" name="Picture 6">
            <a:extLst>
              <a:ext uri="{FF2B5EF4-FFF2-40B4-BE49-F238E27FC236}">
                <a16:creationId xmlns:a16="http://schemas.microsoft.com/office/drawing/2014/main" id="{0D24D562-D2DE-560C-771F-418F67563B42}"/>
              </a:ext>
            </a:extLst>
          </p:cNvPr>
          <p:cNvPicPr>
            <a:picLocks noChangeAspect="1"/>
          </p:cNvPicPr>
          <p:nvPr/>
        </p:nvPicPr>
        <p:blipFill>
          <a:blip r:embed="rId2"/>
          <a:stretch>
            <a:fillRect/>
          </a:stretch>
        </p:blipFill>
        <p:spPr>
          <a:xfrm>
            <a:off x="1971821" y="617220"/>
            <a:ext cx="1533641" cy="2343150"/>
          </a:xfrm>
          <a:prstGeom prst="rect">
            <a:avLst/>
          </a:prstGeom>
        </p:spPr>
      </p:pic>
      <p:pic>
        <p:nvPicPr>
          <p:cNvPr id="9" name="Picture 8" descr="A book cover with a river and mountains&#10;&#10;Description automatically generated">
            <a:extLst>
              <a:ext uri="{FF2B5EF4-FFF2-40B4-BE49-F238E27FC236}">
                <a16:creationId xmlns:a16="http://schemas.microsoft.com/office/drawing/2014/main" id="{8EEDEA9A-5C30-77F4-41A1-5518D3DF37A5}"/>
              </a:ext>
            </a:extLst>
          </p:cNvPr>
          <p:cNvPicPr>
            <a:picLocks noChangeAspect="1"/>
          </p:cNvPicPr>
          <p:nvPr/>
        </p:nvPicPr>
        <p:blipFill>
          <a:blip r:embed="rId3"/>
          <a:stretch>
            <a:fillRect/>
          </a:stretch>
        </p:blipFill>
        <p:spPr>
          <a:xfrm>
            <a:off x="8686540" y="617219"/>
            <a:ext cx="1519688" cy="2293291"/>
          </a:xfrm>
          <a:prstGeom prst="rect">
            <a:avLst/>
          </a:prstGeom>
        </p:spPr>
      </p:pic>
      <p:pic>
        <p:nvPicPr>
          <p:cNvPr id="11" name="Picture 10" descr="A yellow cover with a ladder&#10;&#10;Description automatically generated">
            <a:extLst>
              <a:ext uri="{FF2B5EF4-FFF2-40B4-BE49-F238E27FC236}">
                <a16:creationId xmlns:a16="http://schemas.microsoft.com/office/drawing/2014/main" id="{2F07613D-9363-41BE-358B-8A3BB4D4FF88}"/>
              </a:ext>
            </a:extLst>
          </p:cNvPr>
          <p:cNvPicPr>
            <a:picLocks noChangeAspect="1"/>
          </p:cNvPicPr>
          <p:nvPr/>
        </p:nvPicPr>
        <p:blipFill>
          <a:blip r:embed="rId4"/>
          <a:stretch>
            <a:fillRect/>
          </a:stretch>
        </p:blipFill>
        <p:spPr>
          <a:xfrm>
            <a:off x="3729255" y="2673299"/>
            <a:ext cx="1862760" cy="1862760"/>
          </a:xfrm>
          <a:prstGeom prst="rect">
            <a:avLst/>
          </a:prstGeom>
        </p:spPr>
      </p:pic>
      <p:pic>
        <p:nvPicPr>
          <p:cNvPr id="13" name="Picture 12" descr="A book cover with a blue background and yellow lanterns&#10;&#10;Description automatically generated">
            <a:extLst>
              <a:ext uri="{FF2B5EF4-FFF2-40B4-BE49-F238E27FC236}">
                <a16:creationId xmlns:a16="http://schemas.microsoft.com/office/drawing/2014/main" id="{788608BD-3225-A2AC-FC6C-2108C7B1B4A7}"/>
              </a:ext>
            </a:extLst>
          </p:cNvPr>
          <p:cNvPicPr>
            <a:picLocks noChangeAspect="1"/>
          </p:cNvPicPr>
          <p:nvPr/>
        </p:nvPicPr>
        <p:blipFill>
          <a:blip r:embed="rId5"/>
          <a:stretch>
            <a:fillRect/>
          </a:stretch>
        </p:blipFill>
        <p:spPr>
          <a:xfrm>
            <a:off x="6929108" y="2540422"/>
            <a:ext cx="1519688" cy="2170983"/>
          </a:xfrm>
          <a:prstGeom prst="rect">
            <a:avLst/>
          </a:prstGeom>
        </p:spPr>
      </p:pic>
    </p:spTree>
    <p:extLst>
      <p:ext uri="{BB962C8B-B14F-4D97-AF65-F5344CB8AC3E}">
        <p14:creationId xmlns:p14="http://schemas.microsoft.com/office/powerpoint/2010/main" val="1048372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5F40-92DB-AE5E-87AE-1CD89C46D128}"/>
              </a:ext>
            </a:extLst>
          </p:cNvPr>
          <p:cNvSpPr>
            <a:spLocks noGrp="1"/>
          </p:cNvSpPr>
          <p:nvPr>
            <p:ph type="title"/>
          </p:nvPr>
        </p:nvSpPr>
        <p:spPr/>
        <p:txBody>
          <a:bodyPr/>
          <a:lstStyle/>
          <a:p>
            <a:r>
              <a:rPr lang="en-US" dirty="0"/>
              <a:t>Action Steps </a:t>
            </a:r>
          </a:p>
        </p:txBody>
      </p:sp>
      <p:sp>
        <p:nvSpPr>
          <p:cNvPr id="4" name="Footer Placeholder 3">
            <a:extLst>
              <a:ext uri="{FF2B5EF4-FFF2-40B4-BE49-F238E27FC236}">
                <a16:creationId xmlns:a16="http://schemas.microsoft.com/office/drawing/2014/main" id="{A105C930-1B9A-E66E-1975-4494C0FAFE6C}"/>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A7F312C9-AA7C-16E0-DC86-F59E30BD90D8}"/>
              </a:ext>
            </a:extLst>
          </p:cNvPr>
          <p:cNvSpPr>
            <a:spLocks noGrp="1"/>
          </p:cNvSpPr>
          <p:nvPr>
            <p:ph type="sldNum" sz="quarter" idx="11"/>
          </p:nvPr>
        </p:nvSpPr>
        <p:spPr/>
        <p:txBody>
          <a:bodyPr/>
          <a:lstStyle/>
          <a:p>
            <a:fld id="{294A09A9-5501-47C1-A89A-A340965A2BE2}" type="slidenum">
              <a:rPr lang="en-US" smtClean="0"/>
              <a:pPr/>
              <a:t>41</a:t>
            </a:fld>
            <a:endParaRPr lang="en-US" dirty="0"/>
          </a:p>
        </p:txBody>
      </p:sp>
      <p:pic>
        <p:nvPicPr>
          <p:cNvPr id="9" name="Picture 8" descr="A close up of a sign&#10;&#10;Description automatically generated">
            <a:extLst>
              <a:ext uri="{FF2B5EF4-FFF2-40B4-BE49-F238E27FC236}">
                <a16:creationId xmlns:a16="http://schemas.microsoft.com/office/drawing/2014/main" id="{D8CA9EBE-DF0D-C411-97C3-04446E0DABE9}"/>
              </a:ext>
            </a:extLst>
          </p:cNvPr>
          <p:cNvPicPr>
            <a:picLocks noChangeAspect="1"/>
          </p:cNvPicPr>
          <p:nvPr/>
        </p:nvPicPr>
        <p:blipFill>
          <a:blip r:embed="rId2"/>
          <a:stretch>
            <a:fillRect/>
          </a:stretch>
        </p:blipFill>
        <p:spPr>
          <a:xfrm>
            <a:off x="1988820" y="2985519"/>
            <a:ext cx="2908300" cy="886961"/>
          </a:xfrm>
          <a:prstGeom prst="rect">
            <a:avLst/>
          </a:prstGeom>
        </p:spPr>
      </p:pic>
      <p:pic>
        <p:nvPicPr>
          <p:cNvPr id="11" name="Picture 10" descr="A yellow and black text&#10;&#10;Description automatically generated">
            <a:extLst>
              <a:ext uri="{FF2B5EF4-FFF2-40B4-BE49-F238E27FC236}">
                <a16:creationId xmlns:a16="http://schemas.microsoft.com/office/drawing/2014/main" id="{DA13B370-2F3F-6C76-C212-41125E82AB56}"/>
              </a:ext>
            </a:extLst>
          </p:cNvPr>
          <p:cNvPicPr>
            <a:picLocks noChangeAspect="1"/>
          </p:cNvPicPr>
          <p:nvPr/>
        </p:nvPicPr>
        <p:blipFill>
          <a:blip r:embed="rId3"/>
          <a:stretch>
            <a:fillRect/>
          </a:stretch>
        </p:blipFill>
        <p:spPr>
          <a:xfrm>
            <a:off x="2014220" y="1563627"/>
            <a:ext cx="1428750" cy="1428750"/>
          </a:xfrm>
          <a:prstGeom prst="rect">
            <a:avLst/>
          </a:prstGeom>
        </p:spPr>
      </p:pic>
      <p:pic>
        <p:nvPicPr>
          <p:cNvPr id="13" name="Picture 12" descr="A book cover with text&#10;&#10;Description automatically generated">
            <a:extLst>
              <a:ext uri="{FF2B5EF4-FFF2-40B4-BE49-F238E27FC236}">
                <a16:creationId xmlns:a16="http://schemas.microsoft.com/office/drawing/2014/main" id="{8A270AF0-D6E1-2977-0F86-CE0369526944}"/>
              </a:ext>
            </a:extLst>
          </p:cNvPr>
          <p:cNvPicPr>
            <a:picLocks noChangeAspect="1"/>
          </p:cNvPicPr>
          <p:nvPr/>
        </p:nvPicPr>
        <p:blipFill>
          <a:blip r:embed="rId4"/>
          <a:stretch>
            <a:fillRect/>
          </a:stretch>
        </p:blipFill>
        <p:spPr>
          <a:xfrm>
            <a:off x="7981446" y="1371542"/>
            <a:ext cx="1894921" cy="3164517"/>
          </a:xfrm>
          <a:prstGeom prst="rect">
            <a:avLst/>
          </a:prstGeom>
        </p:spPr>
      </p:pic>
      <p:pic>
        <p:nvPicPr>
          <p:cNvPr id="15" name="Picture 14" descr="A blue cover with a blue square with black text&#10;&#10;Description automatically generated">
            <a:extLst>
              <a:ext uri="{FF2B5EF4-FFF2-40B4-BE49-F238E27FC236}">
                <a16:creationId xmlns:a16="http://schemas.microsoft.com/office/drawing/2014/main" id="{0457A054-1FE7-A647-9C2B-7EE7112DF548}"/>
              </a:ext>
            </a:extLst>
          </p:cNvPr>
          <p:cNvPicPr>
            <a:picLocks noChangeAspect="1"/>
          </p:cNvPicPr>
          <p:nvPr/>
        </p:nvPicPr>
        <p:blipFill>
          <a:blip r:embed="rId5"/>
          <a:stretch>
            <a:fillRect/>
          </a:stretch>
        </p:blipFill>
        <p:spPr>
          <a:xfrm>
            <a:off x="5600947" y="2742501"/>
            <a:ext cx="1384987" cy="1793558"/>
          </a:xfrm>
          <a:prstGeom prst="rect">
            <a:avLst/>
          </a:prstGeom>
        </p:spPr>
      </p:pic>
    </p:spTree>
    <p:extLst>
      <p:ext uri="{BB962C8B-B14F-4D97-AF65-F5344CB8AC3E}">
        <p14:creationId xmlns:p14="http://schemas.microsoft.com/office/powerpoint/2010/main" val="1819041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02554-692A-3058-F1E3-48B645087D81}"/>
              </a:ext>
            </a:extLst>
          </p:cNvPr>
          <p:cNvSpPr>
            <a:spLocks noGrp="1"/>
          </p:cNvSpPr>
          <p:nvPr>
            <p:ph idx="1"/>
          </p:nvPr>
        </p:nvSpPr>
        <p:spPr/>
        <p:txBody>
          <a:bodyPr/>
          <a:lstStyle/>
          <a:p>
            <a:r>
              <a:rPr lang="en-US" dirty="0"/>
              <a:t>DQ4: Are you an advocate for DAP in Texas classrooms, schools, and learning spaces? How will you show up for the child? </a:t>
            </a:r>
          </a:p>
          <a:p>
            <a:endParaRPr lang="en-US" dirty="0"/>
          </a:p>
        </p:txBody>
      </p:sp>
      <p:sp>
        <p:nvSpPr>
          <p:cNvPr id="4" name="Footer Placeholder 3">
            <a:extLst>
              <a:ext uri="{FF2B5EF4-FFF2-40B4-BE49-F238E27FC236}">
                <a16:creationId xmlns:a16="http://schemas.microsoft.com/office/drawing/2014/main" id="{72FBCB2C-6DA0-DD50-73C6-E4DE08380A7A}"/>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819DD414-4AED-AD98-3A70-8097FB7C8FDB}"/>
              </a:ext>
            </a:extLst>
          </p:cNvPr>
          <p:cNvSpPr>
            <a:spLocks noGrp="1"/>
          </p:cNvSpPr>
          <p:nvPr>
            <p:ph type="sldNum" sz="quarter" idx="11"/>
          </p:nvPr>
        </p:nvSpPr>
        <p:spPr/>
        <p:txBody>
          <a:bodyPr/>
          <a:lstStyle/>
          <a:p>
            <a:fld id="{294A09A9-5501-47C1-A89A-A340965A2BE2}" type="slidenum">
              <a:rPr lang="en-US" smtClean="0"/>
              <a:pPr/>
              <a:t>42</a:t>
            </a:fld>
            <a:endParaRPr lang="en-US" dirty="0"/>
          </a:p>
        </p:txBody>
      </p:sp>
    </p:spTree>
    <p:extLst>
      <p:ext uri="{BB962C8B-B14F-4D97-AF65-F5344CB8AC3E}">
        <p14:creationId xmlns:p14="http://schemas.microsoft.com/office/powerpoint/2010/main" val="1324569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238184" y="446284"/>
            <a:ext cx="2341424" cy="1325880"/>
          </a:xfrm>
        </p:spPr>
        <p:txBody>
          <a:bodyPr>
            <a:normAutofit/>
          </a:bodyPr>
          <a:lstStyle/>
          <a:p>
            <a:r>
              <a:rPr lang="en-US" dirty="0">
                <a:solidFill>
                  <a:schemeClr val="accent3"/>
                </a:solidFill>
                <a:latin typeface="Baskerville Old Face" panose="02020602080505020303" pitchFamily="18" charset="77"/>
                <a:cs typeface="Calibri Light"/>
              </a:rPr>
              <a:t>Summary</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493494"/>
            <a:ext cx="4919470" cy="4862856"/>
          </a:xfrm>
        </p:spPr>
        <p:txBody>
          <a:bodyPr vert="horz" lIns="91440" tIns="45720" rIns="91440" bIns="45720" rtlCol="0" anchor="t">
            <a:noAutofit/>
          </a:bodyPr>
          <a:lstStyle/>
          <a:p>
            <a:pPr marL="0" indent="0">
              <a:buFont typeface="Wingdings" panose="05000000000000000000" pitchFamily="2" charset="2"/>
              <a:buNone/>
              <a:defRPr/>
            </a:pPr>
            <a:r>
              <a:rPr lang="en-US" sz="2500" dirty="0"/>
              <a:t>In today’s session, did we explore?</a:t>
            </a:r>
          </a:p>
          <a:p>
            <a:pPr marL="342900" indent="-342900" algn="ctr">
              <a:spcBef>
                <a:spcPts val="0"/>
              </a:spcBef>
              <a:buFont typeface="Arial" panose="020B0604020202020204" pitchFamily="34" charset="0"/>
              <a:buChar char="•"/>
              <a:defRPr/>
            </a:pPr>
            <a:r>
              <a:rPr lang="en-US" sz="4100" dirty="0"/>
              <a:t>Developmentally Appropriate Practice </a:t>
            </a:r>
          </a:p>
          <a:p>
            <a:pPr marL="342900" indent="-342900" algn="ctr">
              <a:spcBef>
                <a:spcPts val="0"/>
              </a:spcBef>
              <a:buFont typeface="Arial" panose="020B0604020202020204" pitchFamily="34" charset="0"/>
              <a:buChar char="•"/>
              <a:defRPr/>
            </a:pPr>
            <a:r>
              <a:rPr lang="en-US" sz="4100" dirty="0"/>
              <a:t>Policy in Texas</a:t>
            </a:r>
          </a:p>
          <a:p>
            <a:pPr marL="342900" indent="-342900" algn="ctr">
              <a:spcBef>
                <a:spcPts val="0"/>
              </a:spcBef>
              <a:buFont typeface="Arial" panose="020B0604020202020204" pitchFamily="34" charset="0"/>
              <a:buChar char="•"/>
              <a:defRPr/>
            </a:pPr>
            <a:r>
              <a:rPr lang="en-US" sz="4100" dirty="0"/>
              <a:t>Action Steps</a:t>
            </a: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dirty="0"/>
              <a:t>DAP in Texas Policy</a:t>
            </a: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43</a:t>
            </a:fld>
            <a:endParaRPr lang="en-US" dirty="0"/>
          </a:p>
        </p:txBody>
      </p:sp>
    </p:spTree>
    <p:extLst>
      <p:ext uri="{BB962C8B-B14F-4D97-AF65-F5344CB8AC3E}">
        <p14:creationId xmlns:p14="http://schemas.microsoft.com/office/powerpoint/2010/main" val="2718314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a:lstStyle/>
          <a:p>
            <a:r>
              <a:rPr lang="en-US" dirty="0">
                <a:solidFill>
                  <a:schemeClr val="accent3"/>
                </a:solidFill>
                <a:latin typeface="Baskerville Old Face" panose="02020602080505020303" pitchFamily="18" charset="77"/>
              </a:rPr>
              <a:t>Resources</a:t>
            </a:r>
            <a:r>
              <a:rPr lang="en-US" dirty="0">
                <a:solidFill>
                  <a:schemeClr val="accent3"/>
                </a:solidFill>
              </a:rPr>
              <a:t>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1828800" y="2325511"/>
            <a:ext cx="8615172" cy="2935111"/>
          </a:xfrm>
        </p:spPr>
        <p:txBody>
          <a:bodyPr>
            <a:noAutofit/>
          </a:bodyPr>
          <a:lstStyle/>
          <a:p>
            <a:pPr marL="0" indent="0" algn="l">
              <a:lnSpc>
                <a:spcPct val="100000"/>
              </a:lnSpc>
              <a:buNone/>
            </a:pPr>
            <a:r>
              <a:rPr lang="en-US" sz="3000" dirty="0">
                <a:solidFill>
                  <a:schemeClr val="accent3"/>
                </a:solidFill>
                <a:cs typeface="Calibri"/>
              </a:rPr>
              <a:t>All resources and our articles are available here: </a:t>
            </a:r>
            <a:r>
              <a:rPr lang="en-US" sz="3000" dirty="0">
                <a:solidFill>
                  <a:schemeClr val="accent3"/>
                </a:solidFill>
                <a:cs typeface="Calibri"/>
                <a:hlinkClick r:id="rId2"/>
              </a:rPr>
              <a:t>http://faculty.tamuc.edu/jthompson/dap</a:t>
            </a:r>
            <a:r>
              <a:rPr lang="en-US" sz="3000" dirty="0">
                <a:solidFill>
                  <a:schemeClr val="accent3"/>
                </a:solidFill>
                <a:cs typeface="Calibri"/>
              </a:rPr>
              <a:t> </a:t>
            </a:r>
          </a:p>
          <a:p>
            <a:pPr marL="0" indent="0" algn="l">
              <a:lnSpc>
                <a:spcPct val="100000"/>
              </a:lnSpc>
              <a:buNone/>
            </a:pPr>
            <a:r>
              <a:rPr lang="en-US" sz="3000" dirty="0">
                <a:cs typeface="Calibri"/>
              </a:rPr>
              <a:t>Take our Survey: “What EC teachers know about DAP” </a:t>
            </a:r>
          </a:p>
          <a:p>
            <a:pPr algn="l"/>
            <a:r>
              <a:rPr lang="en-US" sz="3000" dirty="0">
                <a:cs typeface="Calibri"/>
              </a:rPr>
              <a:t>Co-LAB: PEEQ, Texas AEYC, NAECTE, NAEYC, </a:t>
            </a:r>
          </a:p>
          <a:p>
            <a:pPr algn="l"/>
            <a:r>
              <a:rPr lang="en-US" sz="3000" dirty="0">
                <a:cs typeface="Calibri"/>
              </a:rPr>
              <a:t>     World Forum, Texas Rising Star, SRCD  </a:t>
            </a: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44</a:t>
            </a:fld>
            <a:endParaRPr lang="en-US" dirty="0"/>
          </a:p>
        </p:txBody>
      </p:sp>
    </p:spTree>
    <p:extLst>
      <p:ext uri="{BB962C8B-B14F-4D97-AF65-F5344CB8AC3E}">
        <p14:creationId xmlns:p14="http://schemas.microsoft.com/office/powerpoint/2010/main" val="1444380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461656" y="2660904"/>
            <a:ext cx="5505061" cy="1088136"/>
          </a:xfrm>
        </p:spPr>
        <p:txBody>
          <a:bodyPr/>
          <a:lstStyle/>
          <a:p>
            <a:r>
              <a:rPr lang="en-US" sz="3800" dirty="0"/>
              <a:t>How Have We Embraced DAP in Texas Policy</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49486" y="1812470"/>
            <a:ext cx="4278085" cy="604159"/>
          </a:xfrm>
        </p:spPr>
        <p:txBody>
          <a:bodyPr>
            <a:normAutofit/>
          </a:bodyPr>
          <a:lstStyle/>
          <a:p>
            <a:r>
              <a:rPr lang="en-US" dirty="0"/>
              <a:t>Josh Thompson, Ph.D. (he/him)</a:t>
            </a:r>
          </a:p>
        </p:txBody>
      </p:sp>
      <p:sp>
        <p:nvSpPr>
          <p:cNvPr id="4" name="Subtitle 2">
            <a:extLst>
              <a:ext uri="{FF2B5EF4-FFF2-40B4-BE49-F238E27FC236}">
                <a16:creationId xmlns:a16="http://schemas.microsoft.com/office/drawing/2014/main" id="{C291B911-1B38-225A-A9DB-D464C5F1249D}"/>
              </a:ext>
            </a:extLst>
          </p:cNvPr>
          <p:cNvSpPr txBox="1">
            <a:spLocks/>
          </p:cNvSpPr>
          <p:nvPr/>
        </p:nvSpPr>
        <p:spPr>
          <a:xfrm>
            <a:off x="3788229" y="4664963"/>
            <a:ext cx="4637313" cy="8494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Drawn from NAEYC (2020), TEA, CLI Engage, &amp; DAP Lab</a:t>
            </a:r>
          </a:p>
        </p:txBody>
      </p:sp>
      <p:pic>
        <p:nvPicPr>
          <p:cNvPr id="5" name="Picture 4" descr="A qr code with a few black squares&#10;&#10;Description automatically generated">
            <a:extLst>
              <a:ext uri="{FF2B5EF4-FFF2-40B4-BE49-F238E27FC236}">
                <a16:creationId xmlns:a16="http://schemas.microsoft.com/office/drawing/2014/main" id="{B21D208B-543A-B4A9-879B-348497EF3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289" y="3826764"/>
            <a:ext cx="2448306" cy="2448306"/>
          </a:xfrm>
          <a:prstGeom prst="rect">
            <a:avLst/>
          </a:prstGeom>
        </p:spPr>
      </p:pic>
    </p:spTree>
    <p:extLst>
      <p:ext uri="{BB962C8B-B14F-4D97-AF65-F5344CB8AC3E}">
        <p14:creationId xmlns:p14="http://schemas.microsoft.com/office/powerpoint/2010/main" val="2758328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375358" y="2011680"/>
            <a:ext cx="3994484" cy="2843784"/>
          </a:xfrm>
        </p:spPr>
        <p:txBody>
          <a:bodyPr>
            <a:normAutofit/>
          </a:bodyPr>
          <a:lstStyle/>
          <a:p>
            <a:r>
              <a:rPr lang="en-US" dirty="0"/>
              <a:t>Josh Thompson, Ph.D. (he, him)</a:t>
            </a:r>
          </a:p>
          <a:p>
            <a:r>
              <a:rPr lang="en-US" sz="1900" dirty="0">
                <a:hlinkClick r:id="rId2"/>
              </a:rPr>
              <a:t>http://faculty.tamuc.edu/jthompson/dap</a:t>
            </a:r>
            <a:r>
              <a:rPr lang="en-US" sz="1900" dirty="0"/>
              <a:t> </a:t>
            </a:r>
          </a:p>
          <a:p>
            <a:r>
              <a:rPr lang="en-US" sz="1900" dirty="0"/>
              <a:t>        </a:t>
            </a:r>
            <a:r>
              <a:rPr lang="en-US" sz="1900" i="1" dirty="0"/>
              <a:t>Safe Space Ally</a:t>
            </a:r>
            <a:endParaRPr lang="en-US" sz="1900" dirty="0"/>
          </a:p>
        </p:txBody>
      </p:sp>
      <p:pic>
        <p:nvPicPr>
          <p:cNvPr id="1028" name="Picture 1">
            <a:extLst>
              <a:ext uri="{FF2B5EF4-FFF2-40B4-BE49-F238E27FC236}">
                <a16:creationId xmlns:a16="http://schemas.microsoft.com/office/drawing/2014/main" id="{27701C22-9DE2-5835-FDA3-5261F17FD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647" y="3834523"/>
            <a:ext cx="568142" cy="5681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qr code with a few black squares&#10;&#10;Description automatically generated">
            <a:extLst>
              <a:ext uri="{FF2B5EF4-FFF2-40B4-BE49-F238E27FC236}">
                <a16:creationId xmlns:a16="http://schemas.microsoft.com/office/drawing/2014/main" id="{62D4F9CA-5074-6D9D-3BE0-CD74D4FD2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1576" y="4183380"/>
            <a:ext cx="2486596" cy="2486596"/>
          </a:xfrm>
          <a:prstGeom prst="rect">
            <a:avLst/>
          </a:prstGeom>
        </p:spPr>
      </p:pic>
    </p:spTree>
    <p:extLst>
      <p:ext uri="{BB962C8B-B14F-4D97-AF65-F5344CB8AC3E}">
        <p14:creationId xmlns:p14="http://schemas.microsoft.com/office/powerpoint/2010/main" val="279025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a:xfrm>
            <a:off x="228600" y="6356350"/>
            <a:ext cx="4114800" cy="365125"/>
          </a:xfrm>
        </p:spPr>
        <p:txBody>
          <a:bodyPr anchor="ctr">
            <a:normAutofit/>
          </a:bodyPr>
          <a:lstStyle/>
          <a:p>
            <a:pPr>
              <a:spcAft>
                <a:spcPts val="600"/>
              </a:spcAft>
            </a:pPr>
            <a:r>
              <a:rPr lang="en-US" dirty="0"/>
              <a:t>DAP in Texas Policy</a:t>
            </a:r>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5</a:t>
            </a:fld>
            <a:endParaRPr lang="en-US" dirty="0"/>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a:xfrm>
            <a:off x="1225296" y="1426464"/>
            <a:ext cx="3922776" cy="4242816"/>
          </a:xfrm>
        </p:spPr>
        <p:txBody>
          <a:bodyPr/>
          <a:lstStyle/>
          <a:p>
            <a:r>
              <a:rPr lang="en-US" dirty="0"/>
              <a:t>B</a:t>
            </a:r>
          </a:p>
        </p:txBody>
      </p:sp>
      <p:pic>
        <p:nvPicPr>
          <p:cNvPr id="6" name="Online Media 5" title="90 Second Book Look: Back to School!">
            <a:hlinkClick r:id="" action="ppaction://media"/>
            <a:extLst>
              <a:ext uri="{FF2B5EF4-FFF2-40B4-BE49-F238E27FC236}">
                <a16:creationId xmlns:a16="http://schemas.microsoft.com/office/drawing/2014/main" id="{6B815435-A93B-86B0-73F9-ECB0227F8AC6}"/>
              </a:ext>
            </a:extLst>
          </p:cNvPr>
          <p:cNvPicPr>
            <a:picLocks noGrp="1" noRot="1" noChangeAspect="1"/>
          </p:cNvPicPr>
          <p:nvPr>
            <p:ph sz="quarter" idx="4"/>
            <a:videoFile r:link="rId1"/>
          </p:nvPr>
        </p:nvPicPr>
        <p:blipFill>
          <a:blip r:embed="rId3"/>
          <a:stretch>
            <a:fillRect/>
          </a:stretch>
        </p:blipFill>
        <p:spPr>
          <a:xfrm>
            <a:off x="6587412" y="2385570"/>
            <a:ext cx="5345826" cy="3021455"/>
          </a:xfrm>
          <a:prstGeom prst="rect">
            <a:avLst/>
          </a:prstGeom>
        </p:spPr>
      </p:pic>
    </p:spTree>
    <p:extLst>
      <p:ext uri="{BB962C8B-B14F-4D97-AF65-F5344CB8AC3E}">
        <p14:creationId xmlns:p14="http://schemas.microsoft.com/office/powerpoint/2010/main" val="59120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5FD583-7027-2A79-2870-03799E93BD7F}"/>
              </a:ext>
            </a:extLst>
          </p:cNvPr>
          <p:cNvSpPr>
            <a:spLocks noGrp="1"/>
          </p:cNvSpPr>
          <p:nvPr>
            <p:ph type="title"/>
          </p:nvPr>
        </p:nvSpPr>
        <p:spPr/>
        <p:txBody>
          <a:bodyPr/>
          <a:lstStyle/>
          <a:p>
            <a:r>
              <a:rPr lang="en-US" sz="4400" dirty="0"/>
              <a:t>Co-LAB </a:t>
            </a:r>
            <a:endParaRPr lang="en-US" dirty="0"/>
          </a:p>
        </p:txBody>
      </p:sp>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p:txBody>
          <a:bodyPr anchor="ctr">
            <a:normAutofit/>
          </a:bodyPr>
          <a:lstStyle/>
          <a:p>
            <a:pPr>
              <a:spcAft>
                <a:spcPts val="600"/>
              </a:spcAft>
            </a:pPr>
            <a:r>
              <a:rPr lang="en-US" dirty="0"/>
              <a:t>DAP in Texas Policy</a:t>
            </a:r>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p:txBody>
          <a:bodyPr anchor="ctr">
            <a:normAutofit/>
          </a:bodyPr>
          <a:lstStyle/>
          <a:p>
            <a:pPr>
              <a:spcAft>
                <a:spcPts val="600"/>
              </a:spcAft>
            </a:pPr>
            <a:fld id="{294A09A9-5501-47C1-A89A-A340965A2BE2}" type="slidenum">
              <a:rPr lang="en-US" smtClean="0"/>
              <a:pPr>
                <a:spcAft>
                  <a:spcPts val="600"/>
                </a:spcAft>
              </a:pPr>
              <a:t>6</a:t>
            </a:fld>
            <a:endParaRPr lang="en-US" dirty="0"/>
          </a:p>
        </p:txBody>
      </p:sp>
      <p:sp>
        <p:nvSpPr>
          <p:cNvPr id="5" name="Content Placeholder 4">
            <a:extLst>
              <a:ext uri="{FF2B5EF4-FFF2-40B4-BE49-F238E27FC236}">
                <a16:creationId xmlns:a16="http://schemas.microsoft.com/office/drawing/2014/main" id="{300FFEA2-BF5E-F524-4574-04BD0846278D}"/>
              </a:ext>
            </a:extLst>
          </p:cNvPr>
          <p:cNvSpPr>
            <a:spLocks noGrp="1"/>
          </p:cNvSpPr>
          <p:nvPr>
            <p:ph sz="quarter" idx="4"/>
          </p:nvPr>
        </p:nvSpPr>
        <p:spPr>
          <a:xfrm>
            <a:off x="7240555" y="2194560"/>
            <a:ext cx="4692365" cy="4306824"/>
          </a:xfrm>
        </p:spPr>
        <p:txBody>
          <a:bodyPr>
            <a:normAutofit fontScale="85000" lnSpcReduction="20000"/>
          </a:bodyPr>
          <a:lstStyle/>
          <a:p>
            <a:r>
              <a:rPr lang="en-US" sz="3300" dirty="0"/>
              <a:t>A collaboration of scholars, international, multi-disciplinary, exploring insights from Developmental Psychology, and bringing those insights into </a:t>
            </a:r>
          </a:p>
          <a:p>
            <a:r>
              <a:rPr lang="en-US" sz="3300" dirty="0"/>
              <a:t>Early Childhood Care and Education.</a:t>
            </a:r>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p:txBody>
          <a:bodyPr/>
          <a:lstStyle/>
          <a:p>
            <a:r>
              <a:rPr lang="en-US" dirty="0"/>
              <a:t>C</a:t>
            </a:r>
          </a:p>
        </p:txBody>
      </p:sp>
      <p:pic>
        <p:nvPicPr>
          <p:cNvPr id="2" name="Picture 1">
            <a:extLst>
              <a:ext uri="{FF2B5EF4-FFF2-40B4-BE49-F238E27FC236}">
                <a16:creationId xmlns:a16="http://schemas.microsoft.com/office/drawing/2014/main" id="{686EBE28-E188-C38F-239B-41CC05F7D3DC}"/>
              </a:ext>
            </a:extLst>
          </p:cNvPr>
          <p:cNvPicPr>
            <a:picLocks noChangeAspect="1"/>
          </p:cNvPicPr>
          <p:nvPr/>
        </p:nvPicPr>
        <p:blipFill>
          <a:blip r:embed="rId2"/>
          <a:stretch>
            <a:fillRect/>
          </a:stretch>
        </p:blipFill>
        <p:spPr>
          <a:xfrm>
            <a:off x="4069651" y="4700587"/>
            <a:ext cx="1804035" cy="1804035"/>
          </a:xfrm>
          <a:prstGeom prst="rect">
            <a:avLst/>
          </a:prstGeom>
        </p:spPr>
      </p:pic>
    </p:spTree>
    <p:extLst>
      <p:ext uri="{BB962C8B-B14F-4D97-AF65-F5344CB8AC3E}">
        <p14:creationId xmlns:p14="http://schemas.microsoft.com/office/powerpoint/2010/main" val="244914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67FBC2-C31E-CBD6-8E67-7B4C19323BC7}"/>
              </a:ext>
            </a:extLst>
          </p:cNvPr>
          <p:cNvSpPr>
            <a:spLocks noGrp="1"/>
          </p:cNvSpPr>
          <p:nvPr>
            <p:ph type="title"/>
          </p:nvPr>
        </p:nvSpPr>
        <p:spPr>
          <a:xfrm>
            <a:off x="7653866" y="549430"/>
            <a:ext cx="4279054" cy="877034"/>
          </a:xfrm>
        </p:spPr>
        <p:txBody>
          <a:bodyPr>
            <a:normAutofit/>
          </a:bodyPr>
          <a:lstStyle/>
          <a:p>
            <a:pPr algn="ctr"/>
            <a:r>
              <a:rPr lang="en-US" sz="3900" b="1" dirty="0"/>
              <a:t>Our study of DAP</a:t>
            </a:r>
            <a:endParaRPr lang="en-US" sz="3900" dirty="0"/>
          </a:p>
        </p:txBody>
      </p:sp>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p:txBody>
          <a:bodyPr anchor="ctr">
            <a:normAutofit/>
          </a:bodyPr>
          <a:lstStyle/>
          <a:p>
            <a:pPr>
              <a:spcAft>
                <a:spcPts val="600"/>
              </a:spcAft>
            </a:pPr>
            <a:r>
              <a:rPr lang="en-US" dirty="0"/>
              <a:t>DAP in Texas Policy</a:t>
            </a:r>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p:txBody>
          <a:bodyPr anchor="ctr">
            <a:normAutofit/>
          </a:bodyPr>
          <a:lstStyle/>
          <a:p>
            <a:pPr>
              <a:spcAft>
                <a:spcPts val="600"/>
              </a:spcAft>
            </a:pPr>
            <a:fld id="{294A09A9-5501-47C1-A89A-A340965A2BE2}" type="slidenum">
              <a:rPr lang="en-US" smtClean="0"/>
              <a:pPr>
                <a:spcAft>
                  <a:spcPts val="600"/>
                </a:spcAft>
              </a:pPr>
              <a:t>7</a:t>
            </a:fld>
            <a:endParaRPr lang="en-US" dirty="0"/>
          </a:p>
        </p:txBody>
      </p:sp>
      <p:sp>
        <p:nvSpPr>
          <p:cNvPr id="5" name="Content Placeholder 4">
            <a:extLst>
              <a:ext uri="{FF2B5EF4-FFF2-40B4-BE49-F238E27FC236}">
                <a16:creationId xmlns:a16="http://schemas.microsoft.com/office/drawing/2014/main" id="{8236FF09-5FB8-3B26-DEA7-BE5D96F59AEE}"/>
              </a:ext>
            </a:extLst>
          </p:cNvPr>
          <p:cNvSpPr>
            <a:spLocks noGrp="1"/>
          </p:cNvSpPr>
          <p:nvPr>
            <p:ph sz="quarter" idx="4"/>
          </p:nvPr>
        </p:nvSpPr>
        <p:spPr>
          <a:xfrm>
            <a:off x="7653866" y="1426464"/>
            <a:ext cx="4279053" cy="5074920"/>
          </a:xfrm>
        </p:spPr>
        <p:txBody>
          <a:bodyPr>
            <a:normAutofit fontScale="92500"/>
          </a:bodyPr>
          <a:lstStyle/>
          <a:p>
            <a:pPr>
              <a:spcBef>
                <a:spcPts val="0"/>
              </a:spcBef>
            </a:pPr>
            <a:r>
              <a:rPr lang="en-US" sz="1500" dirty="0"/>
              <a:t>Stanković-Ramirez, Z. &amp; Thompson, J. (2018). Rethinking</a:t>
            </a:r>
          </a:p>
          <a:p>
            <a:pPr>
              <a:spcBef>
                <a:spcPts val="0"/>
              </a:spcBef>
            </a:pPr>
            <a:r>
              <a:rPr lang="en-US" sz="1500" dirty="0"/>
              <a:t>     developmental domains to improve classroom</a:t>
            </a:r>
          </a:p>
          <a:p>
            <a:pPr>
              <a:spcBef>
                <a:spcPts val="0"/>
              </a:spcBef>
            </a:pPr>
            <a:r>
              <a:rPr lang="en-US" sz="1500" dirty="0"/>
              <a:t>     observations. </a:t>
            </a:r>
            <a:r>
              <a:rPr lang="en-US" sz="1500" i="1" dirty="0"/>
              <a:t>Texas Child Care Quarterly, 42</a:t>
            </a:r>
            <a:r>
              <a:rPr lang="en-US" sz="1500" dirty="0"/>
              <a:t>(2), 20-27.</a:t>
            </a:r>
          </a:p>
          <a:p>
            <a:pPr>
              <a:spcBef>
                <a:spcPts val="0"/>
              </a:spcBef>
            </a:pPr>
            <a:endParaRPr lang="en-US" sz="1500" dirty="0"/>
          </a:p>
          <a:p>
            <a:pPr>
              <a:spcBef>
                <a:spcPts val="0"/>
              </a:spcBef>
            </a:pPr>
            <a:r>
              <a:rPr lang="en-US" sz="1500" dirty="0"/>
              <a:t>Thompson, J., &amp; Stanković-Ramirez. (2021). What early</a:t>
            </a:r>
          </a:p>
          <a:p>
            <a:pPr>
              <a:spcBef>
                <a:spcPts val="0"/>
              </a:spcBef>
            </a:pPr>
            <a:r>
              <a:rPr lang="en-US" sz="1500" dirty="0"/>
              <a:t>     childhood educators know about developmentally</a:t>
            </a:r>
          </a:p>
          <a:p>
            <a:pPr>
              <a:spcBef>
                <a:spcPts val="0"/>
              </a:spcBef>
            </a:pPr>
            <a:r>
              <a:rPr lang="en-US" sz="1500" dirty="0"/>
              <a:t>     appropriate practice. </a:t>
            </a:r>
            <a:r>
              <a:rPr lang="en-US" sz="1500" i="1" dirty="0"/>
              <a:t>Phi Delta Kappan, 103</a:t>
            </a:r>
            <a:r>
              <a:rPr lang="en-US" sz="1500" dirty="0"/>
              <a:t>(2), 20-23. </a:t>
            </a:r>
          </a:p>
          <a:p>
            <a:pPr>
              <a:spcBef>
                <a:spcPts val="0"/>
              </a:spcBef>
            </a:pPr>
            <a:endParaRPr lang="en-US" sz="1500" dirty="0"/>
          </a:p>
          <a:p>
            <a:pPr>
              <a:spcBef>
                <a:spcPts val="0"/>
              </a:spcBef>
            </a:pPr>
            <a:r>
              <a:rPr lang="en-US" sz="1500" dirty="0"/>
              <a:t>Stanković-Ramirez, Z., &amp; Thompson, J. (2022). A new view</a:t>
            </a:r>
          </a:p>
          <a:p>
            <a:pPr>
              <a:spcBef>
                <a:spcPts val="0"/>
              </a:spcBef>
            </a:pPr>
            <a:r>
              <a:rPr lang="en-US" sz="1500" dirty="0"/>
              <a:t>     of Developmentally Appropriate Practice: What early</a:t>
            </a:r>
          </a:p>
          <a:p>
            <a:pPr>
              <a:spcBef>
                <a:spcPts val="0"/>
              </a:spcBef>
            </a:pPr>
            <a:r>
              <a:rPr lang="en-US" sz="1500" dirty="0"/>
              <a:t>     childhood educators know about waves, individuals,</a:t>
            </a:r>
          </a:p>
          <a:p>
            <a:pPr>
              <a:spcBef>
                <a:spcPts val="0"/>
              </a:spcBef>
            </a:pPr>
            <a:r>
              <a:rPr lang="en-US" sz="1500" dirty="0"/>
              <a:t>     and equity. </a:t>
            </a:r>
            <a:r>
              <a:rPr lang="en-US" sz="1500" i="1" dirty="0"/>
              <a:t>TEPSA Leader: Texas Elementary Principals and</a:t>
            </a:r>
          </a:p>
          <a:p>
            <a:pPr>
              <a:spcBef>
                <a:spcPts val="0"/>
              </a:spcBef>
            </a:pPr>
            <a:r>
              <a:rPr lang="en-US" sz="1500" i="1" dirty="0"/>
              <a:t>     Supervisors Association 35</a:t>
            </a:r>
            <a:r>
              <a:rPr lang="en-US" sz="1500" dirty="0"/>
              <a:t>(2), 1-7.</a:t>
            </a:r>
          </a:p>
          <a:p>
            <a:pPr algn="ctr">
              <a:spcBef>
                <a:spcPts val="0"/>
              </a:spcBef>
            </a:pPr>
            <a:r>
              <a:rPr lang="en-US" sz="1500" dirty="0">
                <a:hlinkClick r:id="rId2"/>
              </a:rPr>
              <a:t>http://faculty.tamuc.edu/jthompson/dap</a:t>
            </a:r>
            <a:r>
              <a:rPr lang="en-US" sz="1500" dirty="0"/>
              <a:t> </a:t>
            </a:r>
          </a:p>
          <a:p>
            <a:pPr>
              <a:spcBef>
                <a:spcPts val="0"/>
              </a:spcBef>
            </a:pPr>
            <a:r>
              <a:rPr lang="en-US" sz="1500" dirty="0"/>
              <a:t>Please take our Survey: What Educators Know about DAP</a:t>
            </a:r>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p:txBody>
          <a:bodyPr/>
          <a:lstStyle/>
          <a:p>
            <a:r>
              <a:rPr lang="en-US" dirty="0"/>
              <a:t>D</a:t>
            </a:r>
          </a:p>
        </p:txBody>
      </p:sp>
      <p:pic>
        <p:nvPicPr>
          <p:cNvPr id="7" name="Picture 6">
            <a:extLst>
              <a:ext uri="{FF2B5EF4-FFF2-40B4-BE49-F238E27FC236}">
                <a16:creationId xmlns:a16="http://schemas.microsoft.com/office/drawing/2014/main" id="{5C8551F8-B459-8886-9F24-0FF6F23A4DC3}"/>
              </a:ext>
            </a:extLst>
          </p:cNvPr>
          <p:cNvPicPr>
            <a:picLocks noChangeAspect="1"/>
          </p:cNvPicPr>
          <p:nvPr/>
        </p:nvPicPr>
        <p:blipFill>
          <a:blip r:embed="rId3"/>
          <a:stretch>
            <a:fillRect/>
          </a:stretch>
        </p:blipFill>
        <p:spPr>
          <a:xfrm>
            <a:off x="6193281" y="5134355"/>
            <a:ext cx="1367029" cy="1367029"/>
          </a:xfrm>
          <a:prstGeom prst="rect">
            <a:avLst/>
          </a:prstGeom>
        </p:spPr>
      </p:pic>
    </p:spTree>
    <p:extLst>
      <p:ext uri="{BB962C8B-B14F-4D97-AF65-F5344CB8AC3E}">
        <p14:creationId xmlns:p14="http://schemas.microsoft.com/office/powerpoint/2010/main" val="412090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Developmentally</a:t>
            </a:r>
            <a:r>
              <a:rPr lang="en-US" dirty="0"/>
              <a:t> Appropriate Practice (4</a:t>
            </a:r>
            <a:r>
              <a:rPr lang="en-US" baseline="30000" dirty="0"/>
              <a:t>th</a:t>
            </a:r>
            <a:r>
              <a:rPr lang="en-US" dirty="0"/>
              <a:t> edition, 2022)</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7" y="2651760"/>
            <a:ext cx="8695943" cy="2697480"/>
          </a:xfrm>
        </p:spPr>
        <p:txBody>
          <a:bodyPr>
            <a:normAutofit fontScale="77500" lnSpcReduction="20000"/>
          </a:bodyPr>
          <a:lstStyle/>
          <a:p>
            <a:r>
              <a:rPr lang="en-US" altLang="en-US" sz="3300" dirty="0">
                <a:effectLst/>
              </a:rPr>
              <a:t>The National Association for the Education of Young Children (NAEYC) published </a:t>
            </a:r>
            <a:r>
              <a:rPr lang="en-US" altLang="en-US" sz="3300" i="1" dirty="0">
                <a:effectLst/>
              </a:rPr>
              <a:t>Developmentally Appropriate Practice</a:t>
            </a:r>
            <a:r>
              <a:rPr lang="en-US" altLang="en-US" sz="3300" dirty="0">
                <a:effectLst/>
              </a:rPr>
              <a:t> (DAP) Position Statement in 1986 and continues to revise and improve DAP aimed at helping early childhood educators.</a:t>
            </a:r>
          </a:p>
          <a:p>
            <a:r>
              <a:rPr lang="en-US" altLang="en-US" sz="3300" dirty="0">
                <a:effectLst/>
              </a:rPr>
              <a:t>expanded 1987, revised 1997, 3</a:t>
            </a:r>
            <a:r>
              <a:rPr lang="en-US" altLang="en-US" sz="3300" baseline="30000" dirty="0">
                <a:effectLst/>
              </a:rPr>
              <a:t>rd</a:t>
            </a:r>
            <a:r>
              <a:rPr lang="en-US" altLang="en-US" sz="3300" dirty="0">
                <a:effectLst/>
              </a:rPr>
              <a:t> ed. 2009, 4</a:t>
            </a:r>
            <a:r>
              <a:rPr lang="en-US" altLang="en-US" sz="3300" baseline="30000" dirty="0">
                <a:effectLst/>
              </a:rPr>
              <a:t>th</a:t>
            </a:r>
            <a:r>
              <a:rPr lang="en-US" altLang="en-US" sz="3300" dirty="0">
                <a:effectLst/>
              </a:rPr>
              <a:t> ed. 2022</a:t>
            </a:r>
          </a:p>
          <a:p>
            <a:r>
              <a:rPr lang="en-US" altLang="en-US" sz="4000" b="1" dirty="0">
                <a:effectLst/>
              </a:rPr>
              <a:t>DQ1: How and when did you first come across DAP?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403633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6556B7-844A-4A54-F0FB-A7FF063E0C6A}"/>
              </a:ext>
            </a:extLst>
          </p:cNvPr>
          <p:cNvSpPr>
            <a:spLocks noGrp="1"/>
          </p:cNvSpPr>
          <p:nvPr>
            <p:ph type="ftr" sz="quarter" idx="10"/>
          </p:nvPr>
        </p:nvSpPr>
        <p:spPr/>
        <p:txBody>
          <a:bodyPr/>
          <a:lstStyle/>
          <a:p>
            <a:r>
              <a:rPr lang="en-US" dirty="0"/>
              <a:t>DAP in Texas Policy</a:t>
            </a:r>
          </a:p>
        </p:txBody>
      </p:sp>
      <p:sp>
        <p:nvSpPr>
          <p:cNvPr id="5" name="Slide Number Placeholder 4">
            <a:extLst>
              <a:ext uri="{FF2B5EF4-FFF2-40B4-BE49-F238E27FC236}">
                <a16:creationId xmlns:a16="http://schemas.microsoft.com/office/drawing/2014/main" id="{FA9E00A2-3B99-A708-0FFC-C73B481EA8E7}"/>
              </a:ext>
            </a:extLst>
          </p:cNvPr>
          <p:cNvSpPr>
            <a:spLocks noGrp="1"/>
          </p:cNvSpPr>
          <p:nvPr>
            <p:ph type="sldNum" sz="quarter" idx="11"/>
          </p:nvPr>
        </p:nvSpPr>
        <p:spPr/>
        <p:txBody>
          <a:bodyPr/>
          <a:lstStyle/>
          <a:p>
            <a:fld id="{294A09A9-5501-47C1-A89A-A340965A2BE2}" type="slidenum">
              <a:rPr lang="en-US" smtClean="0"/>
              <a:pPr/>
              <a:t>9</a:t>
            </a:fld>
            <a:endParaRPr lang="en-US" dirty="0"/>
          </a:p>
        </p:txBody>
      </p:sp>
      <p:pic>
        <p:nvPicPr>
          <p:cNvPr id="7" name="Picture 6">
            <a:extLst>
              <a:ext uri="{FF2B5EF4-FFF2-40B4-BE49-F238E27FC236}">
                <a16:creationId xmlns:a16="http://schemas.microsoft.com/office/drawing/2014/main" id="{D89F874D-EA59-AE7F-B880-758049CE0149}"/>
              </a:ext>
            </a:extLst>
          </p:cNvPr>
          <p:cNvPicPr>
            <a:picLocks noChangeAspect="1"/>
          </p:cNvPicPr>
          <p:nvPr/>
        </p:nvPicPr>
        <p:blipFill>
          <a:blip r:embed="rId2"/>
          <a:stretch>
            <a:fillRect/>
          </a:stretch>
        </p:blipFill>
        <p:spPr>
          <a:xfrm>
            <a:off x="3116424" y="410547"/>
            <a:ext cx="6091584" cy="4790077"/>
          </a:xfrm>
          <a:prstGeom prst="rect">
            <a:avLst/>
          </a:prstGeom>
        </p:spPr>
      </p:pic>
    </p:spTree>
    <p:extLst>
      <p:ext uri="{BB962C8B-B14F-4D97-AF65-F5344CB8AC3E}">
        <p14:creationId xmlns:p14="http://schemas.microsoft.com/office/powerpoint/2010/main" val="1390872297"/>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{F683D0AE-C34E-4E23-AC36-146FE3B2B79F}tf56410444_win32</Template>
  <TotalTime>6599</TotalTime>
  <Words>1707</Words>
  <Application>Microsoft Office PowerPoint</Application>
  <PresentationFormat>Widescreen</PresentationFormat>
  <Paragraphs>239</Paragraphs>
  <Slides>46</Slides>
  <Notes>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Baskerville</vt:lpstr>
      <vt:lpstr>Baskerville Old Face</vt:lpstr>
      <vt:lpstr>Calibri</vt:lpstr>
      <vt:lpstr>Gill Sans Light</vt:lpstr>
      <vt:lpstr>Gill Sans Nova</vt:lpstr>
      <vt:lpstr>Gill Sans Nova Light</vt:lpstr>
      <vt:lpstr>Wingdings</vt:lpstr>
      <vt:lpstr>Office Theme</vt:lpstr>
      <vt:lpstr>Have We Embraced DAP in Texas Policy?</vt:lpstr>
      <vt:lpstr>Josh Thompson (he/him)</vt:lpstr>
      <vt:lpstr>Land Acknowledgement</vt:lpstr>
      <vt:lpstr>Agenda</vt:lpstr>
      <vt:lpstr>PowerPoint Presentation</vt:lpstr>
      <vt:lpstr>Co-LAB </vt:lpstr>
      <vt:lpstr>Our study of DAP</vt:lpstr>
      <vt:lpstr>Developmentally Appropriate Practice (4th edition, 2022)</vt:lpstr>
      <vt:lpstr>PowerPoint Presentation</vt:lpstr>
      <vt:lpstr>DAP = 3 Core + 9 Principles</vt:lpstr>
      <vt:lpstr>3 Core Considerations</vt:lpstr>
      <vt:lpstr>Developmentally Appropriate Practice</vt:lpstr>
      <vt:lpstr>I. Commonality</vt:lpstr>
      <vt:lpstr>II. Individuality</vt:lpstr>
      <vt:lpstr>III. Context</vt:lpstr>
      <vt:lpstr>DAP: 9 Principles</vt:lpstr>
      <vt:lpstr>1. Nature AND Nurture</vt:lpstr>
      <vt:lpstr>2. Domains</vt:lpstr>
      <vt:lpstr>3. Play</vt:lpstr>
      <vt:lpstr>4. Variations</vt:lpstr>
      <vt:lpstr>(4.) Waves of Development Rather than Stages</vt:lpstr>
      <vt:lpstr>5. Constructive Learning</vt:lpstr>
      <vt:lpstr>6. Motivation</vt:lpstr>
      <vt:lpstr>7. Integrated</vt:lpstr>
      <vt:lpstr>8. ZPD</vt:lpstr>
      <vt:lpstr>9. Tech</vt:lpstr>
      <vt:lpstr>DAP: 3 Core Considerations</vt:lpstr>
      <vt:lpstr>I. Commonality II. Individuality III. Context</vt:lpstr>
      <vt:lpstr>DAP: 9 Principles</vt:lpstr>
      <vt:lpstr>PowerPoint Presentation</vt:lpstr>
      <vt:lpstr>PowerPoint Presentation</vt:lpstr>
      <vt:lpstr>Texas Policy in Practice   Learner Standards  Curriculum   Assessment   Teacher Competencies</vt:lpstr>
      <vt:lpstr>Texas Policy in Practice Learner Standards</vt:lpstr>
      <vt:lpstr>Texas Policy in Practice Curriculum </vt:lpstr>
      <vt:lpstr>Texas Policy in Practice Assessment</vt:lpstr>
      <vt:lpstr>Texas Policy in Practice Assessment</vt:lpstr>
      <vt:lpstr>Texas Policy in Practice Teacher Competencies</vt:lpstr>
      <vt:lpstr>PowerPoint Presentation</vt:lpstr>
      <vt:lpstr>Action Steps </vt:lpstr>
      <vt:lpstr>Action Steps </vt:lpstr>
      <vt:lpstr>Action Steps </vt:lpstr>
      <vt:lpstr>PowerPoint Presentation</vt:lpstr>
      <vt:lpstr>Summary</vt:lpstr>
      <vt:lpstr>Resources </vt:lpstr>
      <vt:lpstr>How Have We Embraced DAP in Texas Policy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Josh Thompson</dc:creator>
  <cp:lastModifiedBy>Josh Thompson</cp:lastModifiedBy>
  <cp:revision>10</cp:revision>
  <dcterms:created xsi:type="dcterms:W3CDTF">2023-09-08T03:37:16Z</dcterms:created>
  <dcterms:modified xsi:type="dcterms:W3CDTF">2023-10-31T22:22:51Z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