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79" r:id="rId3"/>
    <p:sldId id="257" r:id="rId4"/>
    <p:sldId id="258" r:id="rId5"/>
    <p:sldId id="259" r:id="rId6"/>
    <p:sldId id="260" r:id="rId7"/>
    <p:sldId id="280" r:id="rId8"/>
    <p:sldId id="286" r:id="rId9"/>
    <p:sldId id="261" r:id="rId10"/>
    <p:sldId id="282" r:id="rId11"/>
    <p:sldId id="283" r:id="rId12"/>
    <p:sldId id="281" r:id="rId13"/>
    <p:sldId id="285" r:id="rId14"/>
    <p:sldId id="284" r:id="rId15"/>
    <p:sldId id="262" r:id="rId16"/>
    <p:sldId id="264" r:id="rId17"/>
    <p:sldId id="266" r:id="rId18"/>
    <p:sldId id="268" r:id="rId19"/>
    <p:sldId id="267" r:id="rId20"/>
    <p:sldId id="269" r:id="rId21"/>
    <p:sldId id="270" r:id="rId22"/>
    <p:sldId id="271" r:id="rId23"/>
    <p:sldId id="276" r:id="rId24"/>
    <p:sldId id="277" r:id="rId25"/>
    <p:sldId id="278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374" autoAdjust="0"/>
    <p:restoredTop sz="94665"/>
  </p:normalViewPr>
  <p:slideViewPr>
    <p:cSldViewPr snapToGrid="0" snapToObjects="1">
      <p:cViewPr>
        <p:scale>
          <a:sx n="80" d="100"/>
          <a:sy n="80" d="100"/>
        </p:scale>
        <p:origin x="468" y="-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526B10-1AFC-4EFC-AF38-84D50515F090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63D2A7-0546-46EA-BC2F-E4C76755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260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A4771-0202-AC30-D9B3-7FE734864D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286F39-4F58-5C23-CE43-82053D80EA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5FAA23-3EF0-2346-5A25-AB5DD7D08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02F2A-963F-854F-80D2-980C318A2E87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CA0D73-26B1-AAEC-36D1-7081DDCC6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3669EC-B8A0-E477-2CE5-D52F86114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F35A8-ADA1-8340-A8E9-0259E27C7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600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AAA60-7D28-F1DD-259D-5F24D9628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090410-20BE-2D5D-CA32-285B174FC0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F40777-2842-722C-38EF-D4131E95F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02F2A-963F-854F-80D2-980C318A2E87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53D792-ACF7-91FA-04D8-0790AA2C2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2785-A4D4-189C-6AEE-57928B685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F35A8-ADA1-8340-A8E9-0259E27C7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765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D8C372-84A4-CEDA-0829-BDC57049F1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8F4B24-8E65-DF20-E2B5-EA287DA01F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ED682A-CE4B-2E9E-D772-A9D91F41B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02F2A-963F-854F-80D2-980C318A2E87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5B00ED-15B0-DE55-5DCD-926406FCE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0D4311-9E5A-1914-02DA-0672656F7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F35A8-ADA1-8340-A8E9-0259E27C7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474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D18D1-03FC-AA65-AEFC-EEAA7F9E6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15A700-EC50-DD4A-211B-9D925FB5E1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64C6E9-5719-0148-26E7-AC7EB5AFD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02F2A-963F-854F-80D2-980C318A2E87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DB5316-ED95-229D-231F-AE84D18C9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29C0D0-8666-1F3A-E8CF-3D11E093A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F35A8-ADA1-8340-A8E9-0259E27C7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349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F1DA6-FCD7-6ED3-3631-4354520FF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7F5AF0-344E-51E2-DD6D-6ED35FB5E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4B07ED-872D-7337-8164-C7C08BF3B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02F2A-963F-854F-80D2-980C318A2E87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DCFF30-7B8B-54B6-D368-2F282108F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91EDD0-A3FE-1B85-A571-7B283D067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F35A8-ADA1-8340-A8E9-0259E27C7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986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053BE-DBF6-FBC4-7EA4-DE515D53B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655479-5133-6EB9-2CA6-A1A8C3F261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685547-BA39-B322-F8F8-350BF3D514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380953-DCF3-0645-A7FF-0BF3883DB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02F2A-963F-854F-80D2-980C318A2E87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BB7202-530A-9388-80A3-5EB6BD2FE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95D747-192D-8D12-1E29-F86084D2D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F35A8-ADA1-8340-A8E9-0259E27C7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016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7233A-D8EF-02C0-4E39-960A500C0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682FDC-D89A-CEAA-192E-0EA6779B4F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6F5F85-8E85-B73E-519A-4863B31365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CAE4D0-DF4A-D751-B0C6-ABD7EBC74D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DE526B-0DC8-98AF-8B57-28003BAF89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ECECE5-E8EB-3C83-93E7-4CD7577AF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02F2A-963F-854F-80D2-980C318A2E87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D4840A-9B2D-AB30-52D7-7436FECC6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8E8BD6-3CB7-A8C0-8333-EEBE00271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F35A8-ADA1-8340-A8E9-0259E27C7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594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ECEB0-B97E-5517-64D9-9BBF96B9B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7B0685-0E77-201C-5383-1F15AEE03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02F2A-963F-854F-80D2-980C318A2E87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0D9974-5DC4-C340-AF77-F74DC0F70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D850D2-9FC3-B834-B0A9-338E26DC7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F35A8-ADA1-8340-A8E9-0259E27C7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132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EA6982-2BC3-FD01-E4F1-E05D7D3A5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02F2A-963F-854F-80D2-980C318A2E87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A21F8F-AEA4-9C0C-4CC7-EB7E2470D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723209-9506-F7DC-2FA5-28D54E64F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F35A8-ADA1-8340-A8E9-0259E27C7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232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B8CAB-CFB3-B10A-AEE3-A7910A598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BDA8D3-0426-0C80-3317-5BD5101DD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0C9E46-0575-6F1C-7CBC-687DDEB137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B27BAA-32F6-6257-CC14-7A224BDB5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02F2A-963F-854F-80D2-980C318A2E87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DA3AE6-BC94-D224-41EA-570431AB6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2B2AAC-A8B2-CC59-044F-2FF18F875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F35A8-ADA1-8340-A8E9-0259E27C7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040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74783-4F37-A49E-02E7-D382F94F6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B8A9E4-DA49-AF01-689E-8D07CFC536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F5A95A-9230-8709-59B7-F9AFDF3FB3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7E047B-88AE-12D5-DF0A-A020615C3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02F2A-963F-854F-80D2-980C318A2E87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EFC9D3-34C9-664E-F8B4-4087C09BD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4191C7-1619-E240-ED71-36C63AFDC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F35A8-ADA1-8340-A8E9-0259E27C7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061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723734-B76E-0B24-F899-F2EA1345B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2474AE-5454-BF9B-2A87-CE34850316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41AFC-153B-E64E-8EA6-7620E09DB9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02F2A-963F-854F-80D2-980C318A2E87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9A0B83-243F-7D02-222E-BF5EA45AE0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0B293F-DDD2-EBCC-FEE5-696656FADC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F35A8-ADA1-8340-A8E9-0259E27C7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823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naeyc.org/da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faculty.tamuc.edu/jthompson/dap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notesonnn.wordpress.com/2017/05/27/illustrations-on-the-four-planes-of-development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zramirez@coastal.edu" TargetMode="Externa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faculty.tamuc.edu/jthompson/dap" TargetMode="External"/><Relationship Id="rId5" Type="http://schemas.openxmlformats.org/officeDocument/2006/relationships/image" Target="../media/image1.png"/><Relationship Id="rId4" Type="http://schemas.openxmlformats.org/officeDocument/2006/relationships/hyperlink" Target="mailto:josh.thompson@tamuc.edu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9FD91-EDF6-F4BD-EDE2-5CA8273D40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920" y="375920"/>
            <a:ext cx="11826240" cy="3570923"/>
          </a:xfrm>
        </p:spPr>
        <p:txBody>
          <a:bodyPr>
            <a:normAutofit/>
          </a:bodyPr>
          <a:lstStyle/>
          <a:p>
            <a:r>
              <a:rPr lang="en-US" dirty="0" smtClean="0"/>
              <a:t>Exploring the Changes of Developmentally Appropriate Practice Over Four Decades and Four Iterations in Teacher Preparation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5AA55C-5A03-38C3-CCA0-FE0C8E6E2C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87600" y="4800918"/>
            <a:ext cx="9144000" cy="1655762"/>
          </a:xfrm>
        </p:spPr>
        <p:txBody>
          <a:bodyPr>
            <a:noAutofit/>
          </a:bodyPr>
          <a:lstStyle/>
          <a:p>
            <a:r>
              <a:rPr lang="en-US" sz="3300" dirty="0" smtClean="0"/>
              <a:t>Zlata Stanković-Ramirez, Coastal Carolina </a:t>
            </a:r>
          </a:p>
          <a:p>
            <a:r>
              <a:rPr lang="en-US" sz="3300" dirty="0" smtClean="0"/>
              <a:t>Josh Thompson, Texas A&amp;M University-Commerce</a:t>
            </a:r>
          </a:p>
          <a:p>
            <a:r>
              <a:rPr lang="en-US" sz="3300" dirty="0" smtClean="0"/>
              <a:t>NAEYC PLI June 2022: Educator/Teacher Preparation</a:t>
            </a:r>
            <a:endParaRPr lang="en-US" sz="33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63440"/>
            <a:ext cx="2194560" cy="219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32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ree picture: beach, children, fun, vacation, water, waves, ocean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546215" cy="435133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5920" y="0"/>
            <a:ext cx="4627880" cy="5161280"/>
          </a:xfrm>
        </p:spPr>
        <p:txBody>
          <a:bodyPr>
            <a:normAutofit fontScale="90000"/>
          </a:bodyPr>
          <a:lstStyle/>
          <a:p>
            <a:r>
              <a:rPr lang="en-US" sz="3300" dirty="0"/>
              <a:t>“The waves of development, the ebb and flow of growth and processing, acquisition and reconsideration, all together map a process of typical child development, and attending to these waves empowers educators of children of all ages to go with the </a:t>
            </a:r>
            <a:r>
              <a:rPr lang="en-US" sz="3300" dirty="0" smtClean="0"/>
              <a:t>flow.” </a:t>
            </a:r>
            <a:endParaRPr lang="en-US" sz="33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63440"/>
            <a:ext cx="2194560" cy="219456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734560" y="4745057"/>
            <a:ext cx="65328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/>
              <a:t>Stankovic-Ramirez &amp; Thompson, 2022, </a:t>
            </a:r>
            <a:r>
              <a:rPr lang="en-US" sz="3000" dirty="0" smtClean="0"/>
              <a:t>5</a:t>
            </a:r>
            <a:r>
              <a:rPr lang="en-US" sz="3000" dirty="0"/>
              <a:t/>
            </a:r>
            <a:br>
              <a:rPr lang="en-US" sz="3000" dirty="0"/>
            </a:b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48709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Paradigm shift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55" y="106680"/>
            <a:ext cx="3870325" cy="41283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63440"/>
            <a:ext cx="2194560" cy="21945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9991" y="1584960"/>
            <a:ext cx="7093480" cy="445420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442720" y="4235027"/>
            <a:ext cx="18725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Erik Erikson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7447280" y="6084147"/>
            <a:ext cx="28609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Maria Montessori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6977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Royalty Free Child Stock Photos | rawpixel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965" y="2605818"/>
            <a:ext cx="8261555" cy="3810642"/>
          </a:xfr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6440" y="907669"/>
            <a:ext cx="6974840" cy="1591691"/>
          </a:xfrm>
        </p:spPr>
        <p:txBody>
          <a:bodyPr/>
          <a:lstStyle/>
          <a:p>
            <a:r>
              <a:rPr lang="en-US" dirty="0" smtClean="0"/>
              <a:t>DAP IS CAP culturally appropriate practice </a:t>
            </a:r>
            <a:endParaRPr lang="en-US" dirty="0"/>
          </a:p>
          <a:p>
            <a:r>
              <a:rPr lang="en-US" dirty="0" smtClean="0"/>
              <a:t>DAP is LAP linguistically appropriate practice </a:t>
            </a:r>
          </a:p>
          <a:p>
            <a:r>
              <a:rPr lang="en-US" dirty="0" smtClean="0"/>
              <a:t>DAP is AAP ability appropriate practice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63440"/>
            <a:ext cx="2194560" cy="219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39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DAP is equity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26111"/>
            <a:ext cx="5181600" cy="2914046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29023" y="2027898"/>
            <a:ext cx="4867954" cy="19147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64080" y="5374640"/>
            <a:ext cx="90328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NAEYC. (2019). </a:t>
            </a:r>
            <a:r>
              <a:rPr lang="en-US" i="1" dirty="0"/>
              <a:t>Advancing equity in early childhood education</a:t>
            </a:r>
            <a:r>
              <a:rPr lang="en-US" dirty="0"/>
              <a:t>. National Association for the Education of Young Children. </a:t>
            </a:r>
            <a:endParaRPr lang="en-US" dirty="0" smtClean="0"/>
          </a:p>
          <a:p>
            <a:r>
              <a:rPr lang="en-US" dirty="0" smtClean="0"/>
              <a:t>#</a:t>
            </a:r>
            <a:r>
              <a:rPr lang="en-US" dirty="0" err="1" smtClean="0"/>
              <a:t>EquityInECE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69840"/>
            <a:ext cx="1788160" cy="178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91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Elliot on Rope Bridge Over Gorge Along Wall | Dan Zen | Flickr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462" y="1690688"/>
            <a:ext cx="4351338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109" y="525247"/>
            <a:ext cx="6037593" cy="234562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07905" y="3305489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414142"/>
                </a:solidFill>
                <a:latin typeface="Avenir-Light"/>
              </a:rPr>
              <a:t>This crosswalk aligns NAEYC’s fourth edition of the DAP Position </a:t>
            </a:r>
            <a:r>
              <a:rPr lang="en-US" dirty="0" smtClean="0">
                <a:solidFill>
                  <a:srgbClr val="414142"/>
                </a:solidFill>
                <a:latin typeface="Avenir-Light"/>
              </a:rPr>
              <a:t>Statement with </a:t>
            </a:r>
            <a:r>
              <a:rPr lang="en-US" dirty="0">
                <a:solidFill>
                  <a:srgbClr val="414142"/>
                </a:solidFill>
                <a:latin typeface="Avenir-Light"/>
              </a:rPr>
              <a:t>the third edition of </a:t>
            </a:r>
            <a:r>
              <a:rPr lang="en-US" i="1" dirty="0">
                <a:solidFill>
                  <a:srgbClr val="414142"/>
                </a:solidFill>
                <a:latin typeface="Avenir-LightOblique"/>
              </a:rPr>
              <a:t>Developmentally Appropriate Practice</a:t>
            </a:r>
            <a:r>
              <a:rPr lang="en-US" dirty="0">
                <a:solidFill>
                  <a:srgbClr val="414142"/>
                </a:solidFill>
                <a:latin typeface="Avenir-Light"/>
              </a:rPr>
              <a:t>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63440"/>
            <a:ext cx="2194560" cy="219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15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D95B4-42A2-D553-2343-F4E8CA95A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979160" cy="5832475"/>
          </a:xfrm>
        </p:spPr>
        <p:txBody>
          <a:bodyPr>
            <a:normAutofit/>
          </a:bodyPr>
          <a:lstStyle/>
          <a:p>
            <a:r>
              <a:rPr lang="en-US" dirty="0" smtClean="0"/>
              <a:t>APPENDIX C: </a:t>
            </a:r>
            <a:br>
              <a:rPr lang="en-US" dirty="0" smtClean="0"/>
            </a:br>
            <a:r>
              <a:rPr lang="en-US" dirty="0" smtClean="0"/>
              <a:t>Changes to the Position Statement, Changes to the Book: Resources and Strategies for Faculty. </a:t>
            </a:r>
            <a:br>
              <a:rPr lang="en-US" dirty="0" smtClean="0"/>
            </a:br>
            <a:r>
              <a:rPr lang="en-US" dirty="0" smtClean="0"/>
              <a:t>by Camille Catlett, Eva Horn, and </a:t>
            </a:r>
            <a:r>
              <a:rPr lang="en-US" dirty="0" err="1" smtClean="0"/>
              <a:t>Florianna</a:t>
            </a:r>
            <a:r>
              <a:rPr lang="en-US" dirty="0" smtClean="0"/>
              <a:t> J. Thompson</a:t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www.naeyc.org/dap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955" y="472494"/>
            <a:ext cx="4464881" cy="579622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7440" y="4744720"/>
            <a:ext cx="2194560" cy="219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16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7B3AE-CED7-6C5D-C3F8-AAB8B2967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DAP &amp; UNIFYING FRAMEWORK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28760" y="2567581"/>
            <a:ext cx="4334480" cy="28674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63440"/>
            <a:ext cx="2194560" cy="219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35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D832E-2FF9-BCB8-83A0-BD64E58A5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Aligning NAEYC Vision/Mission Statement with DAP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488" y="1825625"/>
            <a:ext cx="9236312" cy="47800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4512" y="4663440"/>
            <a:ext cx="2194560" cy="219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61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98B966-1F28-E2EA-33C5-60DDB0FA75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00" y="1391920"/>
            <a:ext cx="11846560" cy="534415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1. Why is it important for educators </a:t>
            </a:r>
            <a:r>
              <a:rPr lang="en-US" dirty="0" smtClean="0"/>
              <a:t>at </a:t>
            </a:r>
            <a:r>
              <a:rPr lang="en-US" dirty="0"/>
              <a:t>all </a:t>
            </a:r>
            <a:r>
              <a:rPr lang="en-US" dirty="0" smtClean="0"/>
              <a:t>levels </a:t>
            </a:r>
            <a:r>
              <a:rPr lang="en-US" dirty="0"/>
              <a:t>to understand child development?</a:t>
            </a:r>
          </a:p>
          <a:p>
            <a:pPr marL="0" indent="0">
              <a:buNone/>
            </a:pPr>
            <a:r>
              <a:rPr lang="en-US" dirty="0"/>
              <a:t>2. The authors describe how the newest </a:t>
            </a:r>
            <a:r>
              <a:rPr lang="en-US" i="1" dirty="0"/>
              <a:t>Developmentally Appropriate Practice </a:t>
            </a:r>
            <a:r>
              <a:rPr lang="en-US" dirty="0"/>
              <a:t>(DAP) guidelines uses the metaphor of </a:t>
            </a:r>
            <a:r>
              <a:rPr lang="en-US" i="1" dirty="0"/>
              <a:t>waves and cycles, </a:t>
            </a:r>
            <a:r>
              <a:rPr lang="en-US" dirty="0"/>
              <a:t>instead of steps, to think about child development. How might thinking of development in terms of waves instead of steps change a teacher’s approach to students?</a:t>
            </a:r>
          </a:p>
          <a:p>
            <a:pPr marL="0" indent="0">
              <a:buNone/>
            </a:pPr>
            <a:r>
              <a:rPr lang="en-US" dirty="0"/>
              <a:t>3. </a:t>
            </a:r>
            <a:r>
              <a:rPr lang="en-US" dirty="0" smtClean="0"/>
              <a:t>Why </a:t>
            </a:r>
            <a:r>
              <a:rPr lang="en-US" dirty="0"/>
              <a:t>is it important for teachers to keep </a:t>
            </a:r>
            <a:r>
              <a:rPr lang="en-US" dirty="0" smtClean="0"/>
              <a:t>the Three Core Considerations </a:t>
            </a:r>
            <a:r>
              <a:rPr lang="en-US" dirty="0"/>
              <a:t>in mind? What are some of the challenges of balancing all three considerations?</a:t>
            </a:r>
          </a:p>
          <a:p>
            <a:pPr marL="0" indent="0">
              <a:buNone/>
            </a:pPr>
            <a:r>
              <a:rPr lang="en-US" dirty="0"/>
              <a:t>4. Review the </a:t>
            </a:r>
            <a:r>
              <a:rPr lang="en-US" dirty="0" smtClean="0"/>
              <a:t>Nine Principles. Share </a:t>
            </a:r>
            <a:r>
              <a:rPr lang="en-US" dirty="0"/>
              <a:t>an example of </a:t>
            </a:r>
            <a:r>
              <a:rPr lang="en-US" dirty="0" smtClean="0"/>
              <a:t>that </a:t>
            </a:r>
            <a:r>
              <a:rPr lang="en-US" dirty="0"/>
              <a:t>principle in practice.</a:t>
            </a:r>
          </a:p>
          <a:p>
            <a:pPr marL="0" indent="0">
              <a:buNone/>
            </a:pPr>
            <a:r>
              <a:rPr lang="en-US" dirty="0"/>
              <a:t>5. According to the authors, DAP requires educators to “do their best to challenge their own biased assumptions and to form a more healthy and holistic view of the children in their care.” In your experience, what are some common assumptions teachers make about children that they should reconsider. Share a story of how you’ve challenged your own assumptions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group discussion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5936" y="0"/>
            <a:ext cx="1296063" cy="129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80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82759-C3B6-0129-9518-E2272CB68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300" dirty="0" smtClean="0"/>
              <a:t>What </a:t>
            </a:r>
            <a:r>
              <a:rPr lang="en-US" sz="3300" dirty="0"/>
              <a:t>early childhood educators know about developmentally appropriate practice. </a:t>
            </a:r>
            <a:r>
              <a:rPr lang="en-US" sz="3300" i="1" dirty="0"/>
              <a:t>Phi Delta </a:t>
            </a:r>
            <a:r>
              <a:rPr lang="en-US" sz="3300" i="1" dirty="0" smtClean="0"/>
              <a:t>Kappan</a:t>
            </a:r>
            <a:r>
              <a:rPr lang="en-US" sz="3300" dirty="0" smtClean="0"/>
              <a:t>. 2021</a:t>
            </a:r>
            <a:endParaRPr lang="en-US" sz="33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496F66-11A0-B2A2-3570-F3F9ED99F2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5920" y="1591944"/>
            <a:ext cx="10977880" cy="51034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Two college professors looking for ways to teach new DAP to ECE teachers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NAEYC DAP Symposium, June 2021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Dr. Sue </a:t>
            </a:r>
            <a:r>
              <a:rPr lang="en-US" dirty="0" err="1" smtClean="0"/>
              <a:t>Bredekamp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Dr. Barbara </a:t>
            </a:r>
            <a:r>
              <a:rPr lang="en-US" dirty="0" err="1" smtClean="0"/>
              <a:t>Willer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Dr. Kathy Hirsh-</a:t>
            </a:r>
            <a:r>
              <a:rPr lang="en-US" dirty="0" err="1" smtClean="0"/>
              <a:t>Pasek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and others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Diverse voices (authors) in DAP</a:t>
            </a:r>
          </a:p>
          <a:p>
            <a:pPr marL="0" indent="0">
              <a:buNone/>
            </a:pPr>
            <a:r>
              <a:rPr lang="en-US" dirty="0"/>
              <a:t>D</a:t>
            </a:r>
            <a:r>
              <a:rPr lang="en-US" dirty="0" smtClean="0"/>
              <a:t>iverse children addressed through the vignettes in DAP </a:t>
            </a:r>
            <a:endParaRPr lang="en-US" dirty="0"/>
          </a:p>
        </p:txBody>
      </p:sp>
      <p:pic>
        <p:nvPicPr>
          <p:cNvPr id="5" name="Content Placeholder 4" descr="Children Smiling in a Huddle - Global Ecovillage Network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71935"/>
            <a:ext cx="5181600" cy="3458718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7360" y="5171440"/>
            <a:ext cx="1686560" cy="168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54025"/>
            <a:ext cx="10515600" cy="4158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300" dirty="0"/>
              <a:t>In this session, participants will </a:t>
            </a:r>
            <a:endParaRPr lang="en-US" sz="3300" dirty="0" smtClean="0"/>
          </a:p>
          <a:p>
            <a:pPr marL="0" indent="0">
              <a:buNone/>
            </a:pPr>
            <a:r>
              <a:rPr lang="en-US" sz="3300" dirty="0" smtClean="0"/>
              <a:t>1.) explore </a:t>
            </a:r>
            <a:r>
              <a:rPr lang="en-US" sz="3300" dirty="0"/>
              <a:t>changes in the four versions of developmentally appropriate practice (DAP). Presenters will </a:t>
            </a:r>
            <a:endParaRPr lang="en-US" sz="3300" dirty="0" smtClean="0"/>
          </a:p>
          <a:p>
            <a:pPr marL="0" indent="0">
              <a:buNone/>
            </a:pPr>
            <a:r>
              <a:rPr lang="en-US" sz="3300" dirty="0" smtClean="0"/>
              <a:t>2.) share </a:t>
            </a:r>
            <a:r>
              <a:rPr lang="en-US" sz="3300" dirty="0"/>
              <a:t>findings from a survey of preservice teachers' baseline knowledge of DAP from their published work on the topic. In conclusion, presenters will provide </a:t>
            </a:r>
            <a:endParaRPr lang="en-US" sz="3300" dirty="0" smtClean="0"/>
          </a:p>
          <a:p>
            <a:pPr marL="0" indent="0">
              <a:buNone/>
            </a:pPr>
            <a:r>
              <a:rPr lang="en-US" sz="3300" dirty="0" smtClean="0"/>
              <a:t>3.) suggestions </a:t>
            </a:r>
            <a:r>
              <a:rPr lang="en-US" sz="3300" dirty="0"/>
              <a:t>and recommendations for teaching the newly revised DAP to teacher educators and practitioners.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68240"/>
            <a:ext cx="1889760" cy="18897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30320" y="5659120"/>
            <a:ext cx="5460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Resource page </a:t>
            </a:r>
            <a:r>
              <a:rPr lang="en-US" dirty="0" smtClean="0">
                <a:hlinkClick r:id="rId3"/>
              </a:rPr>
              <a:t>http://faculty.tamuc.edu/jthompson/dap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34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65D83B-B894-5D56-3D30-DF108D6FB11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Three Core </a:t>
            </a:r>
          </a:p>
          <a:p>
            <a:r>
              <a:rPr lang="en-US" dirty="0" smtClean="0"/>
              <a:t>Commonality </a:t>
            </a:r>
          </a:p>
          <a:p>
            <a:r>
              <a:rPr lang="en-US" dirty="0" smtClean="0"/>
              <a:t>Individuality </a:t>
            </a:r>
          </a:p>
          <a:p>
            <a:r>
              <a:rPr lang="en-US" dirty="0" smtClean="0"/>
              <a:t>Context 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5ADD73-4943-0901-E972-0EC7E11688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545465"/>
            <a:ext cx="5938520" cy="63125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Nine Principles </a:t>
            </a:r>
          </a:p>
          <a:p>
            <a:r>
              <a:rPr lang="en-US" dirty="0" smtClean="0"/>
              <a:t>Nature/</a:t>
            </a:r>
            <a:r>
              <a:rPr lang="en-US" dirty="0" err="1" smtClean="0"/>
              <a:t>nurtue</a:t>
            </a:r>
            <a:r>
              <a:rPr lang="en-US" dirty="0" smtClean="0"/>
              <a:t> </a:t>
            </a:r>
          </a:p>
          <a:p>
            <a:r>
              <a:rPr lang="en-US" dirty="0" smtClean="0"/>
              <a:t>Domains </a:t>
            </a:r>
          </a:p>
          <a:p>
            <a:r>
              <a:rPr lang="en-US" dirty="0" smtClean="0"/>
              <a:t>Play = joyful learning </a:t>
            </a:r>
          </a:p>
          <a:p>
            <a:r>
              <a:rPr lang="en-US" dirty="0" smtClean="0"/>
              <a:t>Culture, experience, individuality MATTERS </a:t>
            </a:r>
          </a:p>
          <a:p>
            <a:r>
              <a:rPr lang="en-US" dirty="0" smtClean="0"/>
              <a:t>Children as active learners </a:t>
            </a:r>
          </a:p>
          <a:p>
            <a:r>
              <a:rPr lang="en-US" dirty="0" smtClean="0"/>
              <a:t>Belonging, purpose, agency = motivation and learning </a:t>
            </a:r>
          </a:p>
          <a:p>
            <a:r>
              <a:rPr lang="en-US" dirty="0" smtClean="0"/>
              <a:t>Integrated learning across disciplines </a:t>
            </a:r>
          </a:p>
          <a:p>
            <a:r>
              <a:rPr lang="en-US" dirty="0" smtClean="0"/>
              <a:t>ZPD level just above </a:t>
            </a:r>
          </a:p>
          <a:p>
            <a:r>
              <a:rPr lang="en-US" dirty="0" smtClean="0"/>
              <a:t>Tech and media can be valuable tools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63440"/>
            <a:ext cx="2194560" cy="219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29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F2567-569F-ED03-96C3-722C470CA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Texas Elementary Principals and Supervisors Association</a:t>
            </a:r>
            <a:r>
              <a:rPr lang="en-US" dirty="0" smtClean="0"/>
              <a:t> (2022) </a:t>
            </a:r>
            <a:endParaRPr lang="en-US" i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01019" y="1825625"/>
            <a:ext cx="5589961" cy="43513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63440"/>
            <a:ext cx="2194560" cy="219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43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2B1FF-37E2-8E7E-B35E-CF9623CF5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group discussion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941E8-F9AF-90D4-03FA-E6D99AA2EC6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Who needs to know what you know about DAP? </a:t>
            </a:r>
          </a:p>
          <a:p>
            <a:r>
              <a:rPr lang="en-US" dirty="0" smtClean="0"/>
              <a:t>What spaces and places should the new version of DAP be explored and explained? </a:t>
            </a:r>
          </a:p>
          <a:p>
            <a:r>
              <a:rPr lang="en-US" dirty="0" smtClean="0"/>
              <a:t>When are YOU going to do it?  </a:t>
            </a:r>
            <a:endParaRPr lang="en-US" dirty="0"/>
          </a:p>
        </p:txBody>
      </p:sp>
      <p:pic>
        <p:nvPicPr>
          <p:cNvPr id="5" name="Content Placeholder 4" descr="Charity vs. advocacy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0" y="1825625"/>
            <a:ext cx="4744720" cy="2663282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63440"/>
            <a:ext cx="2194560" cy="219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92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E9F2E-D082-812A-9484-38FA39341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AND DISCUSSION</a:t>
            </a:r>
          </a:p>
        </p:txBody>
      </p:sp>
      <p:pic>
        <p:nvPicPr>
          <p:cNvPr id="4" name="Content Placeholder 3" descr="UXploration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236" y="1931425"/>
            <a:ext cx="7093527" cy="41397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63440"/>
            <a:ext cx="2194560" cy="219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64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0C8E-5919-C027-6F50-E9AECDA81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2F75F0-0677-03CA-685C-E24C9067DA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60" y="1625600"/>
            <a:ext cx="11917680" cy="537464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err="1"/>
              <a:t>Bredekamp</a:t>
            </a:r>
            <a:r>
              <a:rPr lang="en-US" dirty="0"/>
              <a:t>, S., &amp; </a:t>
            </a:r>
            <a:r>
              <a:rPr lang="en-US" dirty="0" err="1"/>
              <a:t>Willer</a:t>
            </a:r>
            <a:r>
              <a:rPr lang="en-US" dirty="0"/>
              <a:t>, B. (2021, June 9). </a:t>
            </a:r>
            <a:r>
              <a:rPr lang="en-US" i="1" dirty="0"/>
              <a:t>Intentional decision making: The core considerations</a:t>
            </a:r>
            <a:r>
              <a:rPr lang="en-US" dirty="0"/>
              <a:t>. [Symposium session]. NAEYC DAP Symposium. Washington, DC. </a:t>
            </a:r>
          </a:p>
          <a:p>
            <a:pPr marL="0" indent="0">
              <a:buNone/>
            </a:pPr>
            <a:r>
              <a:rPr lang="en-US" dirty="0" err="1"/>
              <a:t>Doucet</a:t>
            </a:r>
            <a:r>
              <a:rPr lang="en-US" dirty="0"/>
              <a:t>, F., &amp; Adair, J. (2018). Introduction: A vision for transforming early childhood research and practice for young children of immigrants and their families. </a:t>
            </a:r>
            <a:r>
              <a:rPr lang="en-US" i="1" dirty="0"/>
              <a:t>Occasional Paper Series, 2018 </a:t>
            </a:r>
            <a:r>
              <a:rPr lang="en-US" dirty="0"/>
              <a:t>(39). https://educate.bankstreet.edu/occasional-paper-series/vol2018/iss39/2. </a:t>
            </a:r>
          </a:p>
          <a:p>
            <a:pPr marL="0" indent="0">
              <a:buNone/>
            </a:pPr>
            <a:r>
              <a:rPr lang="en-US" dirty="0"/>
              <a:t>Hirsh-</a:t>
            </a:r>
            <a:r>
              <a:rPr lang="en-US" dirty="0" err="1"/>
              <a:t>Pasek</a:t>
            </a:r>
            <a:r>
              <a:rPr lang="en-US" dirty="0"/>
              <a:t>, K. (2021, June 10). </a:t>
            </a:r>
            <a:r>
              <a:rPr lang="en-US" i="1" dirty="0"/>
              <a:t>Re-imagining education: Delivering high-quality education through playful learning</a:t>
            </a:r>
            <a:r>
              <a:rPr lang="en-US" dirty="0"/>
              <a:t>. [Symposium session]. NAEYC DAP Symposium. Washington, DC.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Kay</a:t>
            </a:r>
            <a:r>
              <a:rPr lang="en-US" dirty="0"/>
              <a:t>, A. (2017). Illustrations on the Four Planes of Development. </a:t>
            </a:r>
            <a:r>
              <a:rPr lang="en-US" i="1" dirty="0"/>
              <a:t>Blog post: Notes on Montessori, Chinese Classics and Science. </a:t>
            </a:r>
            <a:r>
              <a:rPr lang="en-US" dirty="0">
                <a:hlinkClick r:id="rId2"/>
              </a:rPr>
              <a:t>https://notesonnn.wordpress.com/2017/05/27/illustrations-on-the-four-planes-of-development/</a:t>
            </a:r>
            <a:r>
              <a:rPr lang="en-US" dirty="0"/>
              <a:t>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Montessori, M. (1949). </a:t>
            </a:r>
            <a:r>
              <a:rPr lang="en-US" i="1" dirty="0"/>
              <a:t>The absorbent mind</a:t>
            </a:r>
            <a:r>
              <a:rPr lang="en-US" dirty="0"/>
              <a:t>. Holt, </a:t>
            </a:r>
            <a:r>
              <a:rPr lang="en-US" dirty="0" err="1"/>
              <a:t>Rhinehart</a:t>
            </a:r>
            <a:r>
              <a:rPr lang="en-US" dirty="0"/>
              <a:t>, and Winston. </a:t>
            </a:r>
          </a:p>
          <a:p>
            <a:pPr marL="0" indent="0">
              <a:buNone/>
            </a:pPr>
            <a:r>
              <a:rPr lang="en-US" dirty="0"/>
              <a:t>NAEYC. (2019). </a:t>
            </a:r>
            <a:r>
              <a:rPr lang="en-US" i="1" dirty="0"/>
              <a:t>Advancing equity in early childhood education</a:t>
            </a:r>
            <a:r>
              <a:rPr lang="en-US" dirty="0"/>
              <a:t>. National Association for the Education of Young Children. </a:t>
            </a:r>
          </a:p>
          <a:p>
            <a:pPr marL="0" indent="0">
              <a:buNone/>
            </a:pPr>
            <a:r>
              <a:rPr lang="en-US" dirty="0"/>
              <a:t>NAEYC. (2020). </a:t>
            </a:r>
            <a:r>
              <a:rPr lang="en-US" i="1" dirty="0"/>
              <a:t>Developmentally appropriate practice</a:t>
            </a:r>
            <a:r>
              <a:rPr lang="en-US" dirty="0"/>
              <a:t>. National Association for the Education of Young Children. </a:t>
            </a:r>
          </a:p>
          <a:p>
            <a:pPr marL="0" indent="0">
              <a:buNone/>
            </a:pPr>
            <a:r>
              <a:rPr lang="en-US" dirty="0"/>
              <a:t>Power to the Profession. (2020). </a:t>
            </a:r>
            <a:r>
              <a:rPr lang="en-US" i="1" dirty="0"/>
              <a:t>Unifying framework for the early childhood education profession. </a:t>
            </a:r>
            <a:r>
              <a:rPr lang="en-US" dirty="0"/>
              <a:t>http://powertotheprofession.org/ power-to-profession-framework-03312020-web/. </a:t>
            </a:r>
          </a:p>
          <a:p>
            <a:pPr marL="0" indent="0">
              <a:buNone/>
            </a:pPr>
            <a:r>
              <a:rPr lang="en-US" dirty="0" err="1"/>
              <a:t>Siegler</a:t>
            </a:r>
            <a:r>
              <a:rPr lang="en-US" dirty="0"/>
              <a:t>, R.S. (1996). </a:t>
            </a:r>
            <a:r>
              <a:rPr lang="en-US" i="1" dirty="0"/>
              <a:t>Emerging minds: The process of change in children’s thinking</a:t>
            </a:r>
            <a:r>
              <a:rPr lang="en-US" dirty="0"/>
              <a:t>. Oxford University Press. </a:t>
            </a:r>
          </a:p>
          <a:p>
            <a:pPr marL="0" indent="0">
              <a:buNone/>
            </a:pPr>
            <a:r>
              <a:rPr lang="en-US" dirty="0"/>
              <a:t>Stanković-Ramirez, Z., &amp; Thompson, J. (2018). Rethinking developmental domains to improve classroom observations. </a:t>
            </a:r>
            <a:r>
              <a:rPr lang="en-US" i="1" dirty="0"/>
              <a:t>Texas Child Care Quarterly, 42</a:t>
            </a:r>
            <a:r>
              <a:rPr lang="en-US" dirty="0"/>
              <a:t>(2), 20-27. Available online https://www.childcarequarterly.com/pdf/fall18_domains.pdf. </a:t>
            </a:r>
          </a:p>
          <a:p>
            <a:pPr marL="0" indent="0">
              <a:buNone/>
            </a:pPr>
            <a:r>
              <a:rPr lang="en-US" dirty="0"/>
              <a:t>Thompson, J. &amp; Stanković-Ramirez, Z. (2021). What early childhood educators know about developmentally appropriate practice. </a:t>
            </a:r>
            <a:r>
              <a:rPr lang="en-US" i="1" dirty="0"/>
              <a:t>Phi Delta Kappan, 103</a:t>
            </a:r>
            <a:r>
              <a:rPr lang="en-US" dirty="0"/>
              <a:t>(2), pp. 20-23. https://kappanonline.org/ what-early-childhood-educators-know-about-developmentally-appropriate-practice</a:t>
            </a:r>
            <a:r>
              <a:rPr lang="en-US" dirty="0" smtClean="0"/>
              <a:t>/.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720" y="-26352"/>
            <a:ext cx="1473200" cy="14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98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1634D-E98F-1AFF-ED49-16DBEA529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</a:t>
            </a:r>
            <a:r>
              <a:rPr lang="en-US" dirty="0" smtClean="0"/>
              <a:t>YOU for attending our DAP session!</a:t>
            </a:r>
            <a:endParaRPr lang="en-US" dirty="0"/>
          </a:p>
        </p:txBody>
      </p:sp>
      <p:pic>
        <p:nvPicPr>
          <p:cNvPr id="4" name="Content Placeholder 3" descr="Thank You - Wooden Tile Images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90688"/>
            <a:ext cx="5181600" cy="3454400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172200" y="1724025"/>
            <a:ext cx="4617720" cy="249237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Dr. Zlata Stanković-Ramirez</a:t>
            </a:r>
          </a:p>
          <a:p>
            <a:pPr marL="0" indent="0">
              <a:buNone/>
            </a:pPr>
            <a:r>
              <a:rPr lang="en-US" dirty="0" smtClean="0">
                <a:hlinkClick r:id="rId3"/>
              </a:rPr>
              <a:t>zramirez@coastal.edu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Dr. Josh Thompson </a:t>
            </a:r>
          </a:p>
          <a:p>
            <a:pPr marL="0" indent="0">
              <a:buNone/>
            </a:pPr>
            <a:r>
              <a:rPr lang="en-US" dirty="0" smtClean="0">
                <a:hlinkClick r:id="rId4"/>
              </a:rPr>
              <a:t>josh.thompson@tamuc.edu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63440"/>
            <a:ext cx="2194560" cy="219456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339508" y="6038334"/>
            <a:ext cx="55129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Resource page </a:t>
            </a:r>
            <a:r>
              <a:rPr lang="en-US" dirty="0">
                <a:hlinkClick r:id="rId6"/>
              </a:rPr>
              <a:t>http://faculty.tamuc.edu/jthompson/dap</a:t>
            </a:r>
            <a:r>
              <a:rPr lang="en-US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39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9FB98-145F-84B6-7F7E-70B11E1F9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Objectives for this presentation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3ED709-5A53-463E-4DA7-BE4B3820ED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3200" y="1391920"/>
            <a:ext cx="9570720" cy="4785043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1. Examine the crucial components of DAP 1, 2</a:t>
            </a:r>
            <a:r>
              <a:rPr lang="en-US" dirty="0" smtClean="0"/>
              <a:t>, 3</a:t>
            </a:r>
            <a:r>
              <a:rPr lang="en-US" dirty="0"/>
              <a:t>, &amp; </a:t>
            </a:r>
            <a:r>
              <a:rPr lang="en-US" dirty="0" smtClean="0"/>
              <a:t>4.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2. </a:t>
            </a:r>
            <a:r>
              <a:rPr lang="en-US" dirty="0" smtClean="0"/>
              <a:t>Recall DAP impact in your teaching </a:t>
            </a:r>
          </a:p>
          <a:p>
            <a:pPr marL="0" indent="0">
              <a:buNone/>
            </a:pPr>
            <a:r>
              <a:rPr lang="en-US" dirty="0" smtClean="0"/>
              <a:t>3. Explore Waves &amp; Cycles of Child Development  </a:t>
            </a:r>
          </a:p>
          <a:p>
            <a:pPr marL="0" indent="0">
              <a:buNone/>
            </a:pPr>
            <a:r>
              <a:rPr lang="en-US" dirty="0" smtClean="0"/>
              <a:t>4. </a:t>
            </a:r>
            <a:r>
              <a:rPr lang="en-US" dirty="0" smtClean="0"/>
              <a:t>Discuss questions about 3 core and 9 principles 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5. Connect Crosswalk, </a:t>
            </a:r>
            <a:r>
              <a:rPr lang="en-US" dirty="0" smtClean="0"/>
              <a:t>Equity</a:t>
            </a:r>
            <a:r>
              <a:rPr lang="en-US" dirty="0"/>
              <a:t>, and Unifying Framework</a:t>
            </a:r>
          </a:p>
          <a:p>
            <a:pPr marL="0" indent="0">
              <a:buNone/>
            </a:pPr>
            <a:r>
              <a:rPr lang="en-US" dirty="0"/>
              <a:t>6</a:t>
            </a:r>
            <a:r>
              <a:rPr lang="en-US" dirty="0" smtClean="0"/>
              <a:t>. Transform </a:t>
            </a:r>
            <a:r>
              <a:rPr lang="en-US" dirty="0"/>
              <a:t>your perspective and </a:t>
            </a:r>
            <a:r>
              <a:rPr lang="en-US" dirty="0" smtClean="0"/>
              <a:t>commit to help </a:t>
            </a:r>
            <a:r>
              <a:rPr lang="en-US" dirty="0"/>
              <a:t>others through the process of their own </a:t>
            </a:r>
            <a:r>
              <a:rPr lang="en-US" dirty="0" smtClean="0"/>
              <a:t>transformation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36160"/>
            <a:ext cx="2021840" cy="202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57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14F7E-25AC-1447-1AD7-07D72F185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Developmentally Appropriate Practice</a:t>
            </a:r>
            <a:r>
              <a:rPr lang="en-US" dirty="0" smtClean="0"/>
              <a:t> (1987)</a:t>
            </a:r>
            <a:endParaRPr lang="en-US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5FA95B-C0A5-4D52-FCEF-C9EB96E146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33128" y="1863408"/>
            <a:ext cx="4754880" cy="4486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Primary objective: prevent “push down” curriculum from elementary to preschool level. </a:t>
            </a:r>
          </a:p>
          <a:p>
            <a:pPr marL="0" indent="0">
              <a:buNone/>
            </a:pPr>
            <a:r>
              <a:rPr lang="en-US" dirty="0" smtClean="0"/>
              <a:t>T</a:t>
            </a:r>
            <a:r>
              <a:rPr lang="en-US" dirty="0" smtClean="0"/>
              <a:t>wo core considerations </a:t>
            </a:r>
            <a:endParaRPr lang="en-US" dirty="0"/>
          </a:p>
          <a:p>
            <a:r>
              <a:rPr lang="en-US" dirty="0" smtClean="0"/>
              <a:t>Ages &amp; stages, commonalities </a:t>
            </a:r>
            <a:endParaRPr lang="en-US" dirty="0"/>
          </a:p>
          <a:p>
            <a:r>
              <a:rPr lang="en-US" dirty="0" smtClean="0"/>
              <a:t>Children’s unique developmental needs , individuality </a:t>
            </a:r>
            <a:endParaRPr lang="en-US" dirty="0"/>
          </a:p>
        </p:txBody>
      </p:sp>
      <p:pic>
        <p:nvPicPr>
          <p:cNvPr id="5" name="Content Placeholder 4" descr="Same or Different? | Math Anywhere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539" y="2058194"/>
            <a:ext cx="4286461" cy="3214846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63440"/>
            <a:ext cx="2194560" cy="219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65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POTD 2014-01-20 - Russian nesting dolls | First try in a hom… | Flickr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512" y="1897221"/>
            <a:ext cx="4752975" cy="3171825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D55622-5F2E-2598-D09B-443804066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700" i="1" dirty="0" smtClean="0"/>
              <a:t>Developmentally Appropriate Practice</a:t>
            </a:r>
            <a:r>
              <a:rPr lang="en-US" sz="3700" dirty="0" smtClean="0"/>
              <a:t> (2</a:t>
            </a:r>
            <a:r>
              <a:rPr lang="en-US" sz="3700" baseline="30000" dirty="0" smtClean="0"/>
              <a:t>nd</a:t>
            </a:r>
            <a:r>
              <a:rPr lang="en-US" sz="3700" dirty="0" smtClean="0"/>
              <a:t> ed.) (1997)</a:t>
            </a:r>
            <a:r>
              <a:rPr lang="en-US" sz="3700" dirty="0" smtClean="0"/>
              <a:t> </a:t>
            </a:r>
            <a:endParaRPr lang="en-US" sz="37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03B974-4D4C-421D-A32D-DE7DDB9848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10665"/>
            <a:ext cx="54610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Revised to include the third core consideration </a:t>
            </a:r>
          </a:p>
          <a:p>
            <a:pPr marL="0" indent="0">
              <a:buNone/>
            </a:pPr>
            <a:r>
              <a:rPr lang="en-US" dirty="0" smtClean="0"/>
              <a:t>Address diversity to include the s</a:t>
            </a:r>
            <a:r>
              <a:rPr lang="en-US" dirty="0" smtClean="0"/>
              <a:t>ocial and cultural context for each:</a:t>
            </a:r>
          </a:p>
          <a:p>
            <a:pPr lvl="1"/>
            <a:r>
              <a:rPr lang="en-US" dirty="0" smtClean="0"/>
              <a:t>Child </a:t>
            </a:r>
          </a:p>
          <a:p>
            <a:pPr lvl="1"/>
            <a:r>
              <a:rPr lang="en-US" dirty="0" smtClean="0"/>
              <a:t>Educator</a:t>
            </a:r>
          </a:p>
          <a:p>
            <a:pPr lvl="1"/>
            <a:r>
              <a:rPr lang="en-US" dirty="0" smtClean="0"/>
              <a:t>Program as a whole </a:t>
            </a:r>
          </a:p>
          <a:p>
            <a:pPr lvl="1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63440"/>
            <a:ext cx="2194560" cy="219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11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55622-5F2E-2598-D09B-443804066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700" i="1" dirty="0" smtClean="0"/>
              <a:t>Developmentally Appropriate Practice (3</a:t>
            </a:r>
            <a:r>
              <a:rPr lang="en-US" sz="3700" i="1" baseline="30000" dirty="0" smtClean="0"/>
              <a:t>rd</a:t>
            </a:r>
            <a:r>
              <a:rPr lang="en-US" sz="3700" i="1" dirty="0" smtClean="0"/>
              <a:t> ed.) </a:t>
            </a:r>
            <a:r>
              <a:rPr lang="en-US" sz="3700" dirty="0" smtClean="0"/>
              <a:t> (2009)</a:t>
            </a:r>
            <a:endParaRPr lang="en-US" sz="3700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03B974-4D4C-421D-A32D-DE7DDB9848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95720" y="1778953"/>
            <a:ext cx="5181600" cy="4351338"/>
          </a:xfrm>
        </p:spPr>
        <p:txBody>
          <a:bodyPr/>
          <a:lstStyle/>
          <a:p>
            <a:r>
              <a:rPr lang="en-US" dirty="0" smtClean="0"/>
              <a:t>Identify what is “Best practice” and what is not</a:t>
            </a:r>
            <a:endParaRPr lang="en-US" dirty="0" smtClean="0"/>
          </a:p>
          <a:p>
            <a:r>
              <a:rPr lang="en-US" dirty="0" smtClean="0"/>
              <a:t>Typically developing children </a:t>
            </a:r>
          </a:p>
          <a:p>
            <a:r>
              <a:rPr lang="en-US" dirty="0" smtClean="0"/>
              <a:t>“Best practice” promoted as a tool for assessing normative instructional practices </a:t>
            </a:r>
          </a:p>
          <a:p>
            <a:r>
              <a:rPr lang="en-US" dirty="0" smtClean="0"/>
              <a:t>De-emphasized these cultural contexts and leaned in toward “best practice” for all children.</a:t>
            </a:r>
          </a:p>
        </p:txBody>
      </p:sp>
      <p:pic>
        <p:nvPicPr>
          <p:cNvPr id="7" name="Content Placeholder 6" descr="Syrian primary school children attending catch-up learning… | Flickr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968451"/>
            <a:ext cx="5181600" cy="3456086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63440"/>
            <a:ext cx="2194560" cy="219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88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521111"/>
            <a:ext cx="10175241" cy="40407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300" dirty="0" smtClean="0"/>
              <a:t>“It’s </a:t>
            </a:r>
            <a:r>
              <a:rPr lang="en-US" sz="3300" dirty="0"/>
              <a:t>a mistake to try to fit children into preexisting </a:t>
            </a:r>
            <a:r>
              <a:rPr lang="en-US" sz="3300" dirty="0" smtClean="0"/>
              <a:t>templates, insisting that every child achieve specific milestones at specific ages.” </a:t>
            </a:r>
          </a:p>
          <a:p>
            <a:pPr marL="0" indent="0" algn="r">
              <a:buNone/>
            </a:pPr>
            <a:r>
              <a:rPr lang="en-US" sz="3300" dirty="0" smtClean="0"/>
              <a:t>Thompson &amp; Stanković-Ramirez, 2021, p. 21 </a:t>
            </a:r>
          </a:p>
          <a:p>
            <a:pPr marL="0" indent="0">
              <a:buNone/>
            </a:pPr>
            <a:endParaRPr lang="en-US" sz="3300" dirty="0"/>
          </a:p>
          <a:p>
            <a:pPr marL="0" indent="0">
              <a:buNone/>
            </a:pPr>
            <a:r>
              <a:rPr lang="en-US" sz="3300" dirty="0" smtClean="0"/>
              <a:t> </a:t>
            </a:r>
            <a:endParaRPr lang="en-US" sz="3300" dirty="0"/>
          </a:p>
        </p:txBody>
      </p:sp>
      <p:pic>
        <p:nvPicPr>
          <p:cNvPr id="5" name="Content Placeholder 4" descr="Easy Valentine's Day Penguin Craft • MidgetMomma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280" y="2665293"/>
            <a:ext cx="4673600" cy="3444346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39545"/>
            <a:ext cx="2194750" cy="219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54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45835"/>
          </a:xfrm>
        </p:spPr>
        <p:txBody>
          <a:bodyPr>
            <a:normAutofit/>
          </a:bodyPr>
          <a:lstStyle/>
          <a:p>
            <a:r>
              <a:rPr lang="en-US" dirty="0" smtClean="0"/>
              <a:t>Small group discussion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* When did you first hear about DAP?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* What </a:t>
            </a:r>
            <a:r>
              <a:rPr lang="en-US" dirty="0"/>
              <a:t>were the takeaways that you applied in your classroom? </a:t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* What was missing?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7250" y="4663250"/>
            <a:ext cx="2194750" cy="219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38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55622-5F2E-2598-D09B-443804066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700" i="1" dirty="0" smtClean="0"/>
              <a:t>Developmentally Appropriate Practice (4</a:t>
            </a:r>
            <a:r>
              <a:rPr lang="en-US" sz="3700" i="1" baseline="30000" dirty="0" smtClean="0"/>
              <a:t>th</a:t>
            </a:r>
            <a:r>
              <a:rPr lang="en-US" sz="3700" i="1" dirty="0" smtClean="0"/>
              <a:t> ed.)</a:t>
            </a:r>
            <a:r>
              <a:rPr lang="en-US" sz="3700" dirty="0" smtClean="0"/>
              <a:t> (2020)</a:t>
            </a:r>
            <a:endParaRPr lang="en-US" sz="3700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03B974-4D4C-421D-A32D-DE7DDB9848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3960" y="1852930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Major shift in emphasis, away from standards-based and towards a transformative view of the young child </a:t>
            </a:r>
          </a:p>
          <a:p>
            <a:r>
              <a:rPr lang="en-US" dirty="0" smtClean="0"/>
              <a:t>Instead of Ages and Stages, Waves and Cycles </a:t>
            </a:r>
          </a:p>
          <a:p>
            <a:r>
              <a:rPr lang="en-US" dirty="0" smtClean="0"/>
              <a:t>Reemphasizing the diversity and uniqueness of individual </a:t>
            </a:r>
            <a:endParaRPr lang="en-US" dirty="0"/>
          </a:p>
        </p:txBody>
      </p:sp>
      <p:pic>
        <p:nvPicPr>
          <p:cNvPr id="5" name="Content Placeholder 4" descr="Free Images : beach, sea, coast, water, ocean, black and white, people ...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840" y="1852930"/>
            <a:ext cx="4582160" cy="3054773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9040"/>
            <a:ext cx="1838960" cy="183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89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3568</TotalTime>
  <Words>1275</Words>
  <Application>Microsoft Office PowerPoint</Application>
  <PresentationFormat>Widescreen</PresentationFormat>
  <Paragraphs>111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Avenir-Light</vt:lpstr>
      <vt:lpstr>Avenir-LightOblique</vt:lpstr>
      <vt:lpstr>Calibri</vt:lpstr>
      <vt:lpstr>Calibri Light</vt:lpstr>
      <vt:lpstr>Office Theme</vt:lpstr>
      <vt:lpstr>Exploring the Changes of Developmentally Appropriate Practice Over Four Decades and Four Iterations in Teacher Preparation</vt:lpstr>
      <vt:lpstr>PowerPoint Presentation</vt:lpstr>
      <vt:lpstr>Objectives for this presentation</vt:lpstr>
      <vt:lpstr>Developmentally Appropriate Practice (1987)</vt:lpstr>
      <vt:lpstr>Developmentally Appropriate Practice (2nd ed.) (1997) </vt:lpstr>
      <vt:lpstr>Developmentally Appropriate Practice (3rd ed.)  (2009)</vt:lpstr>
      <vt:lpstr>PowerPoint Presentation</vt:lpstr>
      <vt:lpstr>Small group discussion   * When did you first hear about DAP?   * What were the takeaways that you applied in your classroom?   * What was missing? </vt:lpstr>
      <vt:lpstr>Developmentally Appropriate Practice (4th ed.) (2020)</vt:lpstr>
      <vt:lpstr>“The waves of development, the ebb and flow of growth and processing, acquisition and reconsideration, all together map a process of typical child development, and attending to these waves empowers educators of children of all ages to go with the flow.” </vt:lpstr>
      <vt:lpstr>Paradigm shift</vt:lpstr>
      <vt:lpstr>PowerPoint Presentation</vt:lpstr>
      <vt:lpstr>DAP is equity </vt:lpstr>
      <vt:lpstr>PowerPoint Presentation</vt:lpstr>
      <vt:lpstr>APPENDIX C:  Changes to the Position Statement, Changes to the Book: Resources and Strategies for Faculty.  by Camille Catlett, Eva Horn, and Florianna J. Thompson www.naeyc.org/dap </vt:lpstr>
      <vt:lpstr>DAP &amp; UNIFYING FRAMEWORK</vt:lpstr>
      <vt:lpstr>Aligning NAEYC Vision/Mission Statement with DAP</vt:lpstr>
      <vt:lpstr>Small group discussion</vt:lpstr>
      <vt:lpstr>What early childhood educators know about developmentally appropriate practice. Phi Delta Kappan. 2021</vt:lpstr>
      <vt:lpstr>PowerPoint Presentation</vt:lpstr>
      <vt:lpstr>Texas Elementary Principals and Supervisors Association (2022) </vt:lpstr>
      <vt:lpstr>Small group discussion</vt:lpstr>
      <vt:lpstr>QUESTIONS AND DISCUSSION</vt:lpstr>
      <vt:lpstr>REFERENCES</vt:lpstr>
      <vt:lpstr>THANK YOU for attending our DAP session!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Exploring the Changes of Developmentally Appropriate Practice Over Four Decades and Four Iterations in Teacher Preparation</dc:title>
  <dc:creator>Zlata Stankovic-Ramirez</dc:creator>
  <cp:lastModifiedBy>Josh Thompson</cp:lastModifiedBy>
  <cp:revision>37</cp:revision>
  <dcterms:created xsi:type="dcterms:W3CDTF">2022-05-31T20:28:43Z</dcterms:created>
  <dcterms:modified xsi:type="dcterms:W3CDTF">2022-06-14T18:26:00Z</dcterms:modified>
</cp:coreProperties>
</file>