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88"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9144000" cy="5143500" type="screen16x9"/>
  <p:notesSz cx="6858000" cy="9144000"/>
  <p:embeddedFontLst>
    <p:embeddedFont>
      <p:font typeface="Caveat" panose="020B0604020202020204" charset="0"/>
      <p:regular r:id="rId34"/>
      <p:bold r:id="rId35"/>
    </p:embeddedFont>
    <p:embeddedFont>
      <p:font typeface="Georgia" panose="02040502050405020303" pitchFamily="18" charset="0"/>
      <p:regular r:id="rId36"/>
      <p:bold r:id="rId37"/>
      <p:italic r:id="rId38"/>
      <p:boldItalic r:id="rId39"/>
    </p:embeddedFont>
    <p:embeddedFont>
      <p:font typeface="Oswald" panose="00000500000000000000" pitchFamily="2" charset="0"/>
      <p:regular r:id="rId40"/>
      <p:bold r:id="rId41"/>
    </p:embeddedFont>
    <p:embeddedFont>
      <p:font typeface="Oswald SemiBold" panose="00000700000000000000" pitchFamily="2" charset="0"/>
      <p:regular r:id="rId42"/>
      <p:bold r:id="rId43"/>
    </p:embeddedFont>
    <p:embeddedFont>
      <p:font typeface="Playfair Display" panose="00000500000000000000" pitchFamily="2" charset="0"/>
      <p:regular r:id="rId44"/>
      <p:bold r:id="rId45"/>
      <p:italic r:id="rId46"/>
      <p:boldItalic r:id="rId47"/>
    </p:embeddedFont>
    <p:embeddedFont>
      <p:font typeface="Playfair Display ExtraBold" panose="020B0604020202020204" charset="0"/>
      <p:bold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JlsYGLFOCqtx0bTUVaoGU9ICdG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DDCE30-9755-4DCD-BC21-4CDFFA611129}" v="4" dt="2024-05-30T22:25:49.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38" autoAdjust="0"/>
    <p:restoredTop sz="86538" autoAdjust="0"/>
  </p:normalViewPr>
  <p:slideViewPr>
    <p:cSldViewPr snapToGrid="0">
      <p:cViewPr varScale="1">
        <p:scale>
          <a:sx n="89" d="100"/>
          <a:sy n="89" d="100"/>
        </p:scale>
        <p:origin x="66" y="9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customschemas.google.com/relationships/presentationmetadata" Target="metadata"/><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Thompson" userId="7a31bbea-ccc7-4cdc-ae70-7e1181c91a31" providerId="ADAL" clId="{FDDDCE30-9755-4DCD-BC21-4CDFFA611129}"/>
    <pc:docChg chg="custSel addSld delSld modSld sldOrd">
      <pc:chgData name="Josh Thompson" userId="7a31bbea-ccc7-4cdc-ae70-7e1181c91a31" providerId="ADAL" clId="{FDDDCE30-9755-4DCD-BC21-4CDFFA611129}" dt="2024-05-30T22:28:25.169" v="89" actId="47"/>
      <pc:docMkLst>
        <pc:docMk/>
      </pc:docMkLst>
      <pc:sldChg chg="del">
        <pc:chgData name="Josh Thompson" userId="7a31bbea-ccc7-4cdc-ae70-7e1181c91a31" providerId="ADAL" clId="{FDDDCE30-9755-4DCD-BC21-4CDFFA611129}" dt="2024-05-30T14:29:29.135" v="58" actId="47"/>
        <pc:sldMkLst>
          <pc:docMk/>
          <pc:sldMk cId="0" sldId="256"/>
        </pc:sldMkLst>
      </pc:sldChg>
      <pc:sldChg chg="addSp delSp modSp mod">
        <pc:chgData name="Josh Thompson" userId="7a31bbea-ccc7-4cdc-ae70-7e1181c91a31" providerId="ADAL" clId="{FDDDCE30-9755-4DCD-BC21-4CDFFA611129}" dt="2024-05-30T22:28:10.019" v="85" actId="1076"/>
        <pc:sldMkLst>
          <pc:docMk/>
          <pc:sldMk cId="0" sldId="285"/>
        </pc:sldMkLst>
        <pc:spChg chg="add mod">
          <ac:chgData name="Josh Thompson" userId="7a31bbea-ccc7-4cdc-ae70-7e1181c91a31" providerId="ADAL" clId="{FDDDCE30-9755-4DCD-BC21-4CDFFA611129}" dt="2024-05-30T22:20:52.558" v="60" actId="27636"/>
          <ac:spMkLst>
            <pc:docMk/>
            <pc:sldMk cId="0" sldId="285"/>
            <ac:spMk id="5" creationId="{5A4C17A1-EDBE-138E-CD1D-A2FA6120FF1E}"/>
          </ac:spMkLst>
        </pc:spChg>
        <pc:spChg chg="add del">
          <ac:chgData name="Josh Thompson" userId="7a31bbea-ccc7-4cdc-ae70-7e1181c91a31" providerId="ADAL" clId="{FDDDCE30-9755-4DCD-BC21-4CDFFA611129}" dt="2024-05-30T22:21:36.959" v="69" actId="478"/>
          <ac:spMkLst>
            <pc:docMk/>
            <pc:sldMk cId="0" sldId="285"/>
            <ac:spMk id="7" creationId="{7DB9472A-4983-5A58-ACE5-9E2A63D20570}"/>
          </ac:spMkLst>
        </pc:spChg>
        <pc:spChg chg="mod">
          <ac:chgData name="Josh Thompson" userId="7a31bbea-ccc7-4cdc-ae70-7e1181c91a31" providerId="ADAL" clId="{FDDDCE30-9755-4DCD-BC21-4CDFFA611129}" dt="2024-05-30T22:27:42.607" v="78" actId="1076"/>
          <ac:spMkLst>
            <pc:docMk/>
            <pc:sldMk cId="0" sldId="285"/>
            <ac:spMk id="331" creationId="{00000000-0000-0000-0000-000000000000}"/>
          </ac:spMkLst>
        </pc:spChg>
        <pc:spChg chg="mod">
          <ac:chgData name="Josh Thompson" userId="7a31bbea-ccc7-4cdc-ae70-7e1181c91a31" providerId="ADAL" clId="{FDDDCE30-9755-4DCD-BC21-4CDFFA611129}" dt="2024-05-30T22:27:52.973" v="82" actId="1076"/>
          <ac:spMkLst>
            <pc:docMk/>
            <pc:sldMk cId="0" sldId="285"/>
            <ac:spMk id="332" creationId="{00000000-0000-0000-0000-000000000000}"/>
          </ac:spMkLst>
        </pc:spChg>
        <pc:spChg chg="mod">
          <ac:chgData name="Josh Thompson" userId="7a31bbea-ccc7-4cdc-ae70-7e1181c91a31" providerId="ADAL" clId="{FDDDCE30-9755-4DCD-BC21-4CDFFA611129}" dt="2024-05-30T22:28:10.019" v="85" actId="1076"/>
          <ac:spMkLst>
            <pc:docMk/>
            <pc:sldMk cId="0" sldId="285"/>
            <ac:spMk id="333" creationId="{00000000-0000-0000-0000-000000000000}"/>
          </ac:spMkLst>
        </pc:spChg>
        <pc:spChg chg="mod">
          <ac:chgData name="Josh Thompson" userId="7a31bbea-ccc7-4cdc-ae70-7e1181c91a31" providerId="ADAL" clId="{FDDDCE30-9755-4DCD-BC21-4CDFFA611129}" dt="2024-05-30T14:26:49.282" v="2" actId="6549"/>
          <ac:spMkLst>
            <pc:docMk/>
            <pc:sldMk cId="0" sldId="285"/>
            <ac:spMk id="334" creationId="{00000000-0000-0000-0000-000000000000}"/>
          </ac:spMkLst>
        </pc:spChg>
        <pc:graphicFrameChg chg="add del mod">
          <ac:chgData name="Josh Thompson" userId="7a31bbea-ccc7-4cdc-ae70-7e1181c91a31" providerId="ADAL" clId="{FDDDCE30-9755-4DCD-BC21-4CDFFA611129}" dt="2024-05-30T22:21:32.720" v="68" actId="478"/>
          <ac:graphicFrameMkLst>
            <pc:docMk/>
            <pc:sldMk cId="0" sldId="285"/>
            <ac:graphicFrameMk id="4" creationId="{951DCACA-7EE2-F7C0-A7C3-872A22BD6627}"/>
          </ac:graphicFrameMkLst>
        </pc:graphicFrameChg>
        <pc:picChg chg="add mod">
          <ac:chgData name="Josh Thompson" userId="7a31bbea-ccc7-4cdc-ae70-7e1181c91a31" providerId="ADAL" clId="{FDDDCE30-9755-4DCD-BC21-4CDFFA611129}" dt="2024-05-30T14:27:07.678" v="4" actId="1076"/>
          <ac:picMkLst>
            <pc:docMk/>
            <pc:sldMk cId="0" sldId="285"/>
            <ac:picMk id="3" creationId="{5653FBB2-F513-6461-C0EE-74190F1C57D5}"/>
          </ac:picMkLst>
        </pc:picChg>
        <pc:picChg chg="add mod">
          <ac:chgData name="Josh Thompson" userId="7a31bbea-ccc7-4cdc-ae70-7e1181c91a31" providerId="ADAL" clId="{FDDDCE30-9755-4DCD-BC21-4CDFFA611129}" dt="2024-05-30T22:27:54.293" v="83" actId="1076"/>
          <ac:picMkLst>
            <pc:docMk/>
            <pc:sldMk cId="0" sldId="285"/>
            <ac:picMk id="9" creationId="{050F0A4F-8035-49B2-676F-E7F5B1B91DF0}"/>
          </ac:picMkLst>
        </pc:picChg>
        <pc:picChg chg="add mod">
          <ac:chgData name="Josh Thompson" userId="7a31bbea-ccc7-4cdc-ae70-7e1181c91a31" providerId="ADAL" clId="{FDDDCE30-9755-4DCD-BC21-4CDFFA611129}" dt="2024-05-30T22:27:56.913" v="84" actId="14100"/>
          <ac:picMkLst>
            <pc:docMk/>
            <pc:sldMk cId="0" sldId="285"/>
            <ac:picMk id="11" creationId="{13E3ACEF-1647-E785-0451-0CA02687081B}"/>
          </ac:picMkLst>
        </pc:picChg>
        <pc:picChg chg="del">
          <ac:chgData name="Josh Thompson" userId="7a31bbea-ccc7-4cdc-ae70-7e1181c91a31" providerId="ADAL" clId="{FDDDCE30-9755-4DCD-BC21-4CDFFA611129}" dt="2024-05-30T14:28:05.351" v="54" actId="478"/>
          <ac:picMkLst>
            <pc:docMk/>
            <pc:sldMk cId="0" sldId="285"/>
            <ac:picMk id="330" creationId="{00000000-0000-0000-0000-000000000000}"/>
          </ac:picMkLst>
        </pc:picChg>
      </pc:sldChg>
      <pc:sldChg chg="add del ord">
        <pc:chgData name="Josh Thompson" userId="7a31bbea-ccc7-4cdc-ae70-7e1181c91a31" providerId="ADAL" clId="{FDDDCE30-9755-4DCD-BC21-4CDFFA611129}" dt="2024-05-30T22:28:25.169" v="89" actId="47"/>
        <pc:sldMkLst>
          <pc:docMk/>
          <pc:sldMk cId="569138977" sldId="287"/>
        </pc:sldMkLst>
      </pc:sldChg>
      <pc:sldChg chg="add ord">
        <pc:chgData name="Josh Thompson" userId="7a31bbea-ccc7-4cdc-ae70-7e1181c91a31" providerId="ADAL" clId="{FDDDCE30-9755-4DCD-BC21-4CDFFA611129}" dt="2024-05-30T22:28:22.321" v="88"/>
        <pc:sldMkLst>
          <pc:docMk/>
          <pc:sldMk cId="2374346623" sldId="2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98fb6c174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298fb6c174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Josh</a:t>
            </a:r>
            <a:endParaRPr/>
          </a:p>
        </p:txBody>
      </p:sp>
    </p:spTree>
    <p:extLst>
      <p:ext uri="{BB962C8B-B14F-4D97-AF65-F5344CB8AC3E}">
        <p14:creationId xmlns:p14="http://schemas.microsoft.com/office/powerpoint/2010/main" val="3499026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Lindsey </a:t>
            </a:r>
            <a:endParaRPr/>
          </a:p>
          <a:p>
            <a:pPr marL="0" lvl="0" indent="0" algn="l" rtl="0">
              <a:lnSpc>
                <a:spcPct val="100000"/>
              </a:lnSpc>
              <a:spcBef>
                <a:spcPts val="0"/>
              </a:spcBef>
              <a:spcAft>
                <a:spcPts val="0"/>
              </a:spcAft>
              <a:buSzPts val="1100"/>
              <a:buNone/>
            </a:pPr>
            <a:r>
              <a:rPr lang="en"/>
              <a:t>The Importance -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Josh</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Josh</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chemeClr val="dk1"/>
                </a:solidFill>
              </a:rPr>
              <a:t>Lindsey </a:t>
            </a:r>
            <a:endParaRPr sz="1400">
              <a:solidFill>
                <a:schemeClr val="dk1"/>
              </a:solidFill>
            </a:endParaRPr>
          </a:p>
          <a:p>
            <a:pPr marL="457200" lvl="0" indent="-317500" algn="l" rtl="0">
              <a:lnSpc>
                <a:spcPct val="115000"/>
              </a:lnSpc>
              <a:spcBef>
                <a:spcPts val="1200"/>
              </a:spcBef>
              <a:spcAft>
                <a:spcPts val="0"/>
              </a:spcAft>
              <a:buClr>
                <a:schemeClr val="dk1"/>
              </a:buClr>
              <a:buSzPts val="1400"/>
              <a:buChar char="●"/>
            </a:pPr>
            <a:r>
              <a:rPr lang="en" sz="1400">
                <a:solidFill>
                  <a:schemeClr val="dk1"/>
                </a:solidFill>
              </a:rPr>
              <a:t>Yet, Black men are often shut out of more white-centered education spaces. This presentation reviews the history of exclusion, and contrasts that with the richness of educational and cultural lessons that Black dads offer their children.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Josh</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Lindsey</a:t>
            </a:r>
            <a:endParaRPr sz="1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6" name="Google Shape;216;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400" dirty="0"/>
              <a:t>Josh - ask Lindsey about StAR Lab and Dr. </a:t>
            </a:r>
            <a:r>
              <a:rPr lang="en-US" sz="2400" b="1" dirty="0"/>
              <a:t>Shauna M. Cooper</a:t>
            </a:r>
            <a:endParaRPr sz="1400" dirty="0"/>
          </a:p>
          <a:p>
            <a:pPr marL="0" lvl="0" indent="0" algn="l" rtl="0">
              <a:lnSpc>
                <a:spcPct val="100000"/>
              </a:lnSpc>
              <a:spcBef>
                <a:spcPts val="0"/>
              </a:spcBef>
              <a:spcAft>
                <a:spcPts val="0"/>
              </a:spcAft>
              <a:buSzPts val="1100"/>
              <a:buNone/>
            </a:pPr>
            <a:r>
              <a:rPr lang="en" sz="1400" dirty="0"/>
              <a:t>Reflection - highlight any of the text that stands out to you? Josh will share one or two key texts. </a:t>
            </a:r>
            <a:endParaRPr sz="14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Lindsey </a:t>
            </a:r>
            <a:endParaRPr sz="1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Josh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Lindsey </a:t>
            </a:r>
            <a:endParaRPr sz="1400"/>
          </a:p>
          <a:p>
            <a:pPr marL="0" lvl="0" indent="0" algn="l" rtl="0">
              <a:lnSpc>
                <a:spcPct val="100000"/>
              </a:lnSpc>
              <a:spcBef>
                <a:spcPts val="0"/>
              </a:spcBef>
              <a:spcAft>
                <a:spcPts val="0"/>
              </a:spcAft>
              <a:buSzPts val="1100"/>
              <a:buNone/>
            </a:pPr>
            <a:r>
              <a:rPr lang="en" sz="1400"/>
              <a:t>Bullet #B - </a:t>
            </a:r>
            <a:r>
              <a:rPr lang="en" sz="1400">
                <a:solidFill>
                  <a:schemeClr val="dk1"/>
                </a:solidFill>
              </a:rPr>
              <a:t>which offers information about how different curricula relate to Head Start Program Performance Standards. One of the criteria specifically examines and offers a rating for cultural responsiveness.</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1" name="Google Shape;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Lindsey </a:t>
            </a:r>
            <a:endParaRPr/>
          </a:p>
          <a:p>
            <a:pPr marL="0" lvl="0" indent="0" algn="l" rtl="0">
              <a:lnSpc>
                <a:spcPct val="100000"/>
              </a:lnSpc>
              <a:spcBef>
                <a:spcPts val="0"/>
              </a:spcBef>
              <a:spcAft>
                <a:spcPts val="0"/>
              </a:spcAft>
              <a:buSzPts val="1100"/>
              <a:buNone/>
            </a:pPr>
            <a:r>
              <a:rPr lang="en"/>
              <a:t>Josh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dirty="0"/>
              <a:t>Josh</a:t>
            </a:r>
            <a:endParaRPr sz="1400"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Playfair Display"/>
                <a:ea typeface="Playfair Display"/>
                <a:cs typeface="Playfair Display"/>
                <a:sym typeface="Playfair Display"/>
              </a:rPr>
              <a:t>Lindsey </a:t>
            </a:r>
            <a:endParaRPr sz="18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1800">
                <a:solidFill>
                  <a:schemeClr val="dk1"/>
                </a:solidFill>
                <a:latin typeface="Playfair Display"/>
                <a:ea typeface="Playfair Display"/>
                <a:cs typeface="Playfair Display"/>
                <a:sym typeface="Playfair Display"/>
              </a:rPr>
              <a:t>(see also thestarlab.org/wpcontent/uploads/2020/07/black-fathers-voices-project-2.mp4).</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 name="Google Shape;26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800">
                <a:solidFill>
                  <a:schemeClr val="dk1"/>
                </a:solidFill>
                <a:latin typeface="Playfair Display"/>
                <a:ea typeface="Playfair Display"/>
                <a:cs typeface="Playfair Display"/>
                <a:sym typeface="Playfair Display"/>
              </a:rPr>
              <a:t>Josh</a:t>
            </a:r>
            <a:endParaRPr sz="18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SzPts val="1100"/>
              <a:buNone/>
            </a:pPr>
            <a:r>
              <a:rPr lang="en" sz="1800">
                <a:solidFill>
                  <a:schemeClr val="dk1"/>
                </a:solidFill>
                <a:latin typeface="Playfair Display"/>
                <a:ea typeface="Playfair Display"/>
                <a:cs typeface="Playfair Display"/>
                <a:sym typeface="Playfair Display"/>
              </a:rPr>
              <a:t>While there may be culturally relevant styles, every dad parents differently. Ask the fathers in your setting how they parent, and share with them your genuine respect and curiosity toward the lessons they identify as critical for their children. You might find that after learning to listen, you have begun to talk the talk with each father, sometimes in unexpected and unfamiliar places.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4" name="Google Shape;27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Lindsey</a:t>
            </a:r>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Josh</a:t>
            </a:r>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Clr>
                <a:schemeClr val="dk1"/>
              </a:buClr>
              <a:buSzPts val="1800"/>
              <a:buFont typeface="Arial"/>
              <a:buNone/>
            </a:pPr>
            <a:r>
              <a:rPr lang="en" sz="2100">
                <a:solidFill>
                  <a:schemeClr val="dk1"/>
                </a:solidFill>
                <a:latin typeface="Playfair Display"/>
                <a:ea typeface="Playfair Display"/>
                <a:cs typeface="Playfair Display"/>
                <a:sym typeface="Playfair Display"/>
              </a:rPr>
              <a:t>Lindsey </a:t>
            </a:r>
            <a:endParaRPr sz="2100">
              <a:solidFill>
                <a:schemeClr val="dk1"/>
              </a:solidFill>
              <a:latin typeface="Playfair Display"/>
              <a:ea typeface="Playfair Display"/>
              <a:cs typeface="Playfair Display"/>
              <a:sym typeface="Playfair Display"/>
            </a:endParaRPr>
          </a:p>
          <a:p>
            <a:pPr marL="0" lvl="0" indent="0" algn="just" rtl="0">
              <a:spcBef>
                <a:spcPts val="0"/>
              </a:spcBef>
              <a:spcAft>
                <a:spcPts val="0"/>
              </a:spcAft>
              <a:buClr>
                <a:schemeClr val="dk1"/>
              </a:buClr>
              <a:buSzPts val="1800"/>
              <a:buFont typeface="Arial"/>
              <a:buNone/>
            </a:pPr>
            <a:r>
              <a:rPr lang="en" sz="2100">
                <a:solidFill>
                  <a:schemeClr val="dk1"/>
                </a:solidFill>
                <a:latin typeface="Playfair Display"/>
                <a:ea typeface="Playfair Display"/>
                <a:cs typeface="Playfair Display"/>
                <a:sym typeface="Playfair Display"/>
              </a:rPr>
              <a:t>It may be very different, or it might be just a nuanced shift from ways more familiar to what teachers are accustomed to.</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7" name="Google Shape;29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Josh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Lindsey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 sz="2200">
                <a:solidFill>
                  <a:schemeClr val="dk1"/>
                </a:solidFill>
                <a:latin typeface="Playfair Display"/>
                <a:ea typeface="Playfair Display"/>
                <a:cs typeface="Playfair Display"/>
                <a:sym typeface="Playfair Display"/>
              </a:rPr>
              <a:t>Josh</a:t>
            </a:r>
            <a:endParaRPr sz="2200">
              <a:solidFill>
                <a:schemeClr val="dk1"/>
              </a:solidFill>
              <a:latin typeface="Playfair Display"/>
              <a:ea typeface="Playfair Display"/>
              <a:cs typeface="Playfair Display"/>
              <a:sym typeface="Playfair Display"/>
            </a:endParaRPr>
          </a:p>
          <a:p>
            <a:pPr marL="457200" lvl="0" indent="-368300" algn="just" rtl="0">
              <a:lnSpc>
                <a:spcPct val="115000"/>
              </a:lnSpc>
              <a:spcBef>
                <a:spcPts val="1200"/>
              </a:spcBef>
              <a:spcAft>
                <a:spcPts val="0"/>
              </a:spcAft>
              <a:buClr>
                <a:schemeClr val="dk1"/>
              </a:buClr>
              <a:buSzPts val="2200"/>
              <a:buFont typeface="Playfair Display"/>
              <a:buAutoNum type="arabicPeriod"/>
            </a:pPr>
            <a:r>
              <a:rPr lang="en" sz="2200">
                <a:solidFill>
                  <a:schemeClr val="dk1"/>
                </a:solidFill>
                <a:latin typeface="Playfair Display"/>
                <a:ea typeface="Playfair Display"/>
                <a:cs typeface="Playfair Display"/>
                <a:sym typeface="Playfair Display"/>
              </a:rPr>
              <a:t>The best step to take to help the children of Black fathers is to boldly step through the sliding glass door and become competent in the cultural context of each child.</a:t>
            </a:r>
            <a:endParaRPr sz="2200">
              <a:solidFill>
                <a:schemeClr val="dk1"/>
              </a:solidFill>
              <a:latin typeface="Playfair Display"/>
              <a:ea typeface="Playfair Display"/>
              <a:cs typeface="Playfair Display"/>
              <a:sym typeface="Playfair Display"/>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400"/>
              <a:t>Josh </a:t>
            </a: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9800ebf72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 name="Google Shape;90;g29800ebf720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Lindsey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98fb6c174b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8" name="Google Shape;328;g298fb6c174b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Josh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Lindsey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Josh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6141ead17b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g26141ead17b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141ead17b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g26141ead17b_0_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141ead17b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26141ead17b_0_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141ead17b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g26141ead17b_0_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6141ead17b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26141ead17b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Lindsey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8"/>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8"/>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37"/>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37"/>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 name="Google Shape;16;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3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3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 name="Google Shape;20;p3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1" name="Google Shape;21;p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33"/>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3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35"/>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35"/>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35"/>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36"/>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3.jp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hyperlink" Target="https://www.instagram.com/dr.marvinksmith/"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www.instagram.com/p/CteMuLXL4Ce/" TargetMode="Externa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barbershopbooks.or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thestarlab.org/wp-content/uploads/2020/07/black-fathers-voices-project-2.mp4"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eclkc.ohs.acf.hhs.gov/curriculum/consumer-report"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barbershopbooks.org"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drlindseywilson.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faculty.tamuc.edu/jthompson/abar"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hyperlink" Target="https://www.drlindseywilson.co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faculty.tamuc.edu/jthompson/aba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g298fb6c174b_0_14"/>
          <p:cNvSpPr txBox="1">
            <a:spLocks noGrp="1"/>
          </p:cNvSpPr>
          <p:nvPr>
            <p:ph type="ctrTitle"/>
          </p:nvPr>
        </p:nvSpPr>
        <p:spPr>
          <a:xfrm>
            <a:off x="4710850" y="2030230"/>
            <a:ext cx="4387500" cy="1515000"/>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SzPts val="5200"/>
              <a:buNone/>
            </a:pPr>
            <a:r>
              <a:rPr lang="en-US" sz="2900" dirty="0"/>
              <a:t>Establishing Learning Communities That Welcome Black Dads</a:t>
            </a:r>
            <a:endParaRPr sz="2700" dirty="0"/>
          </a:p>
        </p:txBody>
      </p:sp>
      <p:sp>
        <p:nvSpPr>
          <p:cNvPr id="332" name="Google Shape;332;g298fb6c174b_0_14"/>
          <p:cNvSpPr txBox="1">
            <a:spLocks noGrp="1"/>
          </p:cNvSpPr>
          <p:nvPr>
            <p:ph type="ctrTitle"/>
          </p:nvPr>
        </p:nvSpPr>
        <p:spPr>
          <a:xfrm>
            <a:off x="5967850" y="3880595"/>
            <a:ext cx="3038400" cy="729900"/>
          </a:xfrm>
          <a:prstGeom prst="rect">
            <a:avLst/>
          </a:prstGeom>
          <a:solidFill>
            <a:schemeClr val="lt2"/>
          </a:solid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41364"/>
              <a:buNone/>
            </a:pPr>
            <a:r>
              <a:rPr lang="en" sz="2393" dirty="0"/>
              <a:t> Lindsey Wilson, PhD Josh Thompson, PhD</a:t>
            </a:r>
            <a:endParaRPr sz="2393" dirty="0"/>
          </a:p>
        </p:txBody>
      </p:sp>
      <p:sp>
        <p:nvSpPr>
          <p:cNvPr id="333" name="Google Shape;333;g298fb6c174b_0_14"/>
          <p:cNvSpPr txBox="1">
            <a:spLocks noGrp="1"/>
          </p:cNvSpPr>
          <p:nvPr>
            <p:ph type="ctrTitle"/>
          </p:nvPr>
        </p:nvSpPr>
        <p:spPr>
          <a:xfrm>
            <a:off x="6553898" y="1533040"/>
            <a:ext cx="2100208" cy="447900"/>
          </a:xfrm>
          <a:prstGeom prst="rect">
            <a:avLst/>
          </a:prstGeom>
          <a:solidFill>
            <a:schemeClr val="lt2"/>
          </a:solid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sz="2200" dirty="0"/>
              <a:t>June 3, 2024</a:t>
            </a:r>
            <a:endParaRPr sz="2200" dirty="0"/>
          </a:p>
        </p:txBody>
      </p:sp>
      <p:sp>
        <p:nvSpPr>
          <p:cNvPr id="334" name="Google Shape;334;g298fb6c174b_0_14"/>
          <p:cNvSpPr txBox="1">
            <a:spLocks noGrp="1"/>
          </p:cNvSpPr>
          <p:nvPr>
            <p:ph type="ctrTitle"/>
          </p:nvPr>
        </p:nvSpPr>
        <p:spPr>
          <a:xfrm>
            <a:off x="5875750" y="1007700"/>
            <a:ext cx="3222600" cy="447900"/>
          </a:xfrm>
          <a:prstGeom prst="rect">
            <a:avLst/>
          </a:prstGeom>
          <a:solidFill>
            <a:schemeClr val="lt2"/>
          </a:solid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endParaRPr sz="3300" dirty="0">
              <a:solidFill>
                <a:srgbClr val="FF9900"/>
              </a:solidFill>
              <a:latin typeface="Oswald SemiBold"/>
              <a:ea typeface="Oswald SemiBold"/>
              <a:cs typeface="Oswald SemiBold"/>
              <a:sym typeface="Oswald SemiBold"/>
            </a:endParaRPr>
          </a:p>
        </p:txBody>
      </p:sp>
      <p:pic>
        <p:nvPicPr>
          <p:cNvPr id="3" name="Picture 2">
            <a:extLst>
              <a:ext uri="{FF2B5EF4-FFF2-40B4-BE49-F238E27FC236}">
                <a16:creationId xmlns:a16="http://schemas.microsoft.com/office/drawing/2014/main" id="{5653FBB2-F513-6461-C0EE-74190F1C57D5}"/>
              </a:ext>
            </a:extLst>
          </p:cNvPr>
          <p:cNvPicPr>
            <a:picLocks noChangeAspect="1"/>
          </p:cNvPicPr>
          <p:nvPr/>
        </p:nvPicPr>
        <p:blipFill>
          <a:blip r:embed="rId3"/>
          <a:stretch>
            <a:fillRect/>
          </a:stretch>
        </p:blipFill>
        <p:spPr>
          <a:xfrm>
            <a:off x="5875750" y="236230"/>
            <a:ext cx="3153215" cy="1219370"/>
          </a:xfrm>
          <a:prstGeom prst="rect">
            <a:avLst/>
          </a:prstGeom>
        </p:spPr>
      </p:pic>
      <p:sp>
        <p:nvSpPr>
          <p:cNvPr id="5" name="AutoShape 2" descr="QR Code for padlet">
            <a:extLst>
              <a:ext uri="{FF2B5EF4-FFF2-40B4-BE49-F238E27FC236}">
                <a16:creationId xmlns:a16="http://schemas.microsoft.com/office/drawing/2014/main" id="{5A4C17A1-EDBE-138E-CD1D-A2FA6120FF1E}"/>
              </a:ext>
            </a:extLst>
          </p:cNvPr>
          <p:cNvSpPr>
            <a:spLocks noChangeAspect="1" noChangeArrowheads="1"/>
          </p:cNvSpPr>
          <p:nvPr/>
        </p:nvSpPr>
        <p:spPr bwMode="auto">
          <a:xfrm>
            <a:off x="4464050" y="4648200"/>
            <a:ext cx="838200" cy="83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qr code on a white background&#10;&#10;Description automatically generated">
            <a:extLst>
              <a:ext uri="{FF2B5EF4-FFF2-40B4-BE49-F238E27FC236}">
                <a16:creationId xmlns:a16="http://schemas.microsoft.com/office/drawing/2014/main" id="{050F0A4F-8035-49B2-676F-E7F5B1B91DF0}"/>
              </a:ext>
            </a:extLst>
          </p:cNvPr>
          <p:cNvPicPr>
            <a:picLocks noChangeAspect="1"/>
          </p:cNvPicPr>
          <p:nvPr/>
        </p:nvPicPr>
        <p:blipFill>
          <a:blip r:embed="rId4"/>
          <a:stretch>
            <a:fillRect/>
          </a:stretch>
        </p:blipFill>
        <p:spPr>
          <a:xfrm>
            <a:off x="4558945" y="3659809"/>
            <a:ext cx="1358566" cy="1358566"/>
          </a:xfrm>
          <a:prstGeom prst="rect">
            <a:avLst/>
          </a:prstGeom>
        </p:spPr>
      </p:pic>
      <p:pic>
        <p:nvPicPr>
          <p:cNvPr id="11" name="Picture 10" descr="A magazine cover with a couple of people holding hands and a child in the air&#10;&#10;Description automatically generated">
            <a:extLst>
              <a:ext uri="{FF2B5EF4-FFF2-40B4-BE49-F238E27FC236}">
                <a16:creationId xmlns:a16="http://schemas.microsoft.com/office/drawing/2014/main" id="{13E3ACEF-1647-E785-0451-0CA02687081B}"/>
              </a:ext>
            </a:extLst>
          </p:cNvPr>
          <p:cNvPicPr>
            <a:picLocks noChangeAspect="1"/>
          </p:cNvPicPr>
          <p:nvPr/>
        </p:nvPicPr>
        <p:blipFill>
          <a:blip r:embed="rId5"/>
          <a:stretch>
            <a:fillRect/>
          </a:stretch>
        </p:blipFill>
        <p:spPr>
          <a:xfrm>
            <a:off x="230548" y="83466"/>
            <a:ext cx="3831798" cy="4789748"/>
          </a:xfrm>
          <a:prstGeom prst="rect">
            <a:avLst/>
          </a:prstGeom>
        </p:spPr>
      </p:pic>
    </p:spTree>
    <p:extLst>
      <p:ext uri="{BB962C8B-B14F-4D97-AF65-F5344CB8AC3E}">
        <p14:creationId xmlns:p14="http://schemas.microsoft.com/office/powerpoint/2010/main" val="237434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4"/>
          <p:cNvPicPr preferRelativeResize="0"/>
          <p:nvPr/>
        </p:nvPicPr>
        <p:blipFill>
          <a:blip r:embed="rId3">
            <a:alphaModFix/>
          </a:blip>
          <a:stretch>
            <a:fillRect/>
          </a:stretch>
        </p:blipFill>
        <p:spPr>
          <a:xfrm>
            <a:off x="2591201" y="2780425"/>
            <a:ext cx="2019250" cy="2444200"/>
          </a:xfrm>
          <a:prstGeom prst="rect">
            <a:avLst/>
          </a:prstGeom>
          <a:noFill/>
          <a:ln>
            <a:noFill/>
          </a:ln>
        </p:spPr>
      </p:pic>
      <p:sp>
        <p:nvSpPr>
          <p:cNvPr id="155" name="Google Shape;155;p4"/>
          <p:cNvSpPr txBox="1">
            <a:spLocks noGrp="1"/>
          </p:cNvSpPr>
          <p:nvPr>
            <p:ph type="title"/>
          </p:nvPr>
        </p:nvSpPr>
        <p:spPr>
          <a:xfrm>
            <a:off x="0" y="0"/>
            <a:ext cx="9144000" cy="785100"/>
          </a:xfrm>
          <a:prstGeom prst="rect">
            <a:avLst/>
          </a:prstGeom>
          <a:solidFill>
            <a:schemeClr val="accent5"/>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620">
                <a:latin typeface="Oswald"/>
                <a:ea typeface="Oswald"/>
                <a:cs typeface="Oswald"/>
                <a:sym typeface="Oswald"/>
              </a:rPr>
              <a:t> Importance of Black Authors </a:t>
            </a:r>
            <a:endParaRPr sz="4620">
              <a:latin typeface="Oswald"/>
              <a:ea typeface="Oswald"/>
              <a:cs typeface="Oswald"/>
              <a:sym typeface="Oswald"/>
            </a:endParaRPr>
          </a:p>
        </p:txBody>
      </p:sp>
      <p:pic>
        <p:nvPicPr>
          <p:cNvPr id="156" name="Google Shape;156;p4"/>
          <p:cNvPicPr preferRelativeResize="0"/>
          <p:nvPr/>
        </p:nvPicPr>
        <p:blipFill rotWithShape="1">
          <a:blip r:embed="rId4">
            <a:alphaModFix/>
          </a:blip>
          <a:srcRect/>
          <a:stretch/>
        </p:blipFill>
        <p:spPr>
          <a:xfrm>
            <a:off x="-4725" y="785100"/>
            <a:ext cx="1371600" cy="2076450"/>
          </a:xfrm>
          <a:prstGeom prst="rect">
            <a:avLst/>
          </a:prstGeom>
          <a:noFill/>
          <a:ln>
            <a:noFill/>
          </a:ln>
        </p:spPr>
      </p:pic>
      <p:pic>
        <p:nvPicPr>
          <p:cNvPr id="157" name="Google Shape;157;p4"/>
          <p:cNvPicPr preferRelativeResize="0"/>
          <p:nvPr/>
        </p:nvPicPr>
        <p:blipFill rotWithShape="1">
          <a:blip r:embed="rId5">
            <a:alphaModFix/>
          </a:blip>
          <a:srcRect/>
          <a:stretch/>
        </p:blipFill>
        <p:spPr>
          <a:xfrm>
            <a:off x="2945613" y="785100"/>
            <a:ext cx="2219325" cy="2076450"/>
          </a:xfrm>
          <a:prstGeom prst="rect">
            <a:avLst/>
          </a:prstGeom>
          <a:noFill/>
          <a:ln>
            <a:noFill/>
          </a:ln>
        </p:spPr>
      </p:pic>
      <p:pic>
        <p:nvPicPr>
          <p:cNvPr id="158" name="Google Shape;158;p4"/>
          <p:cNvPicPr preferRelativeResize="0"/>
          <p:nvPr/>
        </p:nvPicPr>
        <p:blipFill rotWithShape="1">
          <a:blip r:embed="rId6">
            <a:alphaModFix/>
          </a:blip>
          <a:srcRect/>
          <a:stretch/>
        </p:blipFill>
        <p:spPr>
          <a:xfrm>
            <a:off x="7218975" y="825675"/>
            <a:ext cx="1927500" cy="2054025"/>
          </a:xfrm>
          <a:prstGeom prst="rect">
            <a:avLst/>
          </a:prstGeom>
          <a:noFill/>
          <a:ln>
            <a:noFill/>
          </a:ln>
        </p:spPr>
      </p:pic>
      <p:pic>
        <p:nvPicPr>
          <p:cNvPr id="159" name="Google Shape;159;p4"/>
          <p:cNvPicPr preferRelativeResize="0"/>
          <p:nvPr/>
        </p:nvPicPr>
        <p:blipFill rotWithShape="1">
          <a:blip r:embed="rId7">
            <a:alphaModFix/>
          </a:blip>
          <a:srcRect/>
          <a:stretch/>
        </p:blipFill>
        <p:spPr>
          <a:xfrm>
            <a:off x="4610450" y="2920263"/>
            <a:ext cx="1807560" cy="2304375"/>
          </a:xfrm>
          <a:prstGeom prst="rect">
            <a:avLst/>
          </a:prstGeom>
          <a:noFill/>
          <a:ln>
            <a:noFill/>
          </a:ln>
        </p:spPr>
      </p:pic>
      <p:pic>
        <p:nvPicPr>
          <p:cNvPr id="160" name="Google Shape;160;p4"/>
          <p:cNvPicPr preferRelativeResize="0"/>
          <p:nvPr/>
        </p:nvPicPr>
        <p:blipFill>
          <a:blip r:embed="rId8">
            <a:alphaModFix/>
          </a:blip>
          <a:stretch>
            <a:fillRect/>
          </a:stretch>
        </p:blipFill>
        <p:spPr>
          <a:xfrm>
            <a:off x="1303700" y="785100"/>
            <a:ext cx="1628775" cy="2054026"/>
          </a:xfrm>
          <a:prstGeom prst="rect">
            <a:avLst/>
          </a:prstGeom>
          <a:noFill/>
          <a:ln>
            <a:noFill/>
          </a:ln>
        </p:spPr>
      </p:pic>
      <p:pic>
        <p:nvPicPr>
          <p:cNvPr id="161" name="Google Shape;161;p4"/>
          <p:cNvPicPr preferRelativeResize="0"/>
          <p:nvPr/>
        </p:nvPicPr>
        <p:blipFill>
          <a:blip r:embed="rId9">
            <a:alphaModFix/>
          </a:blip>
          <a:stretch>
            <a:fillRect/>
          </a:stretch>
        </p:blipFill>
        <p:spPr>
          <a:xfrm>
            <a:off x="5164950" y="825663"/>
            <a:ext cx="2054025" cy="2054025"/>
          </a:xfrm>
          <a:prstGeom prst="rect">
            <a:avLst/>
          </a:prstGeom>
          <a:noFill/>
          <a:ln>
            <a:noFill/>
          </a:ln>
        </p:spPr>
      </p:pic>
      <p:pic>
        <p:nvPicPr>
          <p:cNvPr id="162" name="Google Shape;162;p4"/>
          <p:cNvPicPr preferRelativeResize="0"/>
          <p:nvPr/>
        </p:nvPicPr>
        <p:blipFill rotWithShape="1">
          <a:blip r:embed="rId10">
            <a:alphaModFix/>
          </a:blip>
          <a:srcRect/>
          <a:stretch/>
        </p:blipFill>
        <p:spPr>
          <a:xfrm>
            <a:off x="6418000" y="2861550"/>
            <a:ext cx="2726000" cy="2281950"/>
          </a:xfrm>
          <a:prstGeom prst="rect">
            <a:avLst/>
          </a:prstGeom>
          <a:noFill/>
          <a:ln>
            <a:noFill/>
          </a:ln>
        </p:spPr>
      </p:pic>
      <p:pic>
        <p:nvPicPr>
          <p:cNvPr id="163" name="Google Shape;163;p4"/>
          <p:cNvPicPr preferRelativeResize="0"/>
          <p:nvPr/>
        </p:nvPicPr>
        <p:blipFill>
          <a:blip r:embed="rId11">
            <a:alphaModFix/>
          </a:blip>
          <a:stretch>
            <a:fillRect/>
          </a:stretch>
        </p:blipFill>
        <p:spPr>
          <a:xfrm>
            <a:off x="87050" y="2861550"/>
            <a:ext cx="2504151" cy="22819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6"/>
          <p:cNvSpPr txBox="1">
            <a:spLocks noGrp="1"/>
          </p:cNvSpPr>
          <p:nvPr>
            <p:ph type="title"/>
          </p:nvPr>
        </p:nvSpPr>
        <p:spPr>
          <a:xfrm>
            <a:off x="311700" y="77225"/>
            <a:ext cx="8520600" cy="661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020">
                <a:latin typeface="Oswald"/>
                <a:ea typeface="Oswald"/>
                <a:cs typeface="Oswald"/>
                <a:sym typeface="Oswald"/>
              </a:rPr>
              <a:t>Read Any Good Books Lately? </a:t>
            </a:r>
            <a:endParaRPr sz="4020">
              <a:latin typeface="Oswald"/>
              <a:ea typeface="Oswald"/>
              <a:cs typeface="Oswald"/>
              <a:sym typeface="Oswald"/>
            </a:endParaRPr>
          </a:p>
        </p:txBody>
      </p:sp>
      <p:sp>
        <p:nvSpPr>
          <p:cNvPr id="169" name="Google Shape;169;p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400"/>
              <a:buNone/>
            </a:pPr>
            <a:r>
              <a:rPr lang="en" sz="2300" b="1">
                <a:solidFill>
                  <a:schemeClr val="dk1"/>
                </a:solidFill>
                <a:latin typeface="Playfair Display"/>
                <a:ea typeface="Playfair Display"/>
                <a:cs typeface="Playfair Display"/>
                <a:sym typeface="Playfair Display"/>
              </a:rPr>
              <a:t>By Black authors? </a:t>
            </a:r>
            <a:endParaRPr sz="2300" b="1">
              <a:solidFill>
                <a:schemeClr val="dk1"/>
              </a:solidFill>
              <a:latin typeface="Playfair Display"/>
              <a:ea typeface="Playfair Display"/>
              <a:cs typeface="Playfair Display"/>
              <a:sym typeface="Playfair Display"/>
            </a:endParaRPr>
          </a:p>
        </p:txBody>
      </p:sp>
      <p:sp>
        <p:nvSpPr>
          <p:cNvPr id="170" name="Google Shape;170;p6"/>
          <p:cNvSpPr txBox="1">
            <a:spLocks noGrp="1"/>
          </p:cNvSpPr>
          <p:nvPr>
            <p:ph type="body" idx="2"/>
          </p:nvPr>
        </p:nvSpPr>
        <p:spPr>
          <a:xfrm>
            <a:off x="4832400" y="1152475"/>
            <a:ext cx="41478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400"/>
              <a:buNone/>
            </a:pPr>
            <a:r>
              <a:rPr lang="en" sz="2300" b="1">
                <a:solidFill>
                  <a:schemeClr val="dk1"/>
                </a:solidFill>
                <a:latin typeface="Playfair Display"/>
                <a:ea typeface="Playfair Display"/>
                <a:cs typeface="Playfair Display"/>
                <a:sym typeface="Playfair Display"/>
              </a:rPr>
              <a:t>About Black children, families, and fathers?</a:t>
            </a:r>
            <a:endParaRPr sz="2300" b="1">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SzPts val="1400"/>
              <a:buNone/>
            </a:pPr>
            <a:endParaRPr sz="2300" b="1">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SzPts val="1400"/>
              <a:buNone/>
            </a:pPr>
            <a:endParaRPr sz="2300" b="1">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SzPts val="1400"/>
              <a:buNone/>
            </a:pPr>
            <a:r>
              <a:rPr lang="en" sz="2300" b="1">
                <a:solidFill>
                  <a:schemeClr val="dk1"/>
                </a:solidFill>
                <a:latin typeface="Playfair Display"/>
                <a:ea typeface="Playfair Display"/>
                <a:cs typeface="Playfair Display"/>
                <a:sym typeface="Playfair Display"/>
              </a:rPr>
              <a:t>Book, Print, &amp; Media Awards</a:t>
            </a:r>
            <a:endParaRPr sz="2300" b="1">
              <a:solidFill>
                <a:schemeClr val="dk1"/>
              </a:solidFill>
              <a:latin typeface="Playfair Display"/>
              <a:ea typeface="Playfair Display"/>
              <a:cs typeface="Playfair Display"/>
              <a:sym typeface="Playfair Display"/>
            </a:endParaRPr>
          </a:p>
        </p:txBody>
      </p:sp>
      <p:pic>
        <p:nvPicPr>
          <p:cNvPr id="171" name="Google Shape;171;p6"/>
          <p:cNvPicPr preferRelativeResize="0"/>
          <p:nvPr/>
        </p:nvPicPr>
        <p:blipFill rotWithShape="1">
          <a:blip r:embed="rId3">
            <a:alphaModFix/>
          </a:blip>
          <a:srcRect/>
          <a:stretch/>
        </p:blipFill>
        <p:spPr>
          <a:xfrm>
            <a:off x="144838" y="3039125"/>
            <a:ext cx="1990725" cy="1962150"/>
          </a:xfrm>
          <a:prstGeom prst="rect">
            <a:avLst/>
          </a:prstGeom>
          <a:noFill/>
          <a:ln>
            <a:noFill/>
          </a:ln>
        </p:spPr>
      </p:pic>
      <p:pic>
        <p:nvPicPr>
          <p:cNvPr id="172" name="Google Shape;172;p6"/>
          <p:cNvPicPr preferRelativeResize="0"/>
          <p:nvPr/>
        </p:nvPicPr>
        <p:blipFill rotWithShape="1">
          <a:blip r:embed="rId4">
            <a:alphaModFix/>
          </a:blip>
          <a:srcRect/>
          <a:stretch/>
        </p:blipFill>
        <p:spPr>
          <a:xfrm>
            <a:off x="2814775" y="3368738"/>
            <a:ext cx="4295775" cy="1724025"/>
          </a:xfrm>
          <a:prstGeom prst="rect">
            <a:avLst/>
          </a:prstGeom>
          <a:noFill/>
          <a:ln>
            <a:noFill/>
          </a:ln>
        </p:spPr>
      </p:pic>
      <p:sp>
        <p:nvSpPr>
          <p:cNvPr id="173" name="Google Shape;173;p6"/>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74" name="Google Shape;174;p6"/>
          <p:cNvPicPr preferRelativeResize="0"/>
          <p:nvPr/>
        </p:nvPicPr>
        <p:blipFill>
          <a:blip r:embed="rId5">
            <a:alphaModFix/>
          </a:blip>
          <a:stretch>
            <a:fillRect/>
          </a:stretch>
        </p:blipFill>
        <p:spPr>
          <a:xfrm>
            <a:off x="1543050" y="1847850"/>
            <a:ext cx="3162300" cy="1447800"/>
          </a:xfrm>
          <a:prstGeom prst="rect">
            <a:avLst/>
          </a:prstGeom>
          <a:noFill/>
          <a:ln>
            <a:noFill/>
          </a:ln>
        </p:spPr>
      </p:pic>
      <p:pic>
        <p:nvPicPr>
          <p:cNvPr id="175" name="Google Shape;175;p6"/>
          <p:cNvPicPr preferRelativeResize="0"/>
          <p:nvPr/>
        </p:nvPicPr>
        <p:blipFill>
          <a:blip r:embed="rId6">
            <a:alphaModFix/>
          </a:blip>
          <a:stretch>
            <a:fillRect/>
          </a:stretch>
        </p:blipFill>
        <p:spPr>
          <a:xfrm>
            <a:off x="6145038" y="2173038"/>
            <a:ext cx="2790825" cy="619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p:cNvSpPr txBox="1">
            <a:spLocks noGrp="1"/>
          </p:cNvSpPr>
          <p:nvPr>
            <p:ph type="body" idx="2"/>
          </p:nvPr>
        </p:nvSpPr>
        <p:spPr>
          <a:xfrm>
            <a:off x="4889300" y="4436675"/>
            <a:ext cx="4197600" cy="615600"/>
          </a:xfrm>
          <a:prstGeom prst="rect">
            <a:avLst/>
          </a:prstGeom>
          <a:noFill/>
          <a:ln>
            <a:noFill/>
          </a:ln>
        </p:spPr>
        <p:txBody>
          <a:bodyPr spcFirstLastPara="1" wrap="square" lIns="91425" tIns="91425" rIns="91425" bIns="91425" anchor="t" anchorCtr="0">
            <a:noAutofit/>
          </a:bodyPr>
          <a:lstStyle/>
          <a:p>
            <a:pPr marL="0" lvl="0" indent="0" algn="l" rtl="0">
              <a:lnSpc>
                <a:spcPct val="105000"/>
              </a:lnSpc>
              <a:spcBef>
                <a:spcPts val="0"/>
              </a:spcBef>
              <a:spcAft>
                <a:spcPts val="0"/>
              </a:spcAft>
              <a:buSzPts val="560"/>
              <a:buNone/>
            </a:pPr>
            <a:r>
              <a:rPr lang="en" sz="1820">
                <a:solidFill>
                  <a:schemeClr val="dk1"/>
                </a:solidFill>
                <a:highlight>
                  <a:srgbClr val="FFFFFF"/>
                </a:highlight>
                <a:latin typeface="Oswald"/>
                <a:ea typeface="Oswald"/>
                <a:cs typeface="Oswald"/>
                <a:sym typeface="Oswald"/>
              </a:rPr>
              <a:t>Dr. Marvin K. Smith</a:t>
            </a:r>
            <a:endParaRPr sz="1960">
              <a:latin typeface="Oswald"/>
              <a:ea typeface="Oswald"/>
              <a:cs typeface="Oswald"/>
              <a:sym typeface="Oswald"/>
            </a:endParaRPr>
          </a:p>
          <a:p>
            <a:pPr marL="0" lvl="0" indent="0" algn="l" rtl="0">
              <a:lnSpc>
                <a:spcPct val="105000"/>
              </a:lnSpc>
              <a:spcBef>
                <a:spcPts val="0"/>
              </a:spcBef>
              <a:spcAft>
                <a:spcPts val="0"/>
              </a:spcAft>
              <a:buSzPts val="560"/>
              <a:buNone/>
            </a:pPr>
            <a:r>
              <a:rPr lang="en" sz="1860" u="sng">
                <a:solidFill>
                  <a:schemeClr val="hlink"/>
                </a:solidFill>
                <a:latin typeface="Oswald"/>
                <a:ea typeface="Oswald"/>
                <a:cs typeface="Oswald"/>
                <a:sym typeface="Oswald"/>
                <a:hlinkClick r:id="rId3"/>
              </a:rPr>
              <a:t>https://www.instagram.com/dr.marvinksmith/</a:t>
            </a:r>
            <a:endParaRPr sz="1860">
              <a:latin typeface="Oswald"/>
              <a:ea typeface="Oswald"/>
              <a:cs typeface="Oswald"/>
              <a:sym typeface="Oswald"/>
            </a:endParaRPr>
          </a:p>
          <a:p>
            <a:pPr marL="0" lvl="0" indent="0" algn="l" rtl="0">
              <a:lnSpc>
                <a:spcPct val="105000"/>
              </a:lnSpc>
              <a:spcBef>
                <a:spcPts val="1200"/>
              </a:spcBef>
              <a:spcAft>
                <a:spcPts val="1200"/>
              </a:spcAft>
              <a:buSzPts val="560"/>
              <a:buNone/>
            </a:pPr>
            <a:endParaRPr sz="560"/>
          </a:p>
        </p:txBody>
      </p:sp>
      <p:pic>
        <p:nvPicPr>
          <p:cNvPr id="181" name="Google Shape;181;p7"/>
          <p:cNvPicPr preferRelativeResize="0"/>
          <p:nvPr/>
        </p:nvPicPr>
        <p:blipFill rotWithShape="1">
          <a:blip r:embed="rId4">
            <a:alphaModFix/>
          </a:blip>
          <a:srcRect/>
          <a:stretch/>
        </p:blipFill>
        <p:spPr>
          <a:xfrm>
            <a:off x="809089" y="0"/>
            <a:ext cx="4080222" cy="5143500"/>
          </a:xfrm>
          <a:prstGeom prst="rect">
            <a:avLst/>
          </a:prstGeom>
          <a:noFill/>
          <a:ln>
            <a:noFill/>
          </a:ln>
        </p:spPr>
      </p:pic>
      <p:sp>
        <p:nvSpPr>
          <p:cNvPr id="182" name="Google Shape;182;p7"/>
          <p:cNvSpPr/>
          <p:nvPr/>
        </p:nvSpPr>
        <p:spPr>
          <a:xfrm>
            <a:off x="0" y="-39900"/>
            <a:ext cx="864900" cy="5223300"/>
          </a:xfrm>
          <a:prstGeom prst="rect">
            <a:avLst/>
          </a:prstGeom>
          <a:solidFill>
            <a:schemeClr val="accent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3" name="Google Shape;183;p7"/>
          <p:cNvSpPr txBox="1"/>
          <p:nvPr/>
        </p:nvSpPr>
        <p:spPr>
          <a:xfrm>
            <a:off x="3132667" y="341350"/>
            <a:ext cx="6090883" cy="834044"/>
          </a:xfrm>
          <a:prstGeom prst="rect">
            <a:avLst/>
          </a:prstGeom>
          <a:solidFill>
            <a:schemeClr val="lt1"/>
          </a:solid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2800" b="1" dirty="0">
                <a:solidFill>
                  <a:srgbClr val="F26007"/>
                </a:solidFill>
                <a:latin typeface="Oswald"/>
                <a:ea typeface="Oswald"/>
                <a:cs typeface="Oswald"/>
                <a:sym typeface="Oswald"/>
              </a:rPr>
              <a:t>“So, Tell Me. What Bones Did You Fix?”</a:t>
            </a:r>
            <a:endParaRPr sz="2800" b="1" dirty="0"/>
          </a:p>
        </p:txBody>
      </p:sp>
      <p:sp>
        <p:nvSpPr>
          <p:cNvPr id="184" name="Google Shape;184;p7"/>
          <p:cNvSpPr txBox="1"/>
          <p:nvPr/>
        </p:nvSpPr>
        <p:spPr>
          <a:xfrm>
            <a:off x="4946400" y="1013850"/>
            <a:ext cx="41976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900" u="sng">
                <a:solidFill>
                  <a:schemeClr val="accent5"/>
                </a:solidFill>
                <a:latin typeface="Oswald"/>
                <a:ea typeface="Oswald"/>
                <a:cs typeface="Oswald"/>
                <a:sym typeface="Oswald"/>
                <a:hlinkClick r:id="rId5">
                  <a:extLst>
                    <a:ext uri="{A12FA001-AC4F-418D-AE19-62706E023703}">
                      <ahyp:hlinkClr xmlns:ahyp="http://schemas.microsoft.com/office/drawing/2018/hyperlinkcolor" val="tx"/>
                    </a:ext>
                  </a:extLst>
                </a:hlinkClick>
              </a:rPr>
              <a:t>https://www.instagram.com/p/CteMuLXL4Ce</a:t>
            </a:r>
            <a:endParaRPr sz="1900" u="sng">
              <a:latin typeface="Oswald"/>
              <a:ea typeface="Oswald"/>
              <a:cs typeface="Oswald"/>
              <a:sym typeface="Oswa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78600" y="20100"/>
            <a:ext cx="8897100" cy="7188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4000">
                <a:latin typeface="Oswald"/>
                <a:ea typeface="Oswald"/>
                <a:cs typeface="Oswald"/>
                <a:sym typeface="Oswald"/>
              </a:rPr>
              <a:t>Black Men Lead their Children in Learning… </a:t>
            </a:r>
            <a:endParaRPr sz="4000">
              <a:latin typeface="Oswald"/>
              <a:ea typeface="Oswald"/>
              <a:cs typeface="Oswald"/>
              <a:sym typeface="Oswald"/>
            </a:endParaRPr>
          </a:p>
        </p:txBody>
      </p:sp>
      <p:sp>
        <p:nvSpPr>
          <p:cNvPr id="190" name="Google Shape;190;p8"/>
          <p:cNvSpPr txBox="1">
            <a:spLocks noGrp="1"/>
          </p:cNvSpPr>
          <p:nvPr>
            <p:ph type="body" idx="1"/>
          </p:nvPr>
        </p:nvSpPr>
        <p:spPr>
          <a:xfrm>
            <a:off x="123450" y="983675"/>
            <a:ext cx="7318800" cy="4114200"/>
          </a:xfrm>
          <a:prstGeom prst="rect">
            <a:avLst/>
          </a:prstGeom>
          <a:noFill/>
          <a:ln>
            <a:noFill/>
          </a:ln>
        </p:spPr>
        <p:txBody>
          <a:bodyPr spcFirstLastPara="1" wrap="square" lIns="91425" tIns="91425" rIns="91425" bIns="91425" anchor="t" anchorCtr="0">
            <a:noAutofit/>
          </a:bodyPr>
          <a:lstStyle/>
          <a:p>
            <a:pPr marL="457200" lvl="0" indent="-355600" algn="just" rtl="0">
              <a:lnSpc>
                <a:spcPct val="115000"/>
              </a:lnSpc>
              <a:spcBef>
                <a:spcPts val="1200"/>
              </a:spcBef>
              <a:spcAft>
                <a:spcPts val="0"/>
              </a:spcAft>
              <a:buClr>
                <a:schemeClr val="dk1"/>
              </a:buClr>
              <a:buSzPts val="2000"/>
              <a:buChar char="●"/>
            </a:pPr>
            <a:r>
              <a:rPr lang="en" sz="2000" b="1">
                <a:solidFill>
                  <a:schemeClr val="dk1"/>
                </a:solidFill>
                <a:latin typeface="Playfair Display"/>
                <a:ea typeface="Playfair Display"/>
                <a:cs typeface="Playfair Display"/>
                <a:sym typeface="Playfair Display"/>
              </a:rPr>
              <a:t>Black Fathers </a:t>
            </a:r>
            <a:r>
              <a:rPr lang="en" sz="2000">
                <a:solidFill>
                  <a:schemeClr val="dk1"/>
                </a:solidFill>
                <a:latin typeface="Playfair Display"/>
                <a:ea typeface="Playfair Display"/>
                <a:cs typeface="Playfair Display"/>
                <a:sym typeface="Playfair Display"/>
              </a:rPr>
              <a:t>are actively involved in their children's lives through intentional interactions, robust caregiving duties, and rich language </a:t>
            </a:r>
            <a:r>
              <a:rPr lang="en" sz="1800">
                <a:solidFill>
                  <a:schemeClr val="dk1"/>
                </a:solidFill>
                <a:latin typeface="Playfair Display"/>
                <a:ea typeface="Playfair Display"/>
                <a:cs typeface="Playfair Display"/>
                <a:sym typeface="Playfair Display"/>
              </a:rPr>
              <a:t>(Livingston &amp; Parker, 2011)</a:t>
            </a:r>
            <a:endParaRPr sz="1800">
              <a:solidFill>
                <a:schemeClr val="dk1"/>
              </a:solidFill>
              <a:latin typeface="Playfair Display"/>
              <a:ea typeface="Playfair Display"/>
              <a:cs typeface="Playfair Display"/>
              <a:sym typeface="Playfair Display"/>
            </a:endParaRPr>
          </a:p>
          <a:p>
            <a:pPr marL="457200" lvl="0" indent="-355600" algn="just" rtl="0">
              <a:lnSpc>
                <a:spcPct val="115000"/>
              </a:lnSpc>
              <a:spcBef>
                <a:spcPts val="0"/>
              </a:spcBef>
              <a:spcAft>
                <a:spcPts val="0"/>
              </a:spcAft>
              <a:buClr>
                <a:schemeClr val="dk1"/>
              </a:buClr>
              <a:buSzPts val="2000"/>
              <a:buChar char="●"/>
            </a:pPr>
            <a:r>
              <a:rPr lang="en" sz="2000">
                <a:solidFill>
                  <a:schemeClr val="dk1"/>
                </a:solidFill>
                <a:latin typeface="Playfair Display"/>
                <a:ea typeface="Playfair Display"/>
                <a:cs typeface="Playfair Display"/>
                <a:sym typeface="Playfair Display"/>
              </a:rPr>
              <a:t>The CDC reports that </a:t>
            </a:r>
            <a:r>
              <a:rPr lang="en" sz="2000" b="1">
                <a:solidFill>
                  <a:schemeClr val="dk1"/>
                </a:solidFill>
                <a:latin typeface="Playfair Display"/>
                <a:ea typeface="Playfair Display"/>
                <a:cs typeface="Playfair Display"/>
                <a:sym typeface="Playfair Display"/>
              </a:rPr>
              <a:t>73% of Black men talk with their children</a:t>
            </a:r>
            <a:r>
              <a:rPr lang="en" sz="2000">
                <a:solidFill>
                  <a:schemeClr val="dk1"/>
                </a:solidFill>
                <a:latin typeface="Playfair Display"/>
                <a:ea typeface="Playfair Display"/>
                <a:cs typeface="Playfair Display"/>
                <a:sym typeface="Playfair Display"/>
              </a:rPr>
              <a:t> about things that happened during the day </a:t>
            </a:r>
            <a:r>
              <a:rPr lang="en" sz="1800">
                <a:solidFill>
                  <a:schemeClr val="dk1"/>
                </a:solidFill>
                <a:latin typeface="Playfair Display"/>
                <a:ea typeface="Playfair Display"/>
                <a:cs typeface="Playfair Display"/>
                <a:sym typeface="Playfair Display"/>
              </a:rPr>
              <a:t>(several times a week or more) </a:t>
            </a:r>
            <a:endParaRPr sz="1800">
              <a:solidFill>
                <a:schemeClr val="dk1"/>
              </a:solidFill>
              <a:latin typeface="Playfair Display"/>
              <a:ea typeface="Playfair Display"/>
              <a:cs typeface="Playfair Display"/>
              <a:sym typeface="Playfair Display"/>
            </a:endParaRPr>
          </a:p>
          <a:p>
            <a:pPr marL="457200" lvl="0" indent="-355600" algn="just" rtl="0">
              <a:lnSpc>
                <a:spcPct val="115000"/>
              </a:lnSpc>
              <a:spcBef>
                <a:spcPts val="0"/>
              </a:spcBef>
              <a:spcAft>
                <a:spcPts val="0"/>
              </a:spcAft>
              <a:buClr>
                <a:schemeClr val="dk1"/>
              </a:buClr>
              <a:buSzPts val="2000"/>
              <a:buChar char="●"/>
            </a:pPr>
            <a:r>
              <a:rPr lang="en" sz="2000">
                <a:solidFill>
                  <a:schemeClr val="dk1"/>
                </a:solidFill>
                <a:latin typeface="Playfair Display"/>
                <a:ea typeface="Playfair Display"/>
                <a:cs typeface="Playfair Display"/>
                <a:sym typeface="Playfair Display"/>
              </a:rPr>
              <a:t>In 2018, CDC found Black fathers </a:t>
            </a:r>
            <a:r>
              <a:rPr lang="en" sz="2000" b="1">
                <a:solidFill>
                  <a:schemeClr val="dk1"/>
                </a:solidFill>
                <a:latin typeface="Playfair Display"/>
                <a:ea typeface="Playfair Display"/>
                <a:cs typeface="Playfair Display"/>
                <a:sym typeface="Playfair Display"/>
              </a:rPr>
              <a:t>were the most involved </a:t>
            </a:r>
            <a:r>
              <a:rPr lang="en" sz="2000">
                <a:solidFill>
                  <a:schemeClr val="dk1"/>
                </a:solidFill>
                <a:latin typeface="Playfair Display"/>
                <a:ea typeface="Playfair Display"/>
                <a:cs typeface="Playfair Display"/>
                <a:sym typeface="Playfair Display"/>
              </a:rPr>
              <a:t>with children regardless of residential status</a:t>
            </a:r>
            <a:endParaRPr sz="2000">
              <a:solidFill>
                <a:schemeClr val="dk1"/>
              </a:solidFill>
              <a:latin typeface="Playfair Display"/>
              <a:ea typeface="Playfair Display"/>
              <a:cs typeface="Playfair Display"/>
              <a:sym typeface="Playfair Display"/>
            </a:endParaRPr>
          </a:p>
          <a:p>
            <a:pPr marL="457200" lvl="0" indent="-355600" algn="just" rtl="0">
              <a:lnSpc>
                <a:spcPct val="115000"/>
              </a:lnSpc>
              <a:spcBef>
                <a:spcPts val="0"/>
              </a:spcBef>
              <a:spcAft>
                <a:spcPts val="0"/>
              </a:spcAft>
              <a:buClr>
                <a:schemeClr val="dk1"/>
              </a:buClr>
              <a:buSzPts val="2000"/>
              <a:buFont typeface="Playfair Display"/>
              <a:buChar char="●"/>
            </a:pPr>
            <a:r>
              <a:rPr lang="en" sz="2000">
                <a:solidFill>
                  <a:schemeClr val="dk1"/>
                </a:solidFill>
                <a:latin typeface="Playfair Display"/>
                <a:ea typeface="Playfair Display"/>
                <a:cs typeface="Playfair Display"/>
                <a:sym typeface="Playfair Display"/>
              </a:rPr>
              <a:t>Fathers desire </a:t>
            </a:r>
            <a:r>
              <a:rPr lang="en" sz="2000" b="1">
                <a:solidFill>
                  <a:schemeClr val="dk1"/>
                </a:solidFill>
                <a:latin typeface="Playfair Display"/>
                <a:ea typeface="Playfair Display"/>
                <a:cs typeface="Playfair Display"/>
                <a:sym typeface="Playfair Display"/>
              </a:rPr>
              <a:t>educators to view</a:t>
            </a:r>
            <a:r>
              <a:rPr lang="en" sz="2000">
                <a:solidFill>
                  <a:schemeClr val="dk1"/>
                </a:solidFill>
                <a:latin typeface="Playfair Display"/>
                <a:ea typeface="Playfair Display"/>
                <a:cs typeface="Playfair Display"/>
                <a:sym typeface="Playfair Display"/>
              </a:rPr>
              <a:t> them as the stable and active men who are willing to make the needed sacrifices for their children to thrive</a:t>
            </a:r>
            <a:r>
              <a:rPr lang="en" sz="1800">
                <a:solidFill>
                  <a:schemeClr val="dk1"/>
                </a:solidFill>
                <a:latin typeface="Playfair Display"/>
                <a:ea typeface="Playfair Display"/>
                <a:cs typeface="Playfair Display"/>
                <a:sym typeface="Playfair Display"/>
              </a:rPr>
              <a:t> (Wilson, 2018)</a:t>
            </a:r>
            <a:endParaRPr sz="1800">
              <a:solidFill>
                <a:schemeClr val="dk1"/>
              </a:solidFill>
              <a:latin typeface="Playfair Display"/>
              <a:ea typeface="Playfair Display"/>
              <a:cs typeface="Playfair Display"/>
              <a:sym typeface="Playfair Display"/>
            </a:endParaRPr>
          </a:p>
        </p:txBody>
      </p:sp>
      <p:pic>
        <p:nvPicPr>
          <p:cNvPr id="191" name="Google Shape;191;p8"/>
          <p:cNvPicPr preferRelativeResize="0"/>
          <p:nvPr/>
        </p:nvPicPr>
        <p:blipFill rotWithShape="1">
          <a:blip r:embed="rId3">
            <a:alphaModFix/>
          </a:blip>
          <a:srcRect/>
          <a:stretch/>
        </p:blipFill>
        <p:spPr>
          <a:xfrm>
            <a:off x="7521250" y="3265600"/>
            <a:ext cx="1499300" cy="1180051"/>
          </a:xfrm>
          <a:prstGeom prst="rect">
            <a:avLst/>
          </a:prstGeom>
          <a:noFill/>
          <a:ln>
            <a:noFill/>
          </a:ln>
        </p:spPr>
      </p:pic>
      <p:sp>
        <p:nvSpPr>
          <p:cNvPr id="192" name="Google Shape;192;p8"/>
          <p:cNvSpPr txBox="1"/>
          <p:nvPr/>
        </p:nvSpPr>
        <p:spPr>
          <a:xfrm>
            <a:off x="7325550" y="4516175"/>
            <a:ext cx="2092500" cy="58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chemeClr val="dk1"/>
                </a:solidFill>
                <a:latin typeface="Georgia"/>
                <a:ea typeface="Georgia"/>
                <a:cs typeface="Georgia"/>
                <a:sym typeface="Georgia"/>
              </a:rPr>
              <a:t>Quadean and Carter</a:t>
            </a:r>
            <a:endParaRPr sz="1200" b="1" i="0" u="none" strike="noStrike" cap="none">
              <a:solidFill>
                <a:schemeClr val="dk1"/>
              </a:solidFill>
              <a:latin typeface="Georgia"/>
              <a:ea typeface="Georgia"/>
              <a:cs typeface="Georgia"/>
              <a:sym typeface="Georgia"/>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Georgia"/>
                <a:ea typeface="Georgia"/>
                <a:cs typeface="Georgia"/>
                <a:sym typeface="Georgia"/>
              </a:rPr>
              <a:t>Credit: Twenty Eight Ink</a:t>
            </a:r>
            <a:endParaRPr sz="1500" b="0" i="0" u="none" strike="noStrike" cap="none">
              <a:solidFill>
                <a:schemeClr val="dk1"/>
              </a:solidFill>
              <a:latin typeface="Arial"/>
              <a:ea typeface="Arial"/>
              <a:cs typeface="Arial"/>
              <a:sym typeface="Arial"/>
            </a:endParaRPr>
          </a:p>
        </p:txBody>
      </p:sp>
      <p:sp>
        <p:nvSpPr>
          <p:cNvPr id="193" name="Google Shape;193;p8"/>
          <p:cNvSpPr/>
          <p:nvPr/>
        </p:nvSpPr>
        <p:spPr>
          <a:xfrm>
            <a:off x="4065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9"/>
          <p:cNvSpPr txBox="1">
            <a:spLocks noGrp="1"/>
          </p:cNvSpPr>
          <p:nvPr>
            <p:ph type="body" idx="1"/>
          </p:nvPr>
        </p:nvSpPr>
        <p:spPr>
          <a:xfrm>
            <a:off x="2451625" y="1128600"/>
            <a:ext cx="6602700" cy="4014900"/>
          </a:xfrm>
          <a:prstGeom prst="rect">
            <a:avLst/>
          </a:prstGeom>
          <a:noFill/>
          <a:ln>
            <a:noFill/>
          </a:ln>
        </p:spPr>
        <p:txBody>
          <a:bodyPr spcFirstLastPara="1" wrap="square" lIns="91425" tIns="91425" rIns="91425" bIns="91425" anchor="t" anchorCtr="0">
            <a:normAutofit fontScale="62500" lnSpcReduction="20000"/>
          </a:bodyPr>
          <a:lstStyle/>
          <a:p>
            <a:pPr marL="0" lvl="0" indent="0" algn="just" rtl="0">
              <a:lnSpc>
                <a:spcPct val="115000"/>
              </a:lnSpc>
              <a:spcBef>
                <a:spcPts val="0"/>
              </a:spcBef>
              <a:spcAft>
                <a:spcPts val="0"/>
              </a:spcAft>
              <a:buSzPct val="60504"/>
              <a:buNone/>
            </a:pPr>
            <a:r>
              <a:rPr lang="en" sz="3500">
                <a:solidFill>
                  <a:schemeClr val="dk1"/>
                </a:solidFill>
                <a:latin typeface="Playfair Display"/>
                <a:ea typeface="Playfair Display"/>
                <a:cs typeface="Playfair Display"/>
                <a:sym typeface="Playfair Display"/>
              </a:rPr>
              <a:t>Mainstream narratives consistently depict Black fathers from a deficit perspective (Wilson &amp; Thompson, 2021; Wilson 2018)</a:t>
            </a:r>
            <a:endParaRPr sz="3500">
              <a:solidFill>
                <a:schemeClr val="dk1"/>
              </a:solidFill>
              <a:latin typeface="Playfair Display"/>
              <a:ea typeface="Playfair Display"/>
              <a:cs typeface="Playfair Display"/>
              <a:sym typeface="Playfair Display"/>
            </a:endParaRPr>
          </a:p>
          <a:p>
            <a:pPr marL="914400" lvl="0" indent="-325198" algn="just" rtl="0">
              <a:lnSpc>
                <a:spcPct val="115000"/>
              </a:lnSpc>
              <a:spcBef>
                <a:spcPts val="1200"/>
              </a:spcBef>
              <a:spcAft>
                <a:spcPts val="0"/>
              </a:spcAft>
              <a:buClr>
                <a:schemeClr val="dk1"/>
              </a:buClr>
              <a:buSzPct val="100000"/>
              <a:buFont typeface="Playfair Display"/>
              <a:buChar char="●"/>
            </a:pPr>
            <a:r>
              <a:rPr lang="en" sz="3170">
                <a:solidFill>
                  <a:schemeClr val="dk1"/>
                </a:solidFill>
                <a:latin typeface="Playfair Display"/>
                <a:ea typeface="Playfair Display"/>
                <a:cs typeface="Playfair Display"/>
                <a:sym typeface="Playfair Display"/>
              </a:rPr>
              <a:t>Residential Status</a:t>
            </a:r>
            <a:endParaRPr sz="3170">
              <a:solidFill>
                <a:schemeClr val="dk1"/>
              </a:solidFill>
              <a:latin typeface="Playfair Display"/>
              <a:ea typeface="Playfair Display"/>
              <a:cs typeface="Playfair Display"/>
              <a:sym typeface="Playfair Display"/>
            </a:endParaRPr>
          </a:p>
          <a:p>
            <a:pPr marL="914400" lvl="0" indent="-325198" algn="just" rtl="0">
              <a:lnSpc>
                <a:spcPct val="115000"/>
              </a:lnSpc>
              <a:spcBef>
                <a:spcPts val="0"/>
              </a:spcBef>
              <a:spcAft>
                <a:spcPts val="0"/>
              </a:spcAft>
              <a:buClr>
                <a:schemeClr val="dk1"/>
              </a:buClr>
              <a:buSzPct val="100000"/>
              <a:buFont typeface="Playfair Display"/>
              <a:buChar char="●"/>
            </a:pPr>
            <a:r>
              <a:rPr lang="en" sz="3170">
                <a:solidFill>
                  <a:schemeClr val="dk1"/>
                </a:solidFill>
                <a:latin typeface="Playfair Display"/>
                <a:ea typeface="Playfair Display"/>
                <a:cs typeface="Playfair Display"/>
                <a:sym typeface="Playfair Display"/>
              </a:rPr>
              <a:t>Work Status </a:t>
            </a:r>
            <a:endParaRPr sz="3170">
              <a:solidFill>
                <a:schemeClr val="dk1"/>
              </a:solidFill>
              <a:latin typeface="Playfair Display"/>
              <a:ea typeface="Playfair Display"/>
              <a:cs typeface="Playfair Display"/>
              <a:sym typeface="Playfair Display"/>
            </a:endParaRPr>
          </a:p>
          <a:p>
            <a:pPr marL="914400" lvl="0" indent="-325198" algn="just" rtl="0">
              <a:lnSpc>
                <a:spcPct val="115000"/>
              </a:lnSpc>
              <a:spcBef>
                <a:spcPts val="0"/>
              </a:spcBef>
              <a:spcAft>
                <a:spcPts val="0"/>
              </a:spcAft>
              <a:buClr>
                <a:schemeClr val="dk1"/>
              </a:buClr>
              <a:buSzPct val="100000"/>
              <a:buFont typeface="Playfair Display"/>
              <a:buChar char="●"/>
            </a:pPr>
            <a:r>
              <a:rPr lang="en" sz="3170">
                <a:solidFill>
                  <a:schemeClr val="dk1"/>
                </a:solidFill>
                <a:latin typeface="Playfair Display"/>
                <a:ea typeface="Playfair Display"/>
                <a:cs typeface="Playfair Display"/>
                <a:sym typeface="Playfair Display"/>
              </a:rPr>
              <a:t>False narratives </a:t>
            </a:r>
            <a:endParaRPr sz="3170">
              <a:solidFill>
                <a:schemeClr val="dk1"/>
              </a:solidFill>
              <a:latin typeface="Playfair Display"/>
              <a:ea typeface="Playfair Display"/>
              <a:cs typeface="Playfair Display"/>
              <a:sym typeface="Playfair Display"/>
            </a:endParaRPr>
          </a:p>
          <a:p>
            <a:pPr marL="0" lvl="0" indent="0" algn="just" rtl="0">
              <a:lnSpc>
                <a:spcPct val="115000"/>
              </a:lnSpc>
              <a:spcBef>
                <a:spcPts val="1200"/>
              </a:spcBef>
              <a:spcAft>
                <a:spcPts val="0"/>
              </a:spcAft>
              <a:buSzPct val="60504"/>
              <a:buNone/>
            </a:pPr>
            <a:r>
              <a:rPr lang="en" sz="3500">
                <a:solidFill>
                  <a:schemeClr val="dk1"/>
                </a:solidFill>
                <a:latin typeface="Playfair Display"/>
                <a:ea typeface="Playfair Display"/>
                <a:cs typeface="Playfair Display"/>
                <a:sym typeface="Playfair Display"/>
              </a:rPr>
              <a:t>Additionally, Black men have reported often being shut out of white-centered educational spaces despite the funds of knowledge they offer their young children and classmates and the active role they play</a:t>
            </a:r>
            <a:r>
              <a:rPr lang="en" sz="3400">
                <a:solidFill>
                  <a:schemeClr val="dk1"/>
                </a:solidFill>
                <a:latin typeface="Playfair Display"/>
                <a:ea typeface="Playfair Display"/>
                <a:cs typeface="Playfair Display"/>
                <a:sym typeface="Playfair Display"/>
              </a:rPr>
              <a:t>.</a:t>
            </a:r>
            <a:endParaRPr/>
          </a:p>
        </p:txBody>
      </p:sp>
      <p:sp>
        <p:nvSpPr>
          <p:cNvPr id="199" name="Google Shape;199;p9"/>
          <p:cNvSpPr txBox="1">
            <a:spLocks noGrp="1"/>
          </p:cNvSpPr>
          <p:nvPr>
            <p:ph type="title"/>
          </p:nvPr>
        </p:nvSpPr>
        <p:spPr>
          <a:xfrm>
            <a:off x="123450" y="144025"/>
            <a:ext cx="8897100" cy="8421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4000">
                <a:latin typeface="Oswald"/>
                <a:ea typeface="Oswald"/>
                <a:cs typeface="Oswald"/>
                <a:sym typeface="Oswald"/>
              </a:rPr>
              <a:t>A History of Exclusion </a:t>
            </a:r>
            <a:endParaRPr sz="4000">
              <a:latin typeface="Oswald"/>
              <a:ea typeface="Oswald"/>
              <a:cs typeface="Oswald"/>
              <a:sym typeface="Oswald"/>
            </a:endParaRPr>
          </a:p>
        </p:txBody>
      </p:sp>
      <p:pic>
        <p:nvPicPr>
          <p:cNvPr id="200" name="Google Shape;200;p9"/>
          <p:cNvPicPr preferRelativeResize="0"/>
          <p:nvPr/>
        </p:nvPicPr>
        <p:blipFill rotWithShape="1">
          <a:blip r:embed="rId3">
            <a:alphaModFix/>
          </a:blip>
          <a:srcRect/>
          <a:stretch/>
        </p:blipFill>
        <p:spPr>
          <a:xfrm>
            <a:off x="285475" y="2751100"/>
            <a:ext cx="1800151" cy="1680276"/>
          </a:xfrm>
          <a:prstGeom prst="rect">
            <a:avLst/>
          </a:prstGeom>
          <a:noFill/>
          <a:ln>
            <a:noFill/>
          </a:ln>
        </p:spPr>
      </p:pic>
      <p:sp>
        <p:nvSpPr>
          <p:cNvPr id="201" name="Google Shape;201;p9"/>
          <p:cNvSpPr txBox="1"/>
          <p:nvPr/>
        </p:nvSpPr>
        <p:spPr>
          <a:xfrm>
            <a:off x="146650" y="4561800"/>
            <a:ext cx="2077800" cy="58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dk1"/>
                </a:solidFill>
                <a:latin typeface="Georgia"/>
                <a:ea typeface="Georgia"/>
                <a:cs typeface="Georgia"/>
                <a:sym typeface="Georgia"/>
              </a:rPr>
              <a:t>Darnell and Darnell Jr.</a:t>
            </a:r>
            <a:endParaRPr sz="1200" b="0" i="0" u="none" strike="noStrike" cap="none">
              <a:solidFill>
                <a:schemeClr val="dk1"/>
              </a:solidFill>
              <a:latin typeface="Georgia"/>
              <a:ea typeface="Georgia"/>
              <a:cs typeface="Georgia"/>
              <a:sym typeface="Georgia"/>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Georgia"/>
                <a:ea typeface="Georgia"/>
                <a:cs typeface="Georgia"/>
                <a:sym typeface="Georgia"/>
              </a:rPr>
              <a:t>Credit of Twenty Eight Ink</a:t>
            </a:r>
            <a:endParaRPr sz="1500" b="0" i="0" u="none" strike="noStrike" cap="none">
              <a:solidFill>
                <a:schemeClr val="dk1"/>
              </a:solidFill>
              <a:latin typeface="Arial"/>
              <a:ea typeface="Arial"/>
              <a:cs typeface="Arial"/>
              <a:sym typeface="Arial"/>
            </a:endParaRPr>
          </a:p>
        </p:txBody>
      </p:sp>
      <p:sp>
        <p:nvSpPr>
          <p:cNvPr id="202" name="Google Shape;202;p9"/>
          <p:cNvSpPr/>
          <p:nvPr/>
        </p:nvSpPr>
        <p:spPr>
          <a:xfrm>
            <a:off x="40650" y="8550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10"/>
          <p:cNvSpPr txBox="1">
            <a:spLocks noGrp="1"/>
          </p:cNvSpPr>
          <p:nvPr>
            <p:ph type="body" idx="1"/>
          </p:nvPr>
        </p:nvSpPr>
        <p:spPr>
          <a:xfrm>
            <a:off x="422725" y="1141875"/>
            <a:ext cx="8366100" cy="30597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800"/>
              <a:buNone/>
            </a:pPr>
            <a:r>
              <a:rPr lang="en" sz="2200">
                <a:solidFill>
                  <a:schemeClr val="dk1"/>
                </a:solidFill>
                <a:latin typeface="Playfair Display"/>
                <a:ea typeface="Playfair Display"/>
                <a:cs typeface="Playfair Display"/>
                <a:sym typeface="Playfair Display"/>
              </a:rPr>
              <a:t>The ‘curriculum’ of the Black barbershop is just one example of culturally situated knowledge, information, wisdom, and insight that is readily shared with the children in your classrooms, the</a:t>
            </a:r>
            <a:endParaRPr sz="2200">
              <a:solidFill>
                <a:schemeClr val="dk1"/>
              </a:solidFill>
              <a:latin typeface="Playfair Display"/>
              <a:ea typeface="Playfair Display"/>
              <a:cs typeface="Playfair Display"/>
              <a:sym typeface="Playfair Display"/>
            </a:endParaRPr>
          </a:p>
          <a:p>
            <a:pPr marL="0" lvl="0" indent="0" algn="l" rtl="0">
              <a:lnSpc>
                <a:spcPct val="115000"/>
              </a:lnSpc>
              <a:spcBef>
                <a:spcPts val="0"/>
              </a:spcBef>
              <a:spcAft>
                <a:spcPts val="0"/>
              </a:spcAft>
              <a:buSzPts val="1800"/>
              <a:buNone/>
            </a:pPr>
            <a:r>
              <a:rPr lang="en" sz="2200">
                <a:solidFill>
                  <a:schemeClr val="dk1"/>
                </a:solidFill>
                <a:latin typeface="Playfair Display"/>
                <a:ea typeface="Playfair Display"/>
                <a:cs typeface="Playfair Display"/>
                <a:sym typeface="Playfair Display"/>
              </a:rPr>
              <a:t>sons and daughters of Black dads.   </a:t>
            </a:r>
            <a:r>
              <a:rPr lang="en" sz="2200">
                <a:solidFill>
                  <a:schemeClr val="dk1"/>
                </a:solidFill>
              </a:rPr>
              <a:t>                   </a:t>
            </a:r>
            <a:endParaRPr sz="2200">
              <a:solidFill>
                <a:schemeClr val="dk1"/>
              </a:solidFill>
            </a:endParaRPr>
          </a:p>
          <a:p>
            <a:pPr marL="0" lvl="0" indent="0" algn="just" rtl="0">
              <a:lnSpc>
                <a:spcPct val="115000"/>
              </a:lnSpc>
              <a:spcBef>
                <a:spcPts val="1200"/>
              </a:spcBef>
              <a:spcAft>
                <a:spcPts val="1200"/>
              </a:spcAft>
              <a:buSzPts val="1800"/>
              <a:buNone/>
            </a:pPr>
            <a:endParaRPr>
              <a:solidFill>
                <a:schemeClr val="dk1"/>
              </a:solidFill>
            </a:endParaRPr>
          </a:p>
        </p:txBody>
      </p:sp>
      <p:sp>
        <p:nvSpPr>
          <p:cNvPr id="208" name="Google Shape;208;p10"/>
          <p:cNvSpPr txBox="1"/>
          <p:nvPr/>
        </p:nvSpPr>
        <p:spPr>
          <a:xfrm>
            <a:off x="4955025" y="4812150"/>
            <a:ext cx="218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09" name="Google Shape;209;p10"/>
          <p:cNvSpPr txBox="1"/>
          <p:nvPr/>
        </p:nvSpPr>
        <p:spPr>
          <a:xfrm>
            <a:off x="653075" y="3155700"/>
            <a:ext cx="5150400" cy="1662300"/>
          </a:xfrm>
          <a:prstGeom prst="rect">
            <a:avLst/>
          </a:prstGeom>
          <a:solidFill>
            <a:schemeClr val="accent5"/>
          </a:solidFill>
          <a:ln w="2857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None/>
            </a:pPr>
            <a:r>
              <a:rPr lang="en" sz="2400" b="1" u="none" strike="noStrike" cap="none">
                <a:solidFill>
                  <a:schemeClr val="lt1"/>
                </a:solidFill>
                <a:latin typeface="Playfair Display"/>
                <a:ea typeface="Playfair Display"/>
                <a:cs typeface="Playfair Display"/>
                <a:sym typeface="Playfair Display"/>
              </a:rPr>
              <a:t>Where else have you seen educational exchanges happening with Black dads and their children?</a:t>
            </a:r>
            <a:r>
              <a:rPr lang="en" sz="2400" b="0" i="0" u="none" strike="noStrike" cap="none">
                <a:solidFill>
                  <a:schemeClr val="lt1"/>
                </a:solidFill>
                <a:latin typeface="Arial"/>
                <a:ea typeface="Arial"/>
                <a:cs typeface="Arial"/>
                <a:sym typeface="Arial"/>
              </a:rPr>
              <a:t> </a:t>
            </a:r>
            <a:endParaRPr sz="2400" b="0" i="0" u="none" strike="noStrike" cap="none">
              <a:solidFill>
                <a:schemeClr val="lt1"/>
              </a:solidFill>
              <a:latin typeface="Arial"/>
              <a:ea typeface="Arial"/>
              <a:cs typeface="Arial"/>
              <a:sym typeface="Arial"/>
            </a:endParaRPr>
          </a:p>
        </p:txBody>
      </p:sp>
      <p:pic>
        <p:nvPicPr>
          <p:cNvPr id="210" name="Google Shape;210;p10"/>
          <p:cNvPicPr preferRelativeResize="0"/>
          <p:nvPr/>
        </p:nvPicPr>
        <p:blipFill rotWithShape="1">
          <a:blip r:embed="rId3">
            <a:alphaModFix/>
          </a:blip>
          <a:srcRect/>
          <a:stretch/>
        </p:blipFill>
        <p:spPr>
          <a:xfrm>
            <a:off x="6282537" y="3001925"/>
            <a:ext cx="2023325" cy="1969850"/>
          </a:xfrm>
          <a:prstGeom prst="rect">
            <a:avLst/>
          </a:prstGeom>
          <a:noFill/>
          <a:ln w="28575" cap="flat" cmpd="sng">
            <a:solidFill>
              <a:srgbClr val="F26007"/>
            </a:solidFill>
            <a:prstDash val="solid"/>
            <a:round/>
            <a:headEnd type="none" w="sm" len="sm"/>
            <a:tailEnd type="none" w="sm" len="sm"/>
          </a:ln>
        </p:spPr>
      </p:pic>
      <p:sp>
        <p:nvSpPr>
          <p:cNvPr id="211" name="Google Shape;211;p10"/>
          <p:cNvSpPr txBox="1"/>
          <p:nvPr/>
        </p:nvSpPr>
        <p:spPr>
          <a:xfrm>
            <a:off x="5564500" y="2433225"/>
            <a:ext cx="33267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u="sng">
                <a:solidFill>
                  <a:schemeClr val="accent5"/>
                </a:solidFill>
                <a:latin typeface="Playfair Display"/>
                <a:ea typeface="Playfair Display"/>
                <a:cs typeface="Playfair Display"/>
                <a:sym typeface="Playfair Display"/>
                <a:hlinkClick r:id="rId4">
                  <a:extLst>
                    <a:ext uri="{A12FA001-AC4F-418D-AE19-62706E023703}">
                      <ahyp:hlinkClr xmlns:ahyp="http://schemas.microsoft.com/office/drawing/2018/hyperlinkcolor" val="tx"/>
                    </a:ext>
                  </a:extLst>
                </a:hlinkClick>
              </a:rPr>
              <a:t>https://barbershopbooks.org</a:t>
            </a:r>
            <a:r>
              <a:rPr lang="en" sz="1900">
                <a:solidFill>
                  <a:schemeClr val="dk1"/>
                </a:solidFill>
                <a:latin typeface="Playfair Display"/>
                <a:ea typeface="Playfair Display"/>
                <a:cs typeface="Playfair Display"/>
                <a:sym typeface="Playfair Display"/>
              </a:rPr>
              <a:t> </a:t>
            </a:r>
            <a:endParaRPr sz="1900">
              <a:latin typeface="Playfair Display"/>
              <a:ea typeface="Playfair Display"/>
              <a:cs typeface="Playfair Display"/>
              <a:sym typeface="Playfair Display"/>
            </a:endParaRPr>
          </a:p>
        </p:txBody>
      </p:sp>
      <p:sp>
        <p:nvSpPr>
          <p:cNvPr id="212" name="Google Shape;212;p10"/>
          <p:cNvSpPr txBox="1"/>
          <p:nvPr/>
        </p:nvSpPr>
        <p:spPr>
          <a:xfrm>
            <a:off x="0" y="115850"/>
            <a:ext cx="91440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a:solidFill>
                  <a:schemeClr val="dk1"/>
                </a:solidFill>
                <a:latin typeface="Oswald"/>
                <a:ea typeface="Oswald"/>
                <a:cs typeface="Oswald"/>
                <a:sym typeface="Oswald"/>
              </a:rPr>
              <a:t>Richness of Educational Lessons that Black Dads Offer </a:t>
            </a:r>
            <a:endParaRPr sz="3500">
              <a:solidFill>
                <a:schemeClr val="dk1"/>
              </a:solidFill>
              <a:latin typeface="Oswald"/>
              <a:ea typeface="Oswald"/>
              <a:cs typeface="Oswald"/>
              <a:sym typeface="Oswald"/>
            </a:endParaRPr>
          </a:p>
        </p:txBody>
      </p:sp>
      <p:sp>
        <p:nvSpPr>
          <p:cNvPr id="213" name="Google Shape;213;p10"/>
          <p:cNvSpPr/>
          <p:nvPr/>
        </p:nvSpPr>
        <p:spPr>
          <a:xfrm>
            <a:off x="0" y="7233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1"/>
          <p:cNvSpPr txBox="1">
            <a:spLocks noGrp="1"/>
          </p:cNvSpPr>
          <p:nvPr>
            <p:ph type="body" idx="1"/>
          </p:nvPr>
        </p:nvSpPr>
        <p:spPr>
          <a:xfrm>
            <a:off x="368900" y="3228525"/>
            <a:ext cx="3765900" cy="1820100"/>
          </a:xfrm>
          <a:prstGeom prst="rect">
            <a:avLst/>
          </a:prstGeom>
          <a:noFill/>
          <a:ln>
            <a:noFill/>
          </a:ln>
        </p:spPr>
        <p:txBody>
          <a:bodyPr spcFirstLastPara="1" wrap="square" lIns="91425" tIns="91425" rIns="91425" bIns="91425" anchor="t" anchorCtr="0">
            <a:normAutofit fontScale="55000" lnSpcReduction="10000"/>
          </a:bodyPr>
          <a:lstStyle/>
          <a:p>
            <a:pPr marL="0" lvl="0" indent="0" algn="ctr" rtl="0">
              <a:lnSpc>
                <a:spcPct val="115000"/>
              </a:lnSpc>
              <a:spcBef>
                <a:spcPts val="0"/>
              </a:spcBef>
              <a:spcAft>
                <a:spcPts val="0"/>
              </a:spcAft>
              <a:buSzPct val="44881"/>
              <a:buNone/>
            </a:pPr>
            <a:r>
              <a:rPr lang="en" sz="4010" b="1" dirty="0">
                <a:solidFill>
                  <a:schemeClr val="dk1"/>
                </a:solidFill>
                <a:latin typeface="Playfair Display"/>
                <a:ea typeface="Playfair Display"/>
                <a:cs typeface="Playfair Display"/>
                <a:sym typeface="Playfair Display"/>
              </a:rPr>
              <a:t>Listen to the richness of stories shared in so many spaces.</a:t>
            </a:r>
            <a:r>
              <a:rPr lang="en" sz="3800" b="1" dirty="0">
                <a:solidFill>
                  <a:schemeClr val="dk1"/>
                </a:solidFill>
                <a:latin typeface="Playfair Display"/>
                <a:ea typeface="Playfair Display"/>
                <a:cs typeface="Playfair Display"/>
                <a:sym typeface="Playfair Display"/>
              </a:rPr>
              <a:t> </a:t>
            </a:r>
            <a:endParaRPr sz="3800" b="1" dirty="0">
              <a:solidFill>
                <a:schemeClr val="dk1"/>
              </a:solidFill>
              <a:latin typeface="Playfair Display"/>
              <a:ea typeface="Playfair Display"/>
              <a:cs typeface="Playfair Display"/>
              <a:sym typeface="Playfair Display"/>
            </a:endParaRPr>
          </a:p>
          <a:p>
            <a:pPr marL="0" lvl="0" indent="0" algn="ctr" rtl="0">
              <a:lnSpc>
                <a:spcPct val="115000"/>
              </a:lnSpc>
              <a:spcBef>
                <a:spcPts val="0"/>
              </a:spcBef>
              <a:spcAft>
                <a:spcPts val="0"/>
              </a:spcAft>
              <a:buSzPct val="47368"/>
              <a:buNone/>
            </a:pPr>
            <a:r>
              <a:rPr lang="en" sz="3800" dirty="0">
                <a:solidFill>
                  <a:schemeClr val="dk1"/>
                </a:solidFill>
                <a:latin typeface="Playfair Display"/>
                <a:ea typeface="Playfair Display"/>
                <a:cs typeface="Playfair Display"/>
                <a:sym typeface="Playfair Display"/>
              </a:rPr>
              <a:t>Example: </a:t>
            </a:r>
            <a:r>
              <a:rPr lang="en" sz="3800" u="sng" dirty="0">
                <a:solidFill>
                  <a:schemeClr val="hlink"/>
                </a:solidFill>
                <a:latin typeface="Playfair Display"/>
                <a:ea typeface="Playfair Display"/>
                <a:cs typeface="Playfair Display"/>
                <a:sym typeface="Playfair Display"/>
                <a:hlinkClick r:id="rId3"/>
              </a:rPr>
              <a:t>Black Fathers’ Voices Project, Strengths, Assets, &amp; Resilience (StAR) Lab </a:t>
            </a:r>
            <a:endParaRPr sz="1400" dirty="0">
              <a:solidFill>
                <a:schemeClr val="dk1"/>
              </a:solidFill>
            </a:endParaRPr>
          </a:p>
        </p:txBody>
      </p:sp>
      <p:sp>
        <p:nvSpPr>
          <p:cNvPr id="219" name="Google Shape;219;p11"/>
          <p:cNvSpPr txBox="1"/>
          <p:nvPr/>
        </p:nvSpPr>
        <p:spPr>
          <a:xfrm>
            <a:off x="4955025" y="4812150"/>
            <a:ext cx="218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20" name="Google Shape;220;p11"/>
          <p:cNvPicPr preferRelativeResize="0"/>
          <p:nvPr/>
        </p:nvPicPr>
        <p:blipFill rotWithShape="1">
          <a:blip r:embed="rId4">
            <a:alphaModFix/>
          </a:blip>
          <a:srcRect/>
          <a:stretch/>
        </p:blipFill>
        <p:spPr>
          <a:xfrm>
            <a:off x="512844" y="1168836"/>
            <a:ext cx="3621950" cy="2006275"/>
          </a:xfrm>
          <a:prstGeom prst="rect">
            <a:avLst/>
          </a:prstGeom>
          <a:noFill/>
          <a:ln w="38100" cap="flat" cmpd="sng">
            <a:solidFill>
              <a:srgbClr val="F26007"/>
            </a:solidFill>
            <a:prstDash val="solid"/>
            <a:round/>
            <a:headEnd type="none" w="sm" len="sm"/>
            <a:tailEnd type="none" w="sm" len="sm"/>
          </a:ln>
        </p:spPr>
      </p:pic>
      <p:sp>
        <p:nvSpPr>
          <p:cNvPr id="221" name="Google Shape;221;p11"/>
          <p:cNvSpPr txBox="1"/>
          <p:nvPr/>
        </p:nvSpPr>
        <p:spPr>
          <a:xfrm>
            <a:off x="4572000" y="1790650"/>
            <a:ext cx="4103100" cy="2293500"/>
          </a:xfrm>
          <a:prstGeom prst="rect">
            <a:avLst/>
          </a:prstGeom>
          <a:solidFill>
            <a:schemeClr val="accent5"/>
          </a:solidFill>
          <a:ln>
            <a:noFill/>
          </a:ln>
        </p:spPr>
        <p:txBody>
          <a:bodyPr spcFirstLastPara="1" wrap="square" lIns="91425" tIns="91425" rIns="91425" bIns="91425" anchor="t" anchorCtr="0">
            <a:spAutoFit/>
          </a:bodyPr>
          <a:lstStyle/>
          <a:p>
            <a:pPr marL="63500" marR="0" lvl="0" algn="just" rtl="0">
              <a:lnSpc>
                <a:spcPct val="100000"/>
              </a:lnSpc>
              <a:spcBef>
                <a:spcPts val="0"/>
              </a:spcBef>
              <a:spcAft>
                <a:spcPts val="0"/>
              </a:spcAft>
              <a:buClr>
                <a:schemeClr val="lt1"/>
              </a:buClr>
              <a:buSzPts val="2600"/>
            </a:pPr>
            <a:r>
              <a:rPr lang="en" sz="2300" i="0" u="none" strike="noStrike" cap="none" dirty="0">
                <a:solidFill>
                  <a:schemeClr val="lt1"/>
                </a:solidFill>
                <a:latin typeface="Playfair Display"/>
                <a:ea typeface="Playfair Display"/>
                <a:cs typeface="Playfair Display"/>
                <a:sym typeface="Playfair Display"/>
              </a:rPr>
              <a:t>1. Where else have you seen the voices of Black dads celebrated?</a:t>
            </a:r>
            <a:r>
              <a:rPr lang="en" sz="2500" i="0" u="none" strike="noStrike" cap="none" dirty="0">
                <a:solidFill>
                  <a:schemeClr val="lt1"/>
                </a:solidFill>
                <a:latin typeface="Playfair Display"/>
                <a:ea typeface="Playfair Display"/>
                <a:cs typeface="Playfair Display"/>
                <a:sym typeface="Playfair Display"/>
              </a:rPr>
              <a:t> </a:t>
            </a:r>
            <a:endParaRPr sz="2500" i="0" u="none" strike="noStrike" cap="none" dirty="0">
              <a:solidFill>
                <a:schemeClr val="lt1"/>
              </a:solidFill>
              <a:latin typeface="Playfair Display"/>
              <a:ea typeface="Playfair Display"/>
              <a:cs typeface="Playfair Display"/>
              <a:sym typeface="Playfair Display"/>
            </a:endParaRPr>
          </a:p>
          <a:p>
            <a:pPr marL="457200" marR="0" lvl="0" indent="0" algn="just" rtl="0">
              <a:lnSpc>
                <a:spcPct val="100000"/>
              </a:lnSpc>
              <a:spcBef>
                <a:spcPts val="0"/>
              </a:spcBef>
              <a:spcAft>
                <a:spcPts val="0"/>
              </a:spcAft>
              <a:buNone/>
            </a:pPr>
            <a:endParaRPr sz="1500" i="0" u="none" strike="noStrike" cap="none" dirty="0">
              <a:solidFill>
                <a:schemeClr val="lt1"/>
              </a:solidFill>
              <a:latin typeface="Playfair Display"/>
              <a:ea typeface="Playfair Display"/>
              <a:cs typeface="Playfair Display"/>
              <a:sym typeface="Playfair Display"/>
            </a:endParaRPr>
          </a:p>
          <a:p>
            <a:pPr marL="76200" marR="0" lvl="0" algn="just" rtl="0">
              <a:lnSpc>
                <a:spcPct val="100000"/>
              </a:lnSpc>
              <a:spcBef>
                <a:spcPts val="0"/>
              </a:spcBef>
              <a:spcAft>
                <a:spcPts val="0"/>
              </a:spcAft>
              <a:buClr>
                <a:schemeClr val="lt1"/>
              </a:buClr>
              <a:buSzPts val="2400"/>
            </a:pPr>
            <a:r>
              <a:rPr lang="en" sz="2300" i="0" u="none" strike="noStrike" cap="none" dirty="0">
                <a:solidFill>
                  <a:schemeClr val="lt1"/>
                </a:solidFill>
                <a:latin typeface="Playfair Display"/>
                <a:ea typeface="Playfair Display"/>
                <a:cs typeface="Playfair Display"/>
                <a:sym typeface="Playfair Display"/>
              </a:rPr>
              <a:t>2. How have you shared and amplified those voices?</a:t>
            </a:r>
            <a:r>
              <a:rPr lang="en" sz="2400" i="0" u="none" strike="noStrike" cap="none" dirty="0">
                <a:solidFill>
                  <a:schemeClr val="lt1"/>
                </a:solidFill>
                <a:latin typeface="Playfair Display"/>
                <a:ea typeface="Playfair Display"/>
                <a:cs typeface="Playfair Display"/>
                <a:sym typeface="Playfair Display"/>
              </a:rPr>
              <a:t> </a:t>
            </a:r>
            <a:endParaRPr sz="2400" i="0" u="none" strike="noStrike" cap="none" dirty="0">
              <a:solidFill>
                <a:schemeClr val="lt1"/>
              </a:solidFill>
              <a:latin typeface="Playfair Display"/>
              <a:ea typeface="Playfair Display"/>
              <a:cs typeface="Playfair Display"/>
              <a:sym typeface="Playfair Display"/>
            </a:endParaRPr>
          </a:p>
        </p:txBody>
      </p:sp>
      <p:sp>
        <p:nvSpPr>
          <p:cNvPr id="222" name="Google Shape;222;p11"/>
          <p:cNvSpPr txBox="1"/>
          <p:nvPr/>
        </p:nvSpPr>
        <p:spPr>
          <a:xfrm>
            <a:off x="0" y="171350"/>
            <a:ext cx="90543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a:solidFill>
                  <a:schemeClr val="dk1"/>
                </a:solidFill>
                <a:latin typeface="Oswald"/>
                <a:ea typeface="Oswald"/>
                <a:cs typeface="Oswald"/>
                <a:sym typeface="Oswald"/>
              </a:rPr>
              <a:t>Richness of Cultural Lessons Provided by Black Dads</a:t>
            </a:r>
            <a:endParaRPr sz="3600">
              <a:solidFill>
                <a:schemeClr val="dk1"/>
              </a:solidFill>
              <a:latin typeface="Oswald"/>
              <a:ea typeface="Oswald"/>
              <a:cs typeface="Oswald"/>
              <a:sym typeface="Oswald"/>
            </a:endParaRPr>
          </a:p>
        </p:txBody>
      </p:sp>
      <p:sp>
        <p:nvSpPr>
          <p:cNvPr id="223" name="Google Shape;223;p11"/>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en" sz="2000">
                <a:solidFill>
                  <a:schemeClr val="dk1"/>
                </a:solidFill>
                <a:latin typeface="Playfair Display"/>
                <a:ea typeface="Playfair Display"/>
                <a:cs typeface="Playfair Display"/>
                <a:sym typeface="Playfair Display"/>
              </a:rPr>
              <a:t>Explore the role of elevating counternarratives in providing a lens to support teachers in understanding Black fathers. Uncovering bias in our early childhood profession is merely the first step; now we must actively support teachers in crafting intentional anti-bias strategies to overcome resistance to learning how actively engaged Black fathers are in the lives of their children. </a:t>
            </a:r>
            <a:endParaRPr sz="2000">
              <a:solidFill>
                <a:schemeClr val="dk1"/>
              </a:solidFill>
              <a:latin typeface="Playfair Display"/>
              <a:ea typeface="Playfair Display"/>
              <a:cs typeface="Playfair Display"/>
              <a:sym typeface="Playfair Display"/>
            </a:endParaRPr>
          </a:p>
        </p:txBody>
      </p:sp>
      <p:pic>
        <p:nvPicPr>
          <p:cNvPr id="229" name="Google Shape;229;p12"/>
          <p:cNvPicPr preferRelativeResize="0"/>
          <p:nvPr/>
        </p:nvPicPr>
        <p:blipFill rotWithShape="1">
          <a:blip r:embed="rId3">
            <a:alphaModFix/>
          </a:blip>
          <a:srcRect/>
          <a:stretch/>
        </p:blipFill>
        <p:spPr>
          <a:xfrm>
            <a:off x="5033775" y="3107025"/>
            <a:ext cx="2689900" cy="1782075"/>
          </a:xfrm>
          <a:prstGeom prst="rect">
            <a:avLst/>
          </a:prstGeom>
          <a:noFill/>
          <a:ln w="28575" cap="flat" cmpd="sng">
            <a:solidFill>
              <a:srgbClr val="000000"/>
            </a:solidFill>
            <a:prstDash val="solid"/>
            <a:round/>
            <a:headEnd type="none" w="sm" len="sm"/>
            <a:tailEnd type="none" w="sm" len="sm"/>
          </a:ln>
        </p:spPr>
      </p:pic>
      <p:sp>
        <p:nvSpPr>
          <p:cNvPr id="230" name="Google Shape;230;p12"/>
          <p:cNvSpPr txBox="1"/>
          <p:nvPr/>
        </p:nvSpPr>
        <p:spPr>
          <a:xfrm>
            <a:off x="4955025" y="4812150"/>
            <a:ext cx="2180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Creator: FatCamera </a:t>
            </a:r>
            <a:endParaRPr sz="1400" b="0" i="0" u="none" strike="noStrike" cap="none">
              <a:solidFill>
                <a:schemeClr val="dk1"/>
              </a:solidFill>
              <a:latin typeface="Arial"/>
              <a:ea typeface="Arial"/>
              <a:cs typeface="Arial"/>
              <a:sym typeface="Arial"/>
            </a:endParaRPr>
          </a:p>
        </p:txBody>
      </p:sp>
      <p:sp>
        <p:nvSpPr>
          <p:cNvPr id="231" name="Google Shape;231;p12"/>
          <p:cNvSpPr txBox="1"/>
          <p:nvPr/>
        </p:nvSpPr>
        <p:spPr>
          <a:xfrm>
            <a:off x="0" y="0"/>
            <a:ext cx="79932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600">
                <a:solidFill>
                  <a:schemeClr val="dk1"/>
                </a:solidFill>
                <a:latin typeface="Oswald"/>
                <a:ea typeface="Oswald"/>
                <a:cs typeface="Oswald"/>
                <a:sym typeface="Oswald"/>
              </a:rPr>
              <a:t>The Role of Counternarratives </a:t>
            </a:r>
            <a:endParaRPr sz="4600">
              <a:solidFill>
                <a:schemeClr val="dk1"/>
              </a:solidFill>
              <a:latin typeface="Oswald"/>
              <a:ea typeface="Oswald"/>
              <a:cs typeface="Oswald"/>
              <a:sym typeface="Oswald"/>
            </a:endParaRPr>
          </a:p>
        </p:txBody>
      </p:sp>
      <p:sp>
        <p:nvSpPr>
          <p:cNvPr id="232" name="Google Shape;232;p12"/>
          <p:cNvSpPr/>
          <p:nvPr/>
        </p:nvSpPr>
        <p:spPr>
          <a:xfrm>
            <a:off x="40650" y="790375"/>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3"/>
          <p:cNvSpPr txBox="1">
            <a:spLocks noGrp="1"/>
          </p:cNvSpPr>
          <p:nvPr>
            <p:ph type="body" idx="1"/>
          </p:nvPr>
        </p:nvSpPr>
        <p:spPr>
          <a:xfrm>
            <a:off x="380300" y="1535075"/>
            <a:ext cx="5434500" cy="3416400"/>
          </a:xfrm>
          <a:prstGeom prst="rect">
            <a:avLst/>
          </a:prstGeom>
          <a:noFill/>
          <a:ln>
            <a:noFill/>
          </a:ln>
        </p:spPr>
        <p:txBody>
          <a:bodyPr spcFirstLastPara="1" wrap="square" lIns="91425" tIns="91425" rIns="91425" bIns="91425" anchor="t" anchorCtr="0">
            <a:normAutofit/>
          </a:bodyPr>
          <a:lstStyle/>
          <a:p>
            <a:pPr marL="457200" lvl="0" indent="0" algn="l" rtl="0">
              <a:lnSpc>
                <a:spcPct val="115000"/>
              </a:lnSpc>
              <a:spcBef>
                <a:spcPts val="0"/>
              </a:spcBef>
              <a:spcAft>
                <a:spcPts val="0"/>
              </a:spcAft>
              <a:buClr>
                <a:schemeClr val="dk1"/>
              </a:buClr>
              <a:buSzPts val="1100"/>
              <a:buFont typeface="Arial"/>
              <a:buNone/>
            </a:pPr>
            <a:r>
              <a:rPr lang="en" sz="2400">
                <a:solidFill>
                  <a:schemeClr val="dk1"/>
                </a:solidFill>
                <a:latin typeface="Playfair Display"/>
                <a:ea typeface="Playfair Display"/>
                <a:cs typeface="Playfair Display"/>
                <a:sym typeface="Playfair Display"/>
              </a:rPr>
              <a:t>1. Examine the Curriculum</a:t>
            </a:r>
            <a:endParaRPr sz="2400">
              <a:solidFill>
                <a:schemeClr val="dk1"/>
              </a:solidFill>
              <a:latin typeface="Playfair Display"/>
              <a:ea typeface="Playfair Display"/>
              <a:cs typeface="Playfair Display"/>
              <a:sym typeface="Playfair Display"/>
            </a:endParaRPr>
          </a:p>
          <a:p>
            <a:pPr marL="457200" lvl="0" indent="0" algn="l" rtl="0">
              <a:lnSpc>
                <a:spcPct val="115000"/>
              </a:lnSpc>
              <a:spcBef>
                <a:spcPts val="1200"/>
              </a:spcBef>
              <a:spcAft>
                <a:spcPts val="0"/>
              </a:spcAft>
              <a:buClr>
                <a:schemeClr val="dk1"/>
              </a:buClr>
              <a:buSzPts val="1100"/>
              <a:buFont typeface="Arial"/>
              <a:buNone/>
            </a:pPr>
            <a:r>
              <a:rPr lang="en" sz="2400">
                <a:solidFill>
                  <a:schemeClr val="dk1"/>
                </a:solidFill>
                <a:latin typeface="Playfair Display"/>
                <a:ea typeface="Playfair Display"/>
                <a:cs typeface="Playfair Display"/>
                <a:sym typeface="Playfair Display"/>
              </a:rPr>
              <a:t>2. Build Relationships</a:t>
            </a:r>
            <a:endParaRPr sz="2400">
              <a:solidFill>
                <a:schemeClr val="dk1"/>
              </a:solidFill>
              <a:latin typeface="Playfair Display"/>
              <a:ea typeface="Playfair Display"/>
              <a:cs typeface="Playfair Display"/>
              <a:sym typeface="Playfair Display"/>
            </a:endParaRPr>
          </a:p>
          <a:p>
            <a:pPr marL="457200" lvl="0" indent="0" algn="l" rtl="0">
              <a:lnSpc>
                <a:spcPct val="115000"/>
              </a:lnSpc>
              <a:spcBef>
                <a:spcPts val="1200"/>
              </a:spcBef>
              <a:spcAft>
                <a:spcPts val="0"/>
              </a:spcAft>
              <a:buClr>
                <a:schemeClr val="dk1"/>
              </a:buClr>
              <a:buSzPts val="1100"/>
              <a:buFont typeface="Arial"/>
              <a:buNone/>
            </a:pPr>
            <a:r>
              <a:rPr lang="en" sz="2400">
                <a:solidFill>
                  <a:schemeClr val="dk1"/>
                </a:solidFill>
                <a:latin typeface="Playfair Display"/>
                <a:ea typeface="Playfair Display"/>
                <a:cs typeface="Playfair Display"/>
                <a:sym typeface="Playfair Display"/>
              </a:rPr>
              <a:t>3. Talk the Talk</a:t>
            </a:r>
            <a:endParaRPr sz="2400">
              <a:solidFill>
                <a:schemeClr val="dk1"/>
              </a:solidFill>
              <a:latin typeface="Playfair Display"/>
              <a:ea typeface="Playfair Display"/>
              <a:cs typeface="Playfair Display"/>
              <a:sym typeface="Playfair Display"/>
            </a:endParaRPr>
          </a:p>
          <a:p>
            <a:pPr marL="457200" lvl="0" indent="0" algn="l" rtl="0">
              <a:lnSpc>
                <a:spcPct val="115000"/>
              </a:lnSpc>
              <a:spcBef>
                <a:spcPts val="1200"/>
              </a:spcBef>
              <a:spcAft>
                <a:spcPts val="0"/>
              </a:spcAft>
              <a:buClr>
                <a:schemeClr val="dk1"/>
              </a:buClr>
              <a:buSzPts val="1100"/>
              <a:buFont typeface="Arial"/>
              <a:buNone/>
            </a:pPr>
            <a:r>
              <a:rPr lang="en" sz="2400">
                <a:solidFill>
                  <a:schemeClr val="dk1"/>
                </a:solidFill>
                <a:latin typeface="Playfair Display"/>
                <a:ea typeface="Playfair Display"/>
                <a:cs typeface="Playfair Display"/>
                <a:sym typeface="Playfair Display"/>
              </a:rPr>
              <a:t>4. Walk the Walk</a:t>
            </a:r>
            <a:endParaRPr sz="2400">
              <a:solidFill>
                <a:schemeClr val="dk1"/>
              </a:solidFill>
              <a:latin typeface="Playfair Display"/>
              <a:ea typeface="Playfair Display"/>
              <a:cs typeface="Playfair Display"/>
              <a:sym typeface="Playfair Display"/>
            </a:endParaRPr>
          </a:p>
          <a:p>
            <a:pPr marL="457200" lvl="0" indent="0" algn="l" rtl="0">
              <a:lnSpc>
                <a:spcPct val="115000"/>
              </a:lnSpc>
              <a:spcBef>
                <a:spcPts val="1200"/>
              </a:spcBef>
              <a:spcAft>
                <a:spcPts val="1200"/>
              </a:spcAft>
              <a:buSzPts val="1800"/>
              <a:buNone/>
            </a:pPr>
            <a:r>
              <a:rPr lang="en" sz="2400">
                <a:solidFill>
                  <a:schemeClr val="dk1"/>
                </a:solidFill>
                <a:latin typeface="Playfair Display"/>
                <a:ea typeface="Playfair Display"/>
                <a:cs typeface="Playfair Display"/>
                <a:sym typeface="Playfair Display"/>
              </a:rPr>
              <a:t>5. Become Culturally Competent</a:t>
            </a:r>
            <a:endParaRPr sz="2400">
              <a:solidFill>
                <a:schemeClr val="dk1"/>
              </a:solidFill>
              <a:latin typeface="Playfair Display"/>
              <a:ea typeface="Playfair Display"/>
              <a:cs typeface="Playfair Display"/>
              <a:sym typeface="Playfair Display"/>
            </a:endParaRPr>
          </a:p>
        </p:txBody>
      </p:sp>
      <p:sp>
        <p:nvSpPr>
          <p:cNvPr id="238" name="Google Shape;238;p13"/>
          <p:cNvSpPr txBox="1">
            <a:spLocks noGrp="1"/>
          </p:cNvSpPr>
          <p:nvPr>
            <p:ph type="title"/>
          </p:nvPr>
        </p:nvSpPr>
        <p:spPr>
          <a:xfrm>
            <a:off x="0" y="0"/>
            <a:ext cx="9144000" cy="12846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990"/>
              <a:buNone/>
            </a:pPr>
            <a:r>
              <a:rPr lang="en" sz="3300">
                <a:latin typeface="Oswald"/>
                <a:ea typeface="Oswald"/>
                <a:cs typeface="Oswald"/>
                <a:sym typeface="Oswald"/>
              </a:rPr>
              <a:t>Five Practices to Foster Inclusive and Culturally Competent Classrooms</a:t>
            </a:r>
            <a:r>
              <a:rPr lang="en" sz="3600">
                <a:latin typeface="Oswald"/>
                <a:ea typeface="Oswald"/>
                <a:cs typeface="Oswald"/>
                <a:sym typeface="Oswald"/>
              </a:rPr>
              <a:t> </a:t>
            </a:r>
            <a:endParaRPr sz="3600">
              <a:latin typeface="Oswald"/>
              <a:ea typeface="Oswald"/>
              <a:cs typeface="Oswald"/>
              <a:sym typeface="Oswald"/>
            </a:endParaRPr>
          </a:p>
        </p:txBody>
      </p:sp>
      <p:pic>
        <p:nvPicPr>
          <p:cNvPr id="239" name="Google Shape;239;p13"/>
          <p:cNvPicPr preferRelativeResize="0"/>
          <p:nvPr/>
        </p:nvPicPr>
        <p:blipFill rotWithShape="1">
          <a:blip r:embed="rId3">
            <a:alphaModFix/>
          </a:blip>
          <a:srcRect/>
          <a:stretch/>
        </p:blipFill>
        <p:spPr>
          <a:xfrm>
            <a:off x="6224536" y="1535073"/>
            <a:ext cx="2097075" cy="2713877"/>
          </a:xfrm>
          <a:prstGeom prst="rect">
            <a:avLst/>
          </a:prstGeom>
          <a:noFill/>
          <a:ln w="38100" cap="flat" cmpd="sng">
            <a:solidFill>
              <a:schemeClr val="dk1"/>
            </a:solidFill>
            <a:prstDash val="solid"/>
            <a:round/>
            <a:headEnd type="none" w="sm" len="sm"/>
            <a:tailEnd type="none" w="sm" len="sm"/>
          </a:ln>
        </p:spPr>
      </p:pic>
      <p:sp>
        <p:nvSpPr>
          <p:cNvPr id="240" name="Google Shape;240;p13"/>
          <p:cNvSpPr txBox="1"/>
          <p:nvPr/>
        </p:nvSpPr>
        <p:spPr>
          <a:xfrm>
            <a:off x="6224563" y="4274200"/>
            <a:ext cx="2097000" cy="895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1200"/>
              <a:buFont typeface="Arial"/>
              <a:buNone/>
            </a:pPr>
            <a:r>
              <a:rPr lang="en" i="0" u="none" strike="noStrike" cap="none">
                <a:solidFill>
                  <a:schemeClr val="dk1"/>
                </a:solidFill>
                <a:latin typeface="Oswald"/>
                <a:ea typeface="Oswald"/>
                <a:cs typeface="Oswald"/>
                <a:sym typeface="Oswald"/>
              </a:rPr>
              <a:t>Research-</a:t>
            </a:r>
            <a:r>
              <a:rPr lang="en">
                <a:solidFill>
                  <a:schemeClr val="dk1"/>
                </a:solidFill>
                <a:latin typeface="Oswald"/>
                <a:ea typeface="Oswald"/>
                <a:cs typeface="Oswald"/>
                <a:sym typeface="Oswald"/>
              </a:rPr>
              <a:t>B</a:t>
            </a:r>
            <a:r>
              <a:rPr lang="en" i="0" u="none" strike="noStrike" cap="none">
                <a:solidFill>
                  <a:schemeClr val="dk1"/>
                </a:solidFill>
                <a:latin typeface="Oswald"/>
                <a:ea typeface="Oswald"/>
                <a:cs typeface="Oswald"/>
                <a:sym typeface="Oswald"/>
              </a:rPr>
              <a:t>ased Comic </a:t>
            </a:r>
            <a:endParaRPr i="0" u="none" strike="noStrike" cap="none">
              <a:solidFill>
                <a:schemeClr val="dk1"/>
              </a:solidFill>
              <a:latin typeface="Oswald"/>
              <a:ea typeface="Oswald"/>
              <a:cs typeface="Oswald"/>
              <a:sym typeface="Oswald"/>
            </a:endParaRPr>
          </a:p>
          <a:p>
            <a:pPr marL="0" marR="0" lvl="0" indent="0" algn="ctr" rtl="0">
              <a:lnSpc>
                <a:spcPct val="115000"/>
              </a:lnSpc>
              <a:spcBef>
                <a:spcPts val="0"/>
              </a:spcBef>
              <a:spcAft>
                <a:spcPts val="0"/>
              </a:spcAft>
              <a:buClr>
                <a:schemeClr val="dk1"/>
              </a:buClr>
              <a:buSzPts val="1100"/>
              <a:buFont typeface="Arial"/>
              <a:buNone/>
            </a:pPr>
            <a:r>
              <a:rPr lang="en" i="0" u="none" strike="noStrike" cap="none">
                <a:solidFill>
                  <a:schemeClr val="dk1"/>
                </a:solidFill>
                <a:latin typeface="Oswald"/>
                <a:ea typeface="Oswald"/>
                <a:cs typeface="Oswald"/>
                <a:sym typeface="Oswald"/>
              </a:rPr>
              <a:t>by Dr. Lindsey L. Wilson</a:t>
            </a:r>
            <a:endParaRPr i="0" u="none" strike="noStrike" cap="none">
              <a:solidFill>
                <a:schemeClr val="dk1"/>
              </a:solidFill>
              <a:latin typeface="Oswald"/>
              <a:ea typeface="Oswald"/>
              <a:cs typeface="Oswald"/>
              <a:sym typeface="Oswald"/>
            </a:endParaRPr>
          </a:p>
          <a:p>
            <a:pPr marL="0" marR="0" lvl="0" indent="0" algn="ctr" rtl="0">
              <a:lnSpc>
                <a:spcPct val="115000"/>
              </a:lnSpc>
              <a:spcBef>
                <a:spcPts val="0"/>
              </a:spcBef>
              <a:spcAft>
                <a:spcPts val="0"/>
              </a:spcAft>
              <a:buClr>
                <a:srgbClr val="000000"/>
              </a:buClr>
              <a:buSzPts val="1200"/>
              <a:buFont typeface="Arial"/>
              <a:buNone/>
            </a:pPr>
            <a:r>
              <a:rPr lang="en" i="0" u="none" strike="noStrike" cap="none">
                <a:solidFill>
                  <a:schemeClr val="dk1"/>
                </a:solidFill>
                <a:latin typeface="Oswald"/>
                <a:ea typeface="Oswald"/>
                <a:cs typeface="Oswald"/>
                <a:sym typeface="Oswald"/>
              </a:rPr>
              <a:t>Illustrated by Marisa Iliakis</a:t>
            </a:r>
            <a:endParaRPr i="0" u="none" strike="noStrike" cap="none">
              <a:solidFill>
                <a:schemeClr val="dk1"/>
              </a:solidFill>
              <a:latin typeface="Oswald"/>
              <a:ea typeface="Oswald"/>
              <a:cs typeface="Oswald"/>
              <a:sym typeface="Oswald"/>
            </a:endParaRPr>
          </a:p>
        </p:txBody>
      </p:sp>
      <p:sp>
        <p:nvSpPr>
          <p:cNvPr id="241" name="Google Shape;241;p13"/>
          <p:cNvSpPr/>
          <p:nvPr/>
        </p:nvSpPr>
        <p:spPr>
          <a:xfrm>
            <a:off x="0" y="10993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4"/>
          <p:cNvSpPr/>
          <p:nvPr/>
        </p:nvSpPr>
        <p:spPr>
          <a:xfrm>
            <a:off x="40650" y="815575"/>
            <a:ext cx="9062700" cy="4158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7" name="Google Shape;247;p14"/>
          <p:cNvSpPr txBox="1">
            <a:spLocks noGrp="1"/>
          </p:cNvSpPr>
          <p:nvPr>
            <p:ph type="title"/>
          </p:nvPr>
        </p:nvSpPr>
        <p:spPr>
          <a:xfrm>
            <a:off x="906950" y="132625"/>
            <a:ext cx="7893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820">
                <a:latin typeface="Oswald"/>
                <a:ea typeface="Oswald"/>
                <a:cs typeface="Oswald"/>
                <a:sym typeface="Oswald"/>
              </a:rPr>
              <a:t>Action Step 1: Examine the Curriculum  </a:t>
            </a:r>
            <a:endParaRPr sz="3820">
              <a:latin typeface="Oswald"/>
              <a:ea typeface="Oswald"/>
              <a:cs typeface="Oswald"/>
              <a:sym typeface="Oswald"/>
            </a:endParaRPr>
          </a:p>
        </p:txBody>
      </p:sp>
      <p:sp>
        <p:nvSpPr>
          <p:cNvPr id="248" name="Google Shape;248;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	</a:t>
            </a:r>
            <a:endParaRPr/>
          </a:p>
        </p:txBody>
      </p:sp>
      <p:sp>
        <p:nvSpPr>
          <p:cNvPr id="249" name="Google Shape;249;p14"/>
          <p:cNvSpPr txBox="1"/>
          <p:nvPr/>
        </p:nvSpPr>
        <p:spPr>
          <a:xfrm>
            <a:off x="197500" y="1341625"/>
            <a:ext cx="8889600" cy="3588300"/>
          </a:xfrm>
          <a:prstGeom prst="rect">
            <a:avLst/>
          </a:prstGeom>
          <a:noFill/>
          <a:ln>
            <a:noFill/>
          </a:ln>
        </p:spPr>
        <p:txBody>
          <a:bodyPr spcFirstLastPara="1" wrap="square" lIns="91425" tIns="91425" rIns="91425" bIns="91425" anchor="t" anchorCtr="0">
            <a:noAutofit/>
          </a:bodyPr>
          <a:lstStyle/>
          <a:p>
            <a:pPr marL="342900" marR="0" lvl="0" indent="-342900" algn="just" rtl="0">
              <a:lnSpc>
                <a:spcPct val="100000"/>
              </a:lnSpc>
              <a:spcBef>
                <a:spcPts val="0"/>
              </a:spcBef>
              <a:spcAft>
                <a:spcPts val="0"/>
              </a:spcAft>
              <a:buClr>
                <a:srgbClr val="000000"/>
              </a:buClr>
              <a:buSzPts val="1600"/>
              <a:buFont typeface="+mj-lt"/>
              <a:buAutoNum type="alphaUcPeriod"/>
            </a:pPr>
            <a:r>
              <a:rPr lang="en" sz="1800" i="0" u="none" strike="noStrike" cap="none" dirty="0">
                <a:solidFill>
                  <a:srgbClr val="000000"/>
                </a:solidFill>
                <a:latin typeface="Playfair Display"/>
                <a:ea typeface="Playfair Display"/>
                <a:cs typeface="Playfair Display"/>
                <a:sym typeface="Playfair Display"/>
              </a:rPr>
              <a:t>Using a racial and ethnic lens, examine your curriculum for evidence of oppressive structures. Tell more of the whole story, the child’s story, by building relationships and taking into account the social and cultural contexts of each child and family.</a:t>
            </a:r>
          </a:p>
          <a:p>
            <a:pPr marL="342900" marR="0" lvl="0" indent="-342900" algn="just" rtl="0">
              <a:lnSpc>
                <a:spcPct val="100000"/>
              </a:lnSpc>
              <a:spcBef>
                <a:spcPts val="0"/>
              </a:spcBef>
              <a:spcAft>
                <a:spcPts val="0"/>
              </a:spcAft>
              <a:buClr>
                <a:srgbClr val="000000"/>
              </a:buClr>
              <a:buSzPts val="1600"/>
              <a:buFont typeface="+mj-lt"/>
              <a:buAutoNum type="alphaUcPeriod"/>
            </a:pPr>
            <a:endParaRPr sz="1800" i="0" u="none" strike="noStrike" cap="none" dirty="0">
              <a:solidFill>
                <a:srgbClr val="000000"/>
              </a:solidFill>
              <a:latin typeface="Playfair Display"/>
              <a:ea typeface="Playfair Display"/>
              <a:cs typeface="Playfair Display"/>
              <a:sym typeface="Playfair Display"/>
            </a:endParaRPr>
          </a:p>
          <a:p>
            <a:pPr marL="342900" marR="0" lvl="0" indent="-342900" algn="just" rtl="0">
              <a:lnSpc>
                <a:spcPct val="100000"/>
              </a:lnSpc>
              <a:spcBef>
                <a:spcPts val="0"/>
              </a:spcBef>
              <a:spcAft>
                <a:spcPts val="0"/>
              </a:spcAft>
              <a:buClr>
                <a:srgbClr val="000000"/>
              </a:buClr>
              <a:buSzPts val="1600"/>
              <a:buFont typeface="+mj-lt"/>
              <a:buAutoNum type="alphaUcPeriod"/>
            </a:pPr>
            <a:r>
              <a:rPr lang="en" sz="1800" i="0" u="none" strike="noStrike" cap="none" dirty="0">
                <a:solidFill>
                  <a:srgbClr val="000000"/>
                </a:solidFill>
                <a:latin typeface="Playfair Display"/>
                <a:ea typeface="Playfair Display"/>
                <a:cs typeface="Playfair Display"/>
                <a:sym typeface="Playfair Display"/>
              </a:rPr>
              <a:t>Use ratings tools</a:t>
            </a:r>
            <a:r>
              <a:rPr lang="en" sz="1800" dirty="0">
                <a:latin typeface="Playfair Display"/>
                <a:ea typeface="Playfair Display"/>
                <a:cs typeface="Playfair Display"/>
                <a:sym typeface="Playfair Display"/>
              </a:rPr>
              <a:t> </a:t>
            </a:r>
            <a:r>
              <a:rPr lang="en" sz="1800" i="0" u="none" strike="noStrike" cap="none" dirty="0">
                <a:solidFill>
                  <a:srgbClr val="000000"/>
                </a:solidFill>
                <a:latin typeface="Playfair Display"/>
                <a:ea typeface="Playfair Display"/>
                <a:cs typeface="Playfair Display"/>
                <a:sym typeface="Playfair Display"/>
              </a:rPr>
              <a:t>designed to help understand how your particular curriculum measures up on cultural competence. </a:t>
            </a:r>
            <a:r>
              <a:rPr lang="en" sz="1800" dirty="0">
                <a:latin typeface="Playfair Display"/>
                <a:ea typeface="Playfair Display"/>
                <a:cs typeface="Playfair Display"/>
                <a:sym typeface="Playfair Display"/>
              </a:rPr>
              <a:t>E</a:t>
            </a:r>
            <a:r>
              <a:rPr lang="en" sz="1800" i="0" u="none" strike="noStrike" cap="none" dirty="0">
                <a:solidFill>
                  <a:srgbClr val="000000"/>
                </a:solidFill>
                <a:latin typeface="Playfair Display"/>
                <a:ea typeface="Playfair Display"/>
                <a:cs typeface="Playfair Display"/>
                <a:sym typeface="Playfair Display"/>
              </a:rPr>
              <a:t>xample</a:t>
            </a:r>
            <a:r>
              <a:rPr lang="en" sz="1800" dirty="0">
                <a:latin typeface="Playfair Display"/>
                <a:ea typeface="Playfair Display"/>
                <a:cs typeface="Playfair Display"/>
                <a:sym typeface="Playfair Display"/>
              </a:rPr>
              <a:t>:</a:t>
            </a:r>
            <a:r>
              <a:rPr lang="en" sz="1800" i="0" u="none" strike="noStrike" cap="none" dirty="0">
                <a:solidFill>
                  <a:srgbClr val="000000"/>
                </a:solidFill>
                <a:latin typeface="Playfair Display"/>
                <a:ea typeface="Playfair Display"/>
                <a:cs typeface="Playfair Display"/>
                <a:sym typeface="Playfair Display"/>
              </a:rPr>
              <a:t> </a:t>
            </a:r>
            <a:r>
              <a:rPr lang="en" sz="1800" dirty="0">
                <a:latin typeface="Playfair Display"/>
                <a:ea typeface="Playfair Display"/>
                <a:cs typeface="Playfair Display"/>
                <a:sym typeface="Playfair Display"/>
              </a:rPr>
              <a:t>E</a:t>
            </a:r>
            <a:r>
              <a:rPr lang="en" sz="1800" i="0" u="none" strike="noStrike" cap="none" dirty="0">
                <a:solidFill>
                  <a:srgbClr val="000000"/>
                </a:solidFill>
                <a:latin typeface="Playfair Display"/>
                <a:ea typeface="Playfair Display"/>
                <a:cs typeface="Playfair Display"/>
                <a:sym typeface="Playfair Display"/>
              </a:rPr>
              <a:t>xplore the Curriculum Consumer Report on the Early Childhood Learning and Knowledge Center </a:t>
            </a:r>
            <a:r>
              <a:rPr lang="en" sz="1800" i="0" u="sng" strike="noStrike" cap="none" dirty="0">
                <a:solidFill>
                  <a:schemeClr val="hlink"/>
                </a:solidFill>
                <a:latin typeface="Playfair Display"/>
                <a:ea typeface="Playfair Display"/>
                <a:cs typeface="Playfair Display"/>
                <a:sym typeface="Playfair Display"/>
                <a:hlinkClick r:id="rId3"/>
              </a:rPr>
              <a:t>website</a:t>
            </a:r>
            <a:r>
              <a:rPr lang="en" sz="1800" dirty="0">
                <a:latin typeface="Playfair Display"/>
                <a:ea typeface="Playfair Display"/>
                <a:cs typeface="Playfair Display"/>
                <a:sym typeface="Playfair Display"/>
              </a:rPr>
              <a:t>.</a:t>
            </a:r>
            <a:r>
              <a:rPr lang="en" sz="1800" i="0" u="none" strike="noStrike" cap="none" dirty="0">
                <a:solidFill>
                  <a:srgbClr val="000000"/>
                </a:solidFill>
                <a:latin typeface="Playfair Display"/>
                <a:ea typeface="Playfair Display"/>
                <a:cs typeface="Playfair Display"/>
                <a:sym typeface="Playfair Display"/>
              </a:rPr>
              <a:t> </a:t>
            </a:r>
            <a:endParaRPr sz="1800" i="0" u="none" strike="noStrike" cap="none" dirty="0">
              <a:solidFill>
                <a:srgbClr val="000000"/>
              </a:solidFill>
              <a:latin typeface="Playfair Display"/>
              <a:ea typeface="Playfair Display"/>
              <a:cs typeface="Playfair Display"/>
              <a:sym typeface="Playfair Display"/>
            </a:endParaRPr>
          </a:p>
          <a:p>
            <a:pPr marL="342900" marR="0" lvl="0" indent="-342900" algn="just" rtl="0">
              <a:lnSpc>
                <a:spcPct val="100000"/>
              </a:lnSpc>
              <a:spcBef>
                <a:spcPts val="0"/>
              </a:spcBef>
              <a:spcAft>
                <a:spcPts val="0"/>
              </a:spcAft>
              <a:buClr>
                <a:srgbClr val="000000"/>
              </a:buClr>
              <a:buSzPts val="1600"/>
              <a:buFont typeface="+mj-lt"/>
              <a:buAutoNum type="alphaUcPeriod"/>
            </a:pPr>
            <a:endParaRPr sz="1800" i="0" u="none" strike="noStrike" cap="none" dirty="0">
              <a:solidFill>
                <a:srgbClr val="000000"/>
              </a:solidFill>
              <a:latin typeface="Playfair Display"/>
              <a:ea typeface="Playfair Display"/>
              <a:cs typeface="Playfair Display"/>
              <a:sym typeface="Playfair Display"/>
            </a:endParaRPr>
          </a:p>
          <a:p>
            <a:pPr marL="342900" marR="0" lvl="0" indent="-342900" algn="just" rtl="0">
              <a:lnSpc>
                <a:spcPct val="100000"/>
              </a:lnSpc>
              <a:spcBef>
                <a:spcPts val="0"/>
              </a:spcBef>
              <a:spcAft>
                <a:spcPts val="0"/>
              </a:spcAft>
              <a:buClr>
                <a:srgbClr val="000000"/>
              </a:buClr>
              <a:buSzPts val="1600"/>
              <a:buFont typeface="+mj-lt"/>
              <a:buAutoNum type="alphaUcPeriod"/>
            </a:pPr>
            <a:r>
              <a:rPr lang="en" sz="1800" i="0" u="none" strike="noStrike" cap="none" dirty="0">
                <a:solidFill>
                  <a:srgbClr val="000000"/>
                </a:solidFill>
                <a:latin typeface="Playfair Display"/>
                <a:ea typeface="Playfair Display"/>
                <a:cs typeface="Playfair Display"/>
                <a:sym typeface="Playfair Display"/>
              </a:rPr>
              <a:t>Consider tools that will help you listen to the ways you talk with young children</a:t>
            </a:r>
            <a:r>
              <a:rPr lang="en" sz="1800" dirty="0">
                <a:latin typeface="Playfair Display"/>
                <a:ea typeface="Playfair Display"/>
                <a:cs typeface="Playfair Display"/>
                <a:sym typeface="Playfair Display"/>
              </a:rPr>
              <a:t>. </a:t>
            </a:r>
            <a:r>
              <a:rPr lang="en" sz="1800" i="0" u="none" strike="noStrike" cap="none" dirty="0">
                <a:solidFill>
                  <a:srgbClr val="000000"/>
                </a:solidFill>
                <a:latin typeface="Playfair Display"/>
                <a:ea typeface="Playfair Display"/>
                <a:cs typeface="Playfair Display"/>
                <a:sym typeface="Playfair Display"/>
              </a:rPr>
              <a:t>Find recommendations for specific ethnic and local materials to support or expand your curriculum.</a:t>
            </a:r>
            <a:endParaRPr sz="1800" i="0" u="none" strike="noStrike" cap="none" dirty="0">
              <a:solidFill>
                <a:srgbClr val="000000"/>
              </a:solidFill>
              <a:latin typeface="Playfair Display"/>
              <a:ea typeface="Playfair Display"/>
              <a:cs typeface="Playfair Display"/>
              <a:sym typeface="Playfair Display"/>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title"/>
          </p:nvPr>
        </p:nvSpPr>
        <p:spPr>
          <a:xfrm>
            <a:off x="266850" y="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4620">
                <a:latin typeface="Oswald"/>
                <a:ea typeface="Oswald"/>
                <a:cs typeface="Oswald"/>
                <a:sym typeface="Oswald"/>
              </a:rPr>
              <a:t>Meet the Presenters</a:t>
            </a:r>
            <a:endParaRPr sz="4620">
              <a:latin typeface="Oswald"/>
              <a:ea typeface="Oswald"/>
              <a:cs typeface="Oswald"/>
              <a:sym typeface="Oswald"/>
            </a:endParaRPr>
          </a:p>
        </p:txBody>
      </p:sp>
      <p:pic>
        <p:nvPicPr>
          <p:cNvPr id="64" name="Google Shape;64;p2"/>
          <p:cNvPicPr preferRelativeResize="0"/>
          <p:nvPr/>
        </p:nvPicPr>
        <p:blipFill>
          <a:blip r:embed="rId3">
            <a:alphaModFix/>
          </a:blip>
          <a:stretch>
            <a:fillRect/>
          </a:stretch>
        </p:blipFill>
        <p:spPr>
          <a:xfrm>
            <a:off x="628650" y="1308651"/>
            <a:ext cx="1718400" cy="1718400"/>
          </a:xfrm>
          <a:prstGeom prst="rect">
            <a:avLst/>
          </a:prstGeom>
          <a:noFill/>
          <a:ln w="19050" cap="flat" cmpd="sng">
            <a:solidFill>
              <a:srgbClr val="666666"/>
            </a:solidFill>
            <a:prstDash val="lgDashDot"/>
            <a:round/>
            <a:headEnd type="none" w="sm" len="sm"/>
            <a:tailEnd type="none" w="sm" len="sm"/>
          </a:ln>
        </p:spPr>
      </p:pic>
      <p:sp>
        <p:nvSpPr>
          <p:cNvPr id="65" name="Google Shape;65;p2"/>
          <p:cNvSpPr/>
          <p:nvPr/>
        </p:nvSpPr>
        <p:spPr>
          <a:xfrm>
            <a:off x="2248925" y="1918275"/>
            <a:ext cx="1832100" cy="1718400"/>
          </a:xfrm>
          <a:prstGeom prst="flowChartConnector">
            <a:avLst/>
          </a:prstGeom>
          <a:solidFill>
            <a:srgbClr val="E6B8A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Google Shape;66;p2"/>
          <p:cNvSpPr/>
          <p:nvPr/>
        </p:nvSpPr>
        <p:spPr>
          <a:xfrm>
            <a:off x="122275" y="2850500"/>
            <a:ext cx="1984800" cy="1718400"/>
          </a:xfrm>
          <a:prstGeom prst="flowChartConnector">
            <a:avLst/>
          </a:pr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7" name="Google Shape;67;p2"/>
          <p:cNvSpPr/>
          <p:nvPr/>
        </p:nvSpPr>
        <p:spPr>
          <a:xfrm>
            <a:off x="1662475" y="3010250"/>
            <a:ext cx="1140900" cy="881700"/>
          </a:xfrm>
          <a:prstGeom prst="flowChartConnector">
            <a:avLst/>
          </a:prstGeom>
          <a:solidFill>
            <a:srgbClr val="FCE5CD"/>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8" name="Google Shape;68;p2"/>
          <p:cNvSpPr/>
          <p:nvPr/>
        </p:nvSpPr>
        <p:spPr>
          <a:xfrm>
            <a:off x="1515850" y="3834800"/>
            <a:ext cx="1420800" cy="952200"/>
          </a:xfrm>
          <a:prstGeom prst="flowChartConnector">
            <a:avLst/>
          </a:prstGeom>
          <a:solidFill>
            <a:srgbClr val="C27BA0"/>
          </a:solidFill>
          <a:ln w="19050" cap="flat" cmpd="sng">
            <a:solidFill>
              <a:srgbClr val="A64D7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700" b="1">
              <a:latin typeface="Playfair Display"/>
              <a:ea typeface="Playfair Display"/>
              <a:cs typeface="Playfair Display"/>
              <a:sym typeface="Playfair Display"/>
            </a:endParaRPr>
          </a:p>
        </p:txBody>
      </p:sp>
      <p:sp>
        <p:nvSpPr>
          <p:cNvPr id="69" name="Google Shape;69;p2"/>
          <p:cNvSpPr/>
          <p:nvPr/>
        </p:nvSpPr>
        <p:spPr>
          <a:xfrm>
            <a:off x="2648675" y="3504000"/>
            <a:ext cx="888900" cy="881700"/>
          </a:xfrm>
          <a:prstGeom prst="flowChartConnector">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0" name="Google Shape;70;p2"/>
          <p:cNvSpPr txBox="1"/>
          <p:nvPr/>
        </p:nvSpPr>
        <p:spPr>
          <a:xfrm>
            <a:off x="2648675" y="3711750"/>
            <a:ext cx="1032600" cy="46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a:solidFill>
                  <a:schemeClr val="dk1"/>
                </a:solidFill>
              </a:rPr>
              <a:t>She/Her</a:t>
            </a:r>
            <a:endParaRPr sz="1600" b="1">
              <a:solidFill>
                <a:schemeClr val="dk1"/>
              </a:solidFill>
            </a:endParaRPr>
          </a:p>
        </p:txBody>
      </p:sp>
      <p:sp>
        <p:nvSpPr>
          <p:cNvPr id="71" name="Google Shape;71;p2"/>
          <p:cNvSpPr txBox="1"/>
          <p:nvPr/>
        </p:nvSpPr>
        <p:spPr>
          <a:xfrm>
            <a:off x="2215325" y="2332400"/>
            <a:ext cx="1899300" cy="7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dk1"/>
                </a:solidFill>
                <a:latin typeface="Playfair Display ExtraBold"/>
                <a:ea typeface="Playfair Display ExtraBold"/>
                <a:cs typeface="Playfair Display ExtraBold"/>
                <a:sym typeface="Playfair Display ExtraBold"/>
              </a:rPr>
              <a:t>Equity Consultant</a:t>
            </a:r>
            <a:r>
              <a:rPr lang="en" sz="1300">
                <a:solidFill>
                  <a:schemeClr val="dk1"/>
                </a:solidFill>
                <a:latin typeface="Playfair Display ExtraBold"/>
                <a:ea typeface="Playfair Display ExtraBold"/>
                <a:cs typeface="Playfair Display ExtraBold"/>
                <a:sym typeface="Playfair Display ExtraBold"/>
              </a:rPr>
              <a:t> </a:t>
            </a:r>
            <a:endParaRPr sz="1300">
              <a:solidFill>
                <a:schemeClr val="dk1"/>
              </a:solidFill>
              <a:latin typeface="Playfair Display ExtraBold"/>
              <a:ea typeface="Playfair Display ExtraBold"/>
              <a:cs typeface="Playfair Display ExtraBold"/>
              <a:sym typeface="Playfair Display ExtraBold"/>
            </a:endParaRPr>
          </a:p>
        </p:txBody>
      </p:sp>
      <p:sp>
        <p:nvSpPr>
          <p:cNvPr id="72" name="Google Shape;72;p2"/>
          <p:cNvSpPr txBox="1"/>
          <p:nvPr/>
        </p:nvSpPr>
        <p:spPr>
          <a:xfrm>
            <a:off x="311700" y="3233600"/>
            <a:ext cx="1523400" cy="95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Playfair Display ExtraBold"/>
                <a:ea typeface="Playfair Display ExtraBold"/>
                <a:cs typeface="Playfair Display ExtraBold"/>
                <a:sym typeface="Playfair Display ExtraBold"/>
              </a:rPr>
              <a:t>Family &amp; </a:t>
            </a:r>
            <a:r>
              <a:rPr lang="en" sz="1900">
                <a:solidFill>
                  <a:schemeClr val="dk1"/>
                </a:solidFill>
                <a:latin typeface="Playfair Display ExtraBold"/>
                <a:ea typeface="Playfair Display ExtraBold"/>
                <a:cs typeface="Playfair Display ExtraBold"/>
                <a:sym typeface="Playfair Display ExtraBold"/>
              </a:rPr>
              <a:t>Community</a:t>
            </a:r>
            <a:r>
              <a:rPr lang="en" sz="2000">
                <a:solidFill>
                  <a:schemeClr val="dk1"/>
                </a:solidFill>
                <a:latin typeface="Playfair Display ExtraBold"/>
                <a:ea typeface="Playfair Display ExtraBold"/>
                <a:cs typeface="Playfair Display ExtraBold"/>
                <a:sym typeface="Playfair Display ExtraBold"/>
              </a:rPr>
              <a:t> </a:t>
            </a:r>
            <a:endParaRPr sz="2000">
              <a:solidFill>
                <a:schemeClr val="dk1"/>
              </a:solidFill>
              <a:latin typeface="Playfair Display ExtraBold"/>
              <a:ea typeface="Playfair Display ExtraBold"/>
              <a:cs typeface="Playfair Display ExtraBold"/>
              <a:sym typeface="Playfair Display ExtraBold"/>
            </a:endParaRPr>
          </a:p>
          <a:p>
            <a:pPr marL="0" lvl="0" indent="0" algn="l" rtl="0">
              <a:spcBef>
                <a:spcPts val="0"/>
              </a:spcBef>
              <a:spcAft>
                <a:spcPts val="0"/>
              </a:spcAft>
              <a:buNone/>
            </a:pPr>
            <a:r>
              <a:rPr lang="en" sz="2000">
                <a:solidFill>
                  <a:schemeClr val="dk1"/>
                </a:solidFill>
                <a:latin typeface="Playfair Display ExtraBold"/>
                <a:ea typeface="Playfair Display ExtraBold"/>
                <a:cs typeface="Playfair Display ExtraBold"/>
                <a:sym typeface="Playfair Display ExtraBold"/>
              </a:rPr>
              <a:t>Member </a:t>
            </a:r>
            <a:endParaRPr sz="2000">
              <a:solidFill>
                <a:schemeClr val="dk1"/>
              </a:solidFill>
              <a:latin typeface="Playfair Display ExtraBold"/>
              <a:ea typeface="Playfair Display ExtraBold"/>
              <a:cs typeface="Playfair Display ExtraBold"/>
              <a:sym typeface="Playfair Display ExtraBold"/>
            </a:endParaRPr>
          </a:p>
        </p:txBody>
      </p:sp>
      <p:sp>
        <p:nvSpPr>
          <p:cNvPr id="73" name="Google Shape;73;p2"/>
          <p:cNvSpPr txBox="1"/>
          <p:nvPr/>
        </p:nvSpPr>
        <p:spPr>
          <a:xfrm>
            <a:off x="1655800" y="3108275"/>
            <a:ext cx="1140900" cy="7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chemeClr val="dk1"/>
                </a:solidFill>
                <a:latin typeface="Playfair Display ExtraBold"/>
                <a:ea typeface="Playfair Display ExtraBold"/>
                <a:cs typeface="Playfair Display ExtraBold"/>
                <a:sym typeface="Playfair Display ExtraBold"/>
              </a:rPr>
              <a:t>ECE </a:t>
            </a:r>
            <a:endParaRPr sz="1800">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r>
              <a:rPr lang="en" sz="1800">
                <a:solidFill>
                  <a:schemeClr val="dk1"/>
                </a:solidFill>
                <a:latin typeface="Playfair Display ExtraBold"/>
                <a:ea typeface="Playfair Display ExtraBold"/>
                <a:cs typeface="Playfair Display ExtraBold"/>
                <a:sym typeface="Playfair Display ExtraBold"/>
              </a:rPr>
              <a:t>Expert</a:t>
            </a:r>
            <a:r>
              <a:rPr lang="en" sz="1300">
                <a:solidFill>
                  <a:schemeClr val="dk1"/>
                </a:solidFill>
                <a:latin typeface="Playfair Display ExtraBold"/>
                <a:ea typeface="Playfair Display ExtraBold"/>
                <a:cs typeface="Playfair Display ExtraBold"/>
                <a:sym typeface="Playfair Display ExtraBold"/>
              </a:rPr>
              <a:t> </a:t>
            </a:r>
            <a:endParaRPr sz="1300">
              <a:solidFill>
                <a:schemeClr val="dk1"/>
              </a:solidFill>
              <a:latin typeface="Playfair Display ExtraBold"/>
              <a:ea typeface="Playfair Display ExtraBold"/>
              <a:cs typeface="Playfair Display ExtraBold"/>
              <a:sym typeface="Playfair Display ExtraBold"/>
            </a:endParaRPr>
          </a:p>
        </p:txBody>
      </p:sp>
      <p:sp>
        <p:nvSpPr>
          <p:cNvPr id="74" name="Google Shape;74;p2"/>
          <p:cNvSpPr txBox="1"/>
          <p:nvPr/>
        </p:nvSpPr>
        <p:spPr>
          <a:xfrm>
            <a:off x="1098625" y="3956900"/>
            <a:ext cx="2151600" cy="708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700" b="1">
                <a:solidFill>
                  <a:schemeClr val="dk1"/>
                </a:solidFill>
                <a:latin typeface="Playfair Display"/>
                <a:ea typeface="Playfair Display"/>
                <a:cs typeface="Playfair Display"/>
                <a:sym typeface="Playfair Display"/>
              </a:rPr>
              <a:t>African</a:t>
            </a:r>
            <a:endParaRPr sz="1700" b="1">
              <a:solidFill>
                <a:schemeClr val="dk1"/>
              </a:solidFill>
              <a:latin typeface="Playfair Display"/>
              <a:ea typeface="Playfair Display"/>
              <a:cs typeface="Playfair Display"/>
              <a:sym typeface="Playfair Display"/>
            </a:endParaRPr>
          </a:p>
          <a:p>
            <a:pPr marL="0" lvl="0" indent="0" algn="ctr" rtl="0">
              <a:spcBef>
                <a:spcPts val="0"/>
              </a:spcBef>
              <a:spcAft>
                <a:spcPts val="0"/>
              </a:spcAft>
              <a:buClr>
                <a:schemeClr val="dk1"/>
              </a:buClr>
              <a:buSzPts val="1100"/>
              <a:buFont typeface="Arial"/>
              <a:buNone/>
            </a:pPr>
            <a:r>
              <a:rPr lang="en" sz="1700" b="1">
                <a:solidFill>
                  <a:schemeClr val="dk1"/>
                </a:solidFill>
                <a:latin typeface="Playfair Display"/>
                <a:ea typeface="Playfair Display"/>
                <a:cs typeface="Playfair Display"/>
                <a:sym typeface="Playfair Display"/>
              </a:rPr>
              <a:t> American</a:t>
            </a:r>
            <a:endParaRPr sz="1800">
              <a:solidFill>
                <a:schemeClr val="dk2"/>
              </a:solidFill>
            </a:endParaRPr>
          </a:p>
        </p:txBody>
      </p:sp>
      <p:sp>
        <p:nvSpPr>
          <p:cNvPr id="75" name="Google Shape;75;p2"/>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76" name="Google Shape;76;p2"/>
          <p:cNvPicPr preferRelativeResize="0"/>
          <p:nvPr/>
        </p:nvPicPr>
        <p:blipFill rotWithShape="1">
          <a:blip r:embed="rId4">
            <a:alphaModFix/>
          </a:blip>
          <a:srcRect/>
          <a:stretch/>
        </p:blipFill>
        <p:spPr>
          <a:xfrm>
            <a:off x="6519025" y="1426475"/>
            <a:ext cx="1572925" cy="2366825"/>
          </a:xfrm>
          <a:prstGeom prst="rect">
            <a:avLst/>
          </a:prstGeom>
          <a:noFill/>
          <a:ln>
            <a:noFill/>
          </a:ln>
        </p:spPr>
      </p:pic>
      <p:sp>
        <p:nvSpPr>
          <p:cNvPr id="77" name="Google Shape;77;p2"/>
          <p:cNvSpPr/>
          <p:nvPr/>
        </p:nvSpPr>
        <p:spPr>
          <a:xfrm>
            <a:off x="5161713" y="2571750"/>
            <a:ext cx="1572900" cy="1441200"/>
          </a:xfrm>
          <a:prstGeom prst="octagon">
            <a:avLst>
              <a:gd name="adj" fmla="val 29289"/>
            </a:avLst>
          </a:prstGeom>
          <a:solidFill>
            <a:srgbClr val="D5A6BD"/>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8" name="Google Shape;78;p2"/>
          <p:cNvSpPr txBox="1"/>
          <p:nvPr/>
        </p:nvSpPr>
        <p:spPr>
          <a:xfrm>
            <a:off x="5030688" y="2699625"/>
            <a:ext cx="1899300" cy="76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a:solidFill>
                  <a:schemeClr val="dk1"/>
                </a:solidFill>
                <a:latin typeface="Playfair Display ExtraBold"/>
                <a:ea typeface="Playfair Display ExtraBold"/>
                <a:cs typeface="Playfair Display ExtraBold"/>
                <a:sym typeface="Playfair Display ExtraBold"/>
              </a:rPr>
              <a:t>EC Professor</a:t>
            </a:r>
            <a:endParaRPr sz="1300">
              <a:solidFill>
                <a:schemeClr val="dk1"/>
              </a:solidFill>
              <a:latin typeface="Playfair Display ExtraBold"/>
              <a:ea typeface="Playfair Display ExtraBold"/>
              <a:cs typeface="Playfair Display ExtraBold"/>
              <a:sym typeface="Playfair Display ExtraBold"/>
            </a:endParaRPr>
          </a:p>
        </p:txBody>
      </p:sp>
      <p:sp>
        <p:nvSpPr>
          <p:cNvPr id="79" name="Google Shape;79;p2"/>
          <p:cNvSpPr/>
          <p:nvPr/>
        </p:nvSpPr>
        <p:spPr>
          <a:xfrm>
            <a:off x="5012238" y="3545425"/>
            <a:ext cx="1459800" cy="1441200"/>
          </a:xfrm>
          <a:prstGeom prst="octagon">
            <a:avLst>
              <a:gd name="adj" fmla="val 29289"/>
            </a:avLst>
          </a:prstGeom>
          <a:solidFill>
            <a:srgbClr val="76A5AF"/>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0" name="Google Shape;80;p2"/>
          <p:cNvSpPr/>
          <p:nvPr/>
        </p:nvSpPr>
        <p:spPr>
          <a:xfrm>
            <a:off x="6472050" y="3586125"/>
            <a:ext cx="1225200" cy="1040100"/>
          </a:xfrm>
          <a:prstGeom prst="octagon">
            <a:avLst>
              <a:gd name="adj" fmla="val 29289"/>
            </a:avLst>
          </a:prstGeom>
          <a:solidFill>
            <a:srgbClr val="6FA8DC"/>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1" name="Google Shape;81;p2"/>
          <p:cNvSpPr txBox="1"/>
          <p:nvPr/>
        </p:nvSpPr>
        <p:spPr>
          <a:xfrm>
            <a:off x="6413400" y="3810225"/>
            <a:ext cx="1342500" cy="59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chemeClr val="dk1"/>
                </a:solidFill>
                <a:latin typeface="Playfair Display ExtraBold"/>
                <a:ea typeface="Playfair Display ExtraBold"/>
                <a:cs typeface="Playfair Display ExtraBold"/>
                <a:sym typeface="Playfair Display ExtraBold"/>
              </a:rPr>
              <a:t>Montessori</a:t>
            </a:r>
            <a:endParaRPr sz="1500">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r>
              <a:rPr lang="en" sz="1500">
                <a:solidFill>
                  <a:schemeClr val="dk1"/>
                </a:solidFill>
                <a:latin typeface="Playfair Display ExtraBold"/>
                <a:ea typeface="Playfair Display ExtraBold"/>
                <a:cs typeface="Playfair Display ExtraBold"/>
                <a:sym typeface="Playfair Display ExtraBold"/>
              </a:rPr>
              <a:t>Man</a:t>
            </a:r>
            <a:endParaRPr sz="1500">
              <a:solidFill>
                <a:schemeClr val="dk1"/>
              </a:solidFill>
              <a:latin typeface="Playfair Display ExtraBold"/>
              <a:ea typeface="Playfair Display ExtraBold"/>
              <a:cs typeface="Playfair Display ExtraBold"/>
              <a:sym typeface="Playfair Display ExtraBold"/>
            </a:endParaRPr>
          </a:p>
        </p:txBody>
      </p:sp>
      <p:sp>
        <p:nvSpPr>
          <p:cNvPr id="82" name="Google Shape;82;p2"/>
          <p:cNvSpPr txBox="1"/>
          <p:nvPr/>
        </p:nvSpPr>
        <p:spPr>
          <a:xfrm>
            <a:off x="4895425" y="3755700"/>
            <a:ext cx="1718400" cy="1090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Playfair Display ExtraBold"/>
                <a:ea typeface="Playfair Display ExtraBold"/>
                <a:cs typeface="Playfair Display ExtraBold"/>
                <a:sym typeface="Playfair Display ExtraBold"/>
              </a:rPr>
              <a:t>Parent &amp;</a:t>
            </a:r>
            <a:endParaRPr>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r>
              <a:rPr lang="en">
                <a:solidFill>
                  <a:schemeClr val="dk1"/>
                </a:solidFill>
                <a:latin typeface="Playfair Display ExtraBold"/>
                <a:ea typeface="Playfair Display ExtraBold"/>
                <a:cs typeface="Playfair Display ExtraBold"/>
                <a:sym typeface="Playfair Display ExtraBold"/>
              </a:rPr>
              <a:t>Grandparent of Multi-racial Children</a:t>
            </a:r>
            <a:endParaRPr>
              <a:solidFill>
                <a:schemeClr val="dk1"/>
              </a:solidFill>
              <a:latin typeface="Playfair Display ExtraBold"/>
              <a:ea typeface="Playfair Display ExtraBold"/>
              <a:cs typeface="Playfair Display ExtraBold"/>
              <a:sym typeface="Playfair Display ExtraBold"/>
            </a:endParaRPr>
          </a:p>
        </p:txBody>
      </p:sp>
      <p:sp>
        <p:nvSpPr>
          <p:cNvPr id="83" name="Google Shape;83;p2"/>
          <p:cNvSpPr/>
          <p:nvPr/>
        </p:nvSpPr>
        <p:spPr>
          <a:xfrm>
            <a:off x="7722175" y="3467025"/>
            <a:ext cx="1261500" cy="1378800"/>
          </a:xfrm>
          <a:prstGeom prst="octagon">
            <a:avLst>
              <a:gd name="adj" fmla="val 29289"/>
            </a:avLst>
          </a:prstGeom>
          <a:solidFill>
            <a:srgbClr val="FFF2CC"/>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2"/>
          <p:cNvSpPr txBox="1"/>
          <p:nvPr/>
        </p:nvSpPr>
        <p:spPr>
          <a:xfrm>
            <a:off x="7403275" y="3636675"/>
            <a:ext cx="1899300" cy="11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latin typeface="Playfair Display ExtraBold"/>
                <a:ea typeface="Playfair Display ExtraBold"/>
                <a:cs typeface="Playfair Display ExtraBold"/>
                <a:sym typeface="Playfair Display ExtraBold"/>
              </a:rPr>
              <a:t>White </a:t>
            </a:r>
            <a:endParaRPr sz="1300">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r>
              <a:rPr lang="en" sz="1300">
                <a:solidFill>
                  <a:schemeClr val="dk1"/>
                </a:solidFill>
                <a:latin typeface="Playfair Display ExtraBold"/>
                <a:ea typeface="Playfair Display ExtraBold"/>
                <a:cs typeface="Playfair Display ExtraBold"/>
                <a:sym typeface="Playfair Display ExtraBold"/>
              </a:rPr>
              <a:t>European </a:t>
            </a:r>
            <a:endParaRPr sz="1300">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r>
              <a:rPr lang="en" sz="1300">
                <a:solidFill>
                  <a:schemeClr val="dk1"/>
                </a:solidFill>
                <a:latin typeface="Playfair Display ExtraBold"/>
                <a:ea typeface="Playfair Display ExtraBold"/>
                <a:cs typeface="Playfair Display ExtraBold"/>
                <a:sym typeface="Playfair Display ExtraBold"/>
              </a:rPr>
              <a:t>Immigrant</a:t>
            </a:r>
            <a:endParaRPr sz="1300">
              <a:solidFill>
                <a:schemeClr val="dk1"/>
              </a:solidFill>
              <a:latin typeface="Playfair Display ExtraBold"/>
              <a:ea typeface="Playfair Display ExtraBold"/>
              <a:cs typeface="Playfair Display ExtraBold"/>
              <a:sym typeface="Playfair Display ExtraBold"/>
            </a:endParaRPr>
          </a:p>
          <a:p>
            <a:pPr marL="0" lvl="0" indent="0" algn="ctr" rtl="0">
              <a:spcBef>
                <a:spcPts val="0"/>
              </a:spcBef>
              <a:spcAft>
                <a:spcPts val="0"/>
              </a:spcAft>
              <a:buNone/>
            </a:pPr>
            <a:r>
              <a:rPr lang="en" sz="1300">
                <a:solidFill>
                  <a:schemeClr val="dk1"/>
                </a:solidFill>
                <a:latin typeface="Playfair Display ExtraBold"/>
                <a:ea typeface="Playfair Display ExtraBold"/>
                <a:cs typeface="Playfair Display ExtraBold"/>
                <a:sym typeface="Playfair Display ExtraBold"/>
              </a:rPr>
              <a:t>on Stolen Land</a:t>
            </a:r>
            <a:endParaRPr sz="1300">
              <a:solidFill>
                <a:schemeClr val="dk1"/>
              </a:solidFill>
              <a:latin typeface="Playfair Display ExtraBold"/>
              <a:ea typeface="Playfair Display ExtraBold"/>
              <a:cs typeface="Playfair Display ExtraBold"/>
              <a:sym typeface="Playfair Display ExtraBold"/>
            </a:endParaRPr>
          </a:p>
        </p:txBody>
      </p:sp>
      <p:sp>
        <p:nvSpPr>
          <p:cNvPr id="85" name="Google Shape;85;p2"/>
          <p:cNvSpPr/>
          <p:nvPr/>
        </p:nvSpPr>
        <p:spPr>
          <a:xfrm>
            <a:off x="7697250" y="2912100"/>
            <a:ext cx="731100" cy="648000"/>
          </a:xfrm>
          <a:prstGeom prst="octagon">
            <a:avLst>
              <a:gd name="adj" fmla="val 29289"/>
            </a:avLst>
          </a:prstGeom>
          <a:solidFill>
            <a:schemeClr val="lt1"/>
          </a:solidFill>
          <a:ln w="19050"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2"/>
          <p:cNvSpPr txBox="1"/>
          <p:nvPr/>
        </p:nvSpPr>
        <p:spPr>
          <a:xfrm>
            <a:off x="7697250" y="2912100"/>
            <a:ext cx="803400" cy="59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a:solidFill>
                  <a:schemeClr val="dk1"/>
                </a:solidFill>
                <a:latin typeface="Playfair Display ExtraBold"/>
                <a:ea typeface="Playfair Display ExtraBold"/>
                <a:cs typeface="Playfair Display ExtraBold"/>
                <a:sym typeface="Playfair Display ExtraBold"/>
              </a:rPr>
              <a:t>He Him</a:t>
            </a:r>
            <a:endParaRPr sz="1600">
              <a:solidFill>
                <a:schemeClr val="dk1"/>
              </a:solidFill>
              <a:latin typeface="Playfair Display ExtraBold"/>
              <a:ea typeface="Playfair Display ExtraBold"/>
              <a:cs typeface="Playfair Display ExtraBold"/>
              <a:sym typeface="Playfair Display ExtraBold"/>
            </a:endParaRPr>
          </a:p>
        </p:txBody>
      </p:sp>
      <p:sp>
        <p:nvSpPr>
          <p:cNvPr id="87" name="Google Shape;87;p2"/>
          <p:cNvSpPr/>
          <p:nvPr/>
        </p:nvSpPr>
        <p:spPr>
          <a:xfrm>
            <a:off x="7781725" y="2019875"/>
            <a:ext cx="332400" cy="952200"/>
          </a:xfrm>
          <a:prstGeom prst="arc">
            <a:avLst>
              <a:gd name="adj1" fmla="val 16200000"/>
              <a:gd name="adj2" fmla="val 0"/>
            </a:avLst>
          </a:pr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5"/>
          <p:cNvSpPr txBox="1">
            <a:spLocks noGrp="1"/>
          </p:cNvSpPr>
          <p:nvPr>
            <p:ph type="title"/>
          </p:nvPr>
        </p:nvSpPr>
        <p:spPr>
          <a:xfrm>
            <a:off x="914025" y="81275"/>
            <a:ext cx="8063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900" b="1">
                <a:latin typeface="Caveat"/>
                <a:ea typeface="Caveat"/>
                <a:cs typeface="Caveat"/>
                <a:sym typeface="Caveat"/>
              </a:rPr>
              <a:t>Reflection 1: Examining Curriculum</a:t>
            </a:r>
            <a:endParaRPr sz="3900" b="1">
              <a:latin typeface="Caveat"/>
              <a:ea typeface="Caveat"/>
              <a:cs typeface="Caveat"/>
              <a:sym typeface="Caveat"/>
            </a:endParaRPr>
          </a:p>
        </p:txBody>
      </p:sp>
      <p:sp>
        <p:nvSpPr>
          <p:cNvPr id="255" name="Google Shape;255;p15"/>
          <p:cNvSpPr txBox="1">
            <a:spLocks noGrp="1"/>
          </p:cNvSpPr>
          <p:nvPr>
            <p:ph type="body" idx="1"/>
          </p:nvPr>
        </p:nvSpPr>
        <p:spPr>
          <a:xfrm>
            <a:off x="311700" y="1276625"/>
            <a:ext cx="8608200" cy="3704400"/>
          </a:xfrm>
          <a:prstGeom prst="rect">
            <a:avLst/>
          </a:prstGeom>
          <a:noFill/>
          <a:ln>
            <a:noFill/>
          </a:ln>
        </p:spPr>
        <p:txBody>
          <a:bodyPr spcFirstLastPara="1" wrap="square" lIns="91425" tIns="91425" rIns="91425" bIns="91425" anchor="t" anchorCtr="0">
            <a:normAutofit/>
          </a:bodyPr>
          <a:lstStyle/>
          <a:p>
            <a:pPr marL="571500" lvl="0" indent="-457200" algn="just" rtl="0">
              <a:lnSpc>
                <a:spcPct val="115000"/>
              </a:lnSpc>
              <a:spcBef>
                <a:spcPts val="0"/>
              </a:spcBef>
              <a:spcAft>
                <a:spcPts val="0"/>
              </a:spcAft>
              <a:buClr>
                <a:schemeClr val="dk1"/>
              </a:buClr>
              <a:buSzPts val="1800"/>
              <a:buFont typeface="+mj-lt"/>
              <a:buAutoNum type="alphaUcPeriod"/>
            </a:pPr>
            <a:r>
              <a:rPr lang="en" sz="2200" dirty="0">
                <a:solidFill>
                  <a:schemeClr val="dk1"/>
                </a:solidFill>
                <a:latin typeface="Playfair Display"/>
                <a:ea typeface="Playfair Display"/>
                <a:cs typeface="Playfair Display"/>
                <a:sym typeface="Playfair Display"/>
              </a:rPr>
              <a:t>How are various races and ethnicities represented in your setting? </a:t>
            </a:r>
            <a:r>
              <a:rPr lang="en" sz="2000" dirty="0">
                <a:solidFill>
                  <a:schemeClr val="dk1"/>
                </a:solidFill>
                <a:latin typeface="Playfair Display"/>
                <a:ea typeface="Playfair Display"/>
                <a:cs typeface="Playfair Display"/>
                <a:sym typeface="Playfair Display"/>
              </a:rPr>
              <a:t>(While this starts at the obvious, such as books, look for more subtle and hidden materials and mannerisms.)</a:t>
            </a:r>
            <a:endParaRPr sz="2000" dirty="0">
              <a:solidFill>
                <a:schemeClr val="dk1"/>
              </a:solidFill>
              <a:latin typeface="Playfair Display"/>
              <a:ea typeface="Playfair Display"/>
              <a:cs typeface="Playfair Display"/>
              <a:sym typeface="Playfair Display"/>
            </a:endParaRPr>
          </a:p>
          <a:p>
            <a:pPr marL="342900" lvl="0" algn="just" rtl="0">
              <a:lnSpc>
                <a:spcPct val="115000"/>
              </a:lnSpc>
              <a:spcBef>
                <a:spcPts val="0"/>
              </a:spcBef>
              <a:spcAft>
                <a:spcPts val="0"/>
              </a:spcAft>
              <a:buFont typeface="+mj-lt"/>
              <a:buAutoNum type="alphaUcPeriod"/>
            </a:pPr>
            <a:endParaRPr sz="1700" dirty="0">
              <a:solidFill>
                <a:schemeClr val="dk1"/>
              </a:solidFill>
              <a:latin typeface="Playfair Display"/>
              <a:ea typeface="Playfair Display"/>
              <a:cs typeface="Playfair Display"/>
              <a:sym typeface="Playfair Display"/>
            </a:endParaRPr>
          </a:p>
          <a:p>
            <a:pPr marL="546100" lvl="0" indent="-457200" algn="just" rtl="0">
              <a:lnSpc>
                <a:spcPct val="115000"/>
              </a:lnSpc>
              <a:spcBef>
                <a:spcPts val="0"/>
              </a:spcBef>
              <a:spcAft>
                <a:spcPts val="0"/>
              </a:spcAft>
              <a:buClr>
                <a:schemeClr val="dk1"/>
              </a:buClr>
              <a:buSzPts val="2200"/>
              <a:buFont typeface="+mj-lt"/>
              <a:buAutoNum type="alphaUcPeriod"/>
            </a:pPr>
            <a:r>
              <a:rPr lang="en" sz="2200" dirty="0">
                <a:solidFill>
                  <a:schemeClr val="dk1"/>
                </a:solidFill>
                <a:latin typeface="Playfair Display"/>
                <a:ea typeface="Playfair Display"/>
                <a:cs typeface="Playfair Display"/>
                <a:sym typeface="Playfair Display"/>
              </a:rPr>
              <a:t>How can you intentionally supplement your curriculum to make it more inclusive?</a:t>
            </a:r>
            <a:endParaRPr sz="2200" dirty="0">
              <a:solidFill>
                <a:schemeClr val="dk1"/>
              </a:solidFill>
              <a:latin typeface="Playfair Display"/>
              <a:ea typeface="Playfair Display"/>
              <a:cs typeface="Playfair Display"/>
              <a:sym typeface="Playfair Display"/>
            </a:endParaRPr>
          </a:p>
          <a:p>
            <a:pPr lvl="0" indent="-457200" algn="just" rtl="0">
              <a:lnSpc>
                <a:spcPct val="115000"/>
              </a:lnSpc>
              <a:spcBef>
                <a:spcPts val="0"/>
              </a:spcBef>
              <a:spcAft>
                <a:spcPts val="0"/>
              </a:spcAft>
              <a:buFont typeface="+mj-lt"/>
              <a:buAutoNum type="alphaUcPeriod"/>
            </a:pPr>
            <a:endParaRPr sz="2200" dirty="0">
              <a:solidFill>
                <a:schemeClr val="dk1"/>
              </a:solidFill>
              <a:latin typeface="Playfair Display"/>
              <a:ea typeface="Playfair Display"/>
              <a:cs typeface="Playfair Display"/>
              <a:sym typeface="Playfair Display"/>
            </a:endParaRPr>
          </a:p>
          <a:p>
            <a:pPr marL="546100" lvl="0" indent="-457200" algn="just" rtl="0">
              <a:lnSpc>
                <a:spcPct val="115000"/>
              </a:lnSpc>
              <a:spcBef>
                <a:spcPts val="1200"/>
              </a:spcBef>
              <a:spcAft>
                <a:spcPts val="0"/>
              </a:spcAft>
              <a:buClr>
                <a:schemeClr val="dk1"/>
              </a:buClr>
              <a:buSzPts val="2200"/>
              <a:buFont typeface="+mj-lt"/>
              <a:buAutoNum type="alphaUcPeriod"/>
            </a:pPr>
            <a:r>
              <a:rPr lang="en" sz="2200" dirty="0">
                <a:solidFill>
                  <a:schemeClr val="dk1"/>
                </a:solidFill>
                <a:latin typeface="Playfair Display"/>
                <a:ea typeface="Playfair Display"/>
                <a:cs typeface="Playfair Display"/>
                <a:sym typeface="Playfair Display"/>
              </a:rPr>
              <a:t>How do your mannerisms coincide or conflict with how children are spoken to in their homes?</a:t>
            </a:r>
            <a:endParaRPr sz="2200" dirty="0">
              <a:latin typeface="Playfair Display"/>
              <a:ea typeface="Playfair Display"/>
              <a:cs typeface="Playfair Display"/>
              <a:sym typeface="Playfair Display"/>
            </a:endParaRPr>
          </a:p>
        </p:txBody>
      </p:sp>
      <p:sp>
        <p:nvSpPr>
          <p:cNvPr id="256" name="Google Shape;256;p15"/>
          <p:cNvSpPr/>
          <p:nvPr/>
        </p:nvSpPr>
        <p:spPr>
          <a:xfrm>
            <a:off x="40650" y="815575"/>
            <a:ext cx="9062700" cy="3984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6"/>
          <p:cNvSpPr/>
          <p:nvPr/>
        </p:nvSpPr>
        <p:spPr>
          <a:xfrm>
            <a:off x="40650" y="815575"/>
            <a:ext cx="9062700" cy="4158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2" name="Google Shape;262;p16"/>
          <p:cNvSpPr txBox="1">
            <a:spLocks noGrp="1"/>
          </p:cNvSpPr>
          <p:nvPr>
            <p:ph type="title"/>
          </p:nvPr>
        </p:nvSpPr>
        <p:spPr>
          <a:xfrm>
            <a:off x="770125" y="155050"/>
            <a:ext cx="63024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800">
                <a:latin typeface="Oswald"/>
                <a:ea typeface="Oswald"/>
                <a:cs typeface="Oswald"/>
                <a:sym typeface="Oswald"/>
              </a:rPr>
              <a:t>Action Step 2: Build Relationships</a:t>
            </a:r>
            <a:endParaRPr sz="3800">
              <a:latin typeface="Oswald"/>
              <a:ea typeface="Oswald"/>
              <a:cs typeface="Oswald"/>
              <a:sym typeface="Oswald"/>
            </a:endParaRPr>
          </a:p>
        </p:txBody>
      </p:sp>
      <p:sp>
        <p:nvSpPr>
          <p:cNvPr id="263" name="Google Shape;263;p1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	</a:t>
            </a:r>
            <a:endParaRPr/>
          </a:p>
        </p:txBody>
      </p:sp>
      <p:sp>
        <p:nvSpPr>
          <p:cNvPr id="264" name="Google Shape;264;p16"/>
          <p:cNvSpPr txBox="1"/>
          <p:nvPr/>
        </p:nvSpPr>
        <p:spPr>
          <a:xfrm>
            <a:off x="40650" y="1152475"/>
            <a:ext cx="8925000" cy="3710100"/>
          </a:xfrm>
          <a:prstGeom prst="rect">
            <a:avLst/>
          </a:prstGeom>
          <a:noFill/>
          <a:ln>
            <a:noFill/>
          </a:ln>
        </p:spPr>
        <p:txBody>
          <a:bodyPr spcFirstLastPara="1" wrap="square" lIns="91425" tIns="91425" rIns="91425" bIns="91425" anchor="t" anchorCtr="0">
            <a:noAutofit/>
          </a:bodyPr>
          <a:lstStyle/>
          <a:p>
            <a:pPr marL="552450" marR="0" lvl="0" indent="-457200" algn="just" rtl="0">
              <a:lnSpc>
                <a:spcPct val="100000"/>
              </a:lnSpc>
              <a:spcBef>
                <a:spcPts val="0"/>
              </a:spcBef>
              <a:spcAft>
                <a:spcPts val="0"/>
              </a:spcAft>
              <a:buClr>
                <a:srgbClr val="000000"/>
              </a:buClr>
              <a:buSzPts val="2100"/>
              <a:buFont typeface="+mj-lt"/>
              <a:buAutoNum type="alphaUcPeriod"/>
            </a:pPr>
            <a:r>
              <a:rPr lang="en" sz="2100" i="0" u="none" strike="noStrike" cap="none" dirty="0">
                <a:solidFill>
                  <a:srgbClr val="000000"/>
                </a:solidFill>
                <a:latin typeface="Playfair Display"/>
                <a:ea typeface="Playfair Display"/>
                <a:cs typeface="Playfair Display"/>
                <a:sym typeface="Playfair Display"/>
              </a:rPr>
              <a:t>Intentionally connect with African American fathers by taking time to get to know who they are, what they value and are concerned about, and what they enjoy doing with their children. </a:t>
            </a:r>
          </a:p>
          <a:p>
            <a:pPr marL="914400" marR="0" lvl="0" indent="-457200" algn="just" rtl="0">
              <a:lnSpc>
                <a:spcPct val="100000"/>
              </a:lnSpc>
              <a:spcBef>
                <a:spcPts val="0"/>
              </a:spcBef>
              <a:spcAft>
                <a:spcPts val="0"/>
              </a:spcAft>
              <a:buFont typeface="+mj-lt"/>
              <a:buAutoNum type="alphaUcPeriod"/>
            </a:pPr>
            <a:endParaRPr lang="en-US" sz="2100" dirty="0">
              <a:latin typeface="Playfair Display"/>
              <a:ea typeface="Playfair Display"/>
              <a:cs typeface="Playfair Display"/>
              <a:sym typeface="Playfair Display"/>
            </a:endParaRPr>
          </a:p>
          <a:p>
            <a:pPr marL="914400" marR="0" lvl="0" algn="just" rtl="0">
              <a:lnSpc>
                <a:spcPct val="100000"/>
              </a:lnSpc>
              <a:spcBef>
                <a:spcPts val="0"/>
              </a:spcBef>
              <a:spcAft>
                <a:spcPts val="0"/>
              </a:spcAft>
            </a:pPr>
            <a:r>
              <a:rPr lang="en" sz="2100" i="0" u="none" strike="noStrike" cap="none" dirty="0">
                <a:solidFill>
                  <a:srgbClr val="000000"/>
                </a:solidFill>
                <a:latin typeface="Playfair Display"/>
                <a:ea typeface="Playfair Display"/>
                <a:cs typeface="Playfair Display"/>
                <a:sym typeface="Playfair Display"/>
              </a:rPr>
              <a:t>Using a strengths-based approach when learning about African American fathers, Cooper et al.’s 2020 study highlights</a:t>
            </a:r>
            <a:r>
              <a:rPr lang="en" sz="2100" dirty="0">
                <a:latin typeface="Playfair Display"/>
                <a:ea typeface="Playfair Display"/>
                <a:cs typeface="Playfair Display"/>
                <a:sym typeface="Playfair Display"/>
              </a:rPr>
              <a:t> fathers’ </a:t>
            </a:r>
            <a:r>
              <a:rPr lang="en" sz="2100" i="0" u="none" strike="noStrike" cap="none" dirty="0">
                <a:solidFill>
                  <a:srgbClr val="000000"/>
                </a:solidFill>
                <a:latin typeface="Playfair Display"/>
                <a:ea typeface="Playfair Display"/>
                <a:cs typeface="Playfair Display"/>
                <a:sym typeface="Playfair Display"/>
              </a:rPr>
              <a:t>concerns about how racism will impact their children and the strategies fathers use to help them cope and thrive</a:t>
            </a:r>
            <a:r>
              <a:rPr lang="en" sz="2100" dirty="0">
                <a:latin typeface="Playfair Display"/>
                <a:ea typeface="Playfair Display"/>
                <a:cs typeface="Playfair Display"/>
                <a:sym typeface="Playfair Display"/>
              </a:rPr>
              <a:t>. </a:t>
            </a:r>
          </a:p>
          <a:p>
            <a:pPr marL="914400" marR="0" lvl="0" indent="-457200" algn="just" rtl="0">
              <a:lnSpc>
                <a:spcPct val="100000"/>
              </a:lnSpc>
              <a:spcBef>
                <a:spcPts val="0"/>
              </a:spcBef>
              <a:spcAft>
                <a:spcPts val="0"/>
              </a:spcAft>
              <a:buFont typeface="+mj-lt"/>
              <a:buAutoNum type="alphaUcPeriod"/>
            </a:pPr>
            <a:endParaRPr lang="en-US" sz="2100" i="0" u="none" strike="noStrike" cap="none" dirty="0">
              <a:solidFill>
                <a:srgbClr val="000000"/>
              </a:solidFill>
              <a:latin typeface="Playfair Display"/>
              <a:ea typeface="Playfair Display"/>
              <a:cs typeface="Playfair Display"/>
              <a:sym typeface="Playfair Display"/>
            </a:endParaRPr>
          </a:p>
          <a:p>
            <a:pPr marL="95250" marR="0" lvl="0" algn="just" rtl="0">
              <a:lnSpc>
                <a:spcPct val="100000"/>
              </a:lnSpc>
              <a:spcBef>
                <a:spcPts val="0"/>
              </a:spcBef>
              <a:spcAft>
                <a:spcPts val="0"/>
              </a:spcAft>
              <a:buClr>
                <a:srgbClr val="000000"/>
              </a:buClr>
              <a:buSzPts val="2100"/>
            </a:pPr>
            <a:r>
              <a:rPr lang="en" sz="2100" i="0" u="none" strike="noStrike" cap="none" dirty="0">
                <a:solidFill>
                  <a:srgbClr val="000000"/>
                </a:solidFill>
                <a:latin typeface="Playfair Display"/>
                <a:ea typeface="Playfair Display"/>
                <a:cs typeface="Playfair Display"/>
                <a:sym typeface="Playfair Display"/>
              </a:rPr>
              <a:t>B. Rather than telling </a:t>
            </a:r>
            <a:r>
              <a:rPr lang="en" sz="2100" dirty="0">
                <a:latin typeface="Playfair Display"/>
                <a:ea typeface="Playfair Display"/>
                <a:cs typeface="Playfair Display"/>
                <a:sym typeface="Playfair Display"/>
              </a:rPr>
              <a:t>fathers </a:t>
            </a:r>
            <a:r>
              <a:rPr lang="en" sz="2100" i="0" u="none" strike="noStrike" cap="none" dirty="0">
                <a:solidFill>
                  <a:srgbClr val="000000"/>
                </a:solidFill>
                <a:latin typeface="Playfair Display"/>
                <a:ea typeface="Playfair Display"/>
                <a:cs typeface="Playfair Display"/>
                <a:sym typeface="Playfair Display"/>
              </a:rPr>
              <a:t>how to be involved in school, seek input on the most effective way that schools can operate.</a:t>
            </a:r>
            <a:endParaRPr lang="en-US" sz="2100" i="0" u="none" strike="noStrike" cap="none" dirty="0">
              <a:solidFill>
                <a:srgbClr val="000000"/>
              </a:solidFill>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7"/>
          <p:cNvSpPr/>
          <p:nvPr/>
        </p:nvSpPr>
        <p:spPr>
          <a:xfrm>
            <a:off x="40650" y="815575"/>
            <a:ext cx="9062700" cy="3984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0" name="Google Shape;270;p17"/>
          <p:cNvSpPr txBox="1">
            <a:spLocks noGrp="1"/>
          </p:cNvSpPr>
          <p:nvPr>
            <p:ph type="title"/>
          </p:nvPr>
        </p:nvSpPr>
        <p:spPr>
          <a:xfrm>
            <a:off x="900975" y="146800"/>
            <a:ext cx="75618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900" b="1">
                <a:latin typeface="Caveat"/>
                <a:ea typeface="Caveat"/>
                <a:cs typeface="Caveat"/>
                <a:sym typeface="Caveat"/>
              </a:rPr>
              <a:t>Reflection 2: Build Relationships</a:t>
            </a:r>
            <a:endParaRPr sz="3900" b="1">
              <a:latin typeface="Caveat"/>
              <a:ea typeface="Caveat"/>
              <a:cs typeface="Caveat"/>
              <a:sym typeface="Caveat"/>
            </a:endParaRPr>
          </a:p>
        </p:txBody>
      </p:sp>
      <p:sp>
        <p:nvSpPr>
          <p:cNvPr id="271" name="Google Shape;271;p17"/>
          <p:cNvSpPr txBox="1">
            <a:spLocks noGrp="1"/>
          </p:cNvSpPr>
          <p:nvPr>
            <p:ph type="body" idx="1"/>
          </p:nvPr>
        </p:nvSpPr>
        <p:spPr>
          <a:xfrm>
            <a:off x="311700" y="1472250"/>
            <a:ext cx="8520600" cy="1455000"/>
          </a:xfrm>
          <a:prstGeom prst="rect">
            <a:avLst/>
          </a:prstGeom>
          <a:noFill/>
          <a:ln>
            <a:noFill/>
          </a:ln>
        </p:spPr>
        <p:txBody>
          <a:bodyPr spcFirstLastPara="1" wrap="square" lIns="91425" tIns="91425" rIns="91425" bIns="91425" anchor="t" anchorCtr="0">
            <a:noAutofit/>
          </a:bodyPr>
          <a:lstStyle/>
          <a:p>
            <a:pPr marL="546100" lvl="0" indent="-457200" algn="just" rtl="0">
              <a:lnSpc>
                <a:spcPct val="115000"/>
              </a:lnSpc>
              <a:spcBef>
                <a:spcPts val="0"/>
              </a:spcBef>
              <a:spcAft>
                <a:spcPts val="0"/>
              </a:spcAft>
              <a:buClr>
                <a:schemeClr val="dk1"/>
              </a:buClr>
              <a:buSzPts val="2200"/>
              <a:buFont typeface="+mj-lt"/>
              <a:buAutoNum type="alphaUcPeriod"/>
            </a:pPr>
            <a:r>
              <a:rPr lang="en" sz="2200" dirty="0">
                <a:solidFill>
                  <a:schemeClr val="dk1"/>
                </a:solidFill>
                <a:latin typeface="Playfair Display"/>
                <a:ea typeface="Playfair Display"/>
                <a:cs typeface="Playfair Display"/>
                <a:sym typeface="Playfair Display"/>
              </a:rPr>
              <a:t>How do you build relationships with Black fathers? How does it differ from the ways that you connect with fathers or mothers of other races or ethnicities? </a:t>
            </a:r>
            <a:endParaRPr sz="2200" dirty="0">
              <a:solidFill>
                <a:schemeClr val="dk1"/>
              </a:solidFill>
              <a:latin typeface="Playfair Display"/>
              <a:ea typeface="Playfair Display"/>
              <a:cs typeface="Playfair Display"/>
              <a:sym typeface="Playfair Display"/>
            </a:endParaRPr>
          </a:p>
          <a:p>
            <a:pPr marL="914400" lvl="0" indent="-457200" algn="just" rtl="0">
              <a:lnSpc>
                <a:spcPct val="115000"/>
              </a:lnSpc>
              <a:spcBef>
                <a:spcPts val="0"/>
              </a:spcBef>
              <a:spcAft>
                <a:spcPts val="0"/>
              </a:spcAft>
              <a:buFont typeface="+mj-lt"/>
              <a:buAutoNum type="alphaUcPeriod"/>
            </a:pPr>
            <a:endParaRPr sz="2200" dirty="0">
              <a:solidFill>
                <a:schemeClr val="dk1"/>
              </a:solidFill>
              <a:latin typeface="Playfair Display"/>
              <a:ea typeface="Playfair Display"/>
              <a:cs typeface="Playfair Display"/>
              <a:sym typeface="Playfair Display"/>
            </a:endParaRPr>
          </a:p>
          <a:p>
            <a:pPr marL="546100" lvl="0" indent="-457200" algn="just" rtl="0">
              <a:lnSpc>
                <a:spcPct val="115000"/>
              </a:lnSpc>
              <a:spcBef>
                <a:spcPts val="0"/>
              </a:spcBef>
              <a:spcAft>
                <a:spcPts val="0"/>
              </a:spcAft>
              <a:buClr>
                <a:schemeClr val="dk1"/>
              </a:buClr>
              <a:buSzPts val="2200"/>
              <a:buFont typeface="+mj-lt"/>
              <a:buAutoNum type="alphaUcPeriod"/>
            </a:pPr>
            <a:r>
              <a:rPr lang="en" sz="2200" dirty="0">
                <a:solidFill>
                  <a:schemeClr val="dk1"/>
                </a:solidFill>
                <a:latin typeface="Playfair Display"/>
                <a:ea typeface="Playfair Display"/>
                <a:cs typeface="Playfair Display"/>
                <a:sym typeface="Playfair Display"/>
              </a:rPr>
              <a:t>How do school personnel recognize and acknowledge the influence of race and racism in Black fathers’ parenting? </a:t>
            </a:r>
            <a:endParaRPr sz="2200" dirty="0">
              <a:solidFill>
                <a:schemeClr val="dk1"/>
              </a:solidFill>
              <a:latin typeface="Playfair Display"/>
              <a:ea typeface="Playfair Display"/>
              <a:cs typeface="Playfair Display"/>
              <a:sym typeface="Playfair Display"/>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8"/>
          <p:cNvSpPr/>
          <p:nvPr/>
        </p:nvSpPr>
        <p:spPr>
          <a:xfrm>
            <a:off x="40650" y="815575"/>
            <a:ext cx="9062700" cy="4158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77" name="Google Shape;277;p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	</a:t>
            </a:r>
            <a:endParaRPr/>
          </a:p>
        </p:txBody>
      </p:sp>
      <p:sp>
        <p:nvSpPr>
          <p:cNvPr id="278" name="Google Shape;278;p18"/>
          <p:cNvSpPr txBox="1">
            <a:spLocks noGrp="1"/>
          </p:cNvSpPr>
          <p:nvPr>
            <p:ph type="title"/>
          </p:nvPr>
        </p:nvSpPr>
        <p:spPr>
          <a:xfrm>
            <a:off x="910600" y="85675"/>
            <a:ext cx="6636900" cy="661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111"/>
              <a:buNone/>
            </a:pPr>
            <a:r>
              <a:rPr lang="en" sz="4500">
                <a:latin typeface="Oswald"/>
                <a:ea typeface="Oswald"/>
                <a:cs typeface="Oswald"/>
                <a:sym typeface="Oswald"/>
              </a:rPr>
              <a:t>Action Step 3: Talk the Talk</a:t>
            </a:r>
            <a:endParaRPr sz="4500">
              <a:latin typeface="Oswald"/>
              <a:ea typeface="Oswald"/>
              <a:cs typeface="Oswald"/>
              <a:sym typeface="Oswald"/>
            </a:endParaRPr>
          </a:p>
        </p:txBody>
      </p:sp>
      <p:sp>
        <p:nvSpPr>
          <p:cNvPr id="279" name="Google Shape;279;p18"/>
          <p:cNvSpPr txBox="1"/>
          <p:nvPr/>
        </p:nvSpPr>
        <p:spPr>
          <a:xfrm>
            <a:off x="311700" y="1300075"/>
            <a:ext cx="8520600" cy="3562500"/>
          </a:xfrm>
          <a:prstGeom prst="rect">
            <a:avLst/>
          </a:prstGeom>
          <a:noFill/>
          <a:ln>
            <a:noFill/>
          </a:ln>
        </p:spPr>
        <p:txBody>
          <a:bodyPr spcFirstLastPara="1" wrap="square" lIns="91425" tIns="91425" rIns="91425" bIns="91425" anchor="t" anchorCtr="0">
            <a:noAutofit/>
          </a:bodyPr>
          <a:lstStyle/>
          <a:p>
            <a:pPr marL="558800" marR="0" lvl="0" indent="-457200" algn="just" rtl="0">
              <a:lnSpc>
                <a:spcPct val="100000"/>
              </a:lnSpc>
              <a:spcBef>
                <a:spcPts val="0"/>
              </a:spcBef>
              <a:spcAft>
                <a:spcPts val="0"/>
              </a:spcAft>
              <a:buClr>
                <a:schemeClr val="dk1"/>
              </a:buClr>
              <a:buSzPts val="2000"/>
              <a:buFont typeface="+mj-lt"/>
              <a:buAutoNum type="alphaUcPeriod"/>
            </a:pPr>
            <a:r>
              <a:rPr lang="en" sz="2000" i="0" u="none" strike="noStrike" cap="none" dirty="0">
                <a:solidFill>
                  <a:schemeClr val="dk1"/>
                </a:solidFill>
                <a:latin typeface="Playfair Display"/>
                <a:ea typeface="Playfair Display"/>
                <a:cs typeface="Playfair Display"/>
                <a:sym typeface="Playfair Display"/>
              </a:rPr>
              <a:t>Dig deep into the funds of knowledge attained in barbershops. To learn more about culturally relevant, community-based education programs that take place there, visit </a:t>
            </a:r>
            <a:r>
              <a:rPr lang="en" sz="2000" i="0" u="sng" strike="noStrike" cap="none" dirty="0">
                <a:solidFill>
                  <a:schemeClr val="dk1"/>
                </a:solidFill>
                <a:latin typeface="Playfair Display"/>
                <a:ea typeface="Playfair Display"/>
                <a:cs typeface="Playfair Display"/>
                <a:sym typeface="Playfair Display"/>
                <a:hlinkClick r:id="rId3">
                  <a:extLst>
                    <a:ext uri="{A12FA001-AC4F-418D-AE19-62706E023703}">
                      <ahyp:hlinkClr xmlns:ahyp="http://schemas.microsoft.com/office/drawing/2018/hyperlinkcolor" val="tx"/>
                    </a:ext>
                  </a:extLst>
                </a:hlinkClick>
              </a:rPr>
              <a:t>www.barbershopbooks.org</a:t>
            </a:r>
            <a:r>
              <a:rPr lang="en" sz="2000" dirty="0">
                <a:solidFill>
                  <a:schemeClr val="dk1"/>
                </a:solidFill>
                <a:latin typeface="Playfair Display"/>
                <a:ea typeface="Playfair Display"/>
                <a:cs typeface="Playfair Display"/>
                <a:sym typeface="Playfair Display"/>
              </a:rPr>
              <a:t> </a:t>
            </a:r>
            <a:r>
              <a:rPr lang="en" sz="2000" i="0" u="none" strike="noStrike" cap="none" dirty="0">
                <a:solidFill>
                  <a:schemeClr val="dk1"/>
                </a:solidFill>
                <a:latin typeface="Playfair Display"/>
                <a:ea typeface="Playfair Display"/>
                <a:cs typeface="Playfair Display"/>
                <a:sym typeface="Playfair Display"/>
              </a:rPr>
              <a:t> </a:t>
            </a:r>
            <a:endParaRPr sz="2000" i="0" u="none" strike="noStrike" cap="none" dirty="0">
              <a:solidFill>
                <a:schemeClr val="dk1"/>
              </a:solidFill>
              <a:latin typeface="Playfair Display"/>
              <a:ea typeface="Playfair Display"/>
              <a:cs typeface="Playfair Display"/>
              <a:sym typeface="Playfair Display"/>
            </a:endParaRPr>
          </a:p>
          <a:p>
            <a:pPr marL="457200" marR="0" lvl="0" indent="-457200" algn="l" rtl="0">
              <a:lnSpc>
                <a:spcPct val="100000"/>
              </a:lnSpc>
              <a:spcBef>
                <a:spcPts val="0"/>
              </a:spcBef>
              <a:spcAft>
                <a:spcPts val="0"/>
              </a:spcAft>
              <a:buFont typeface="+mj-lt"/>
              <a:buAutoNum type="alphaUcPeriod"/>
            </a:pPr>
            <a:endParaRPr sz="2000" i="0" u="none" strike="noStrike" cap="none" dirty="0">
              <a:solidFill>
                <a:schemeClr val="dk1"/>
              </a:solidFill>
              <a:latin typeface="Playfair Display"/>
              <a:ea typeface="Playfair Display"/>
              <a:cs typeface="Playfair Display"/>
              <a:sym typeface="Playfair Display"/>
            </a:endParaRPr>
          </a:p>
          <a:p>
            <a:pPr marL="558800" marR="0" lvl="0" indent="-457200" algn="just" rtl="0">
              <a:lnSpc>
                <a:spcPct val="100000"/>
              </a:lnSpc>
              <a:spcBef>
                <a:spcPts val="0"/>
              </a:spcBef>
              <a:spcAft>
                <a:spcPts val="0"/>
              </a:spcAft>
              <a:buClr>
                <a:schemeClr val="dk1"/>
              </a:buClr>
              <a:buSzPts val="2000"/>
              <a:buFont typeface="+mj-lt"/>
              <a:buAutoNum type="alphaUcPeriod"/>
            </a:pPr>
            <a:r>
              <a:rPr lang="en" sz="2000" i="0" u="none" strike="noStrike" cap="none" dirty="0">
                <a:solidFill>
                  <a:schemeClr val="dk1"/>
                </a:solidFill>
                <a:latin typeface="Playfair Display"/>
                <a:ea typeface="Playfair Display"/>
                <a:cs typeface="Playfair Display"/>
                <a:sym typeface="Playfair Display"/>
              </a:rPr>
              <a:t>Mirror the enriching learning spaces that children are accustomed to outside of your setting. Ask fathers for their vision in building a play area that mimics barbershops. </a:t>
            </a:r>
            <a:endParaRPr sz="2000" i="0" u="none" strike="noStrike" cap="none" dirty="0">
              <a:solidFill>
                <a:schemeClr val="dk1"/>
              </a:solidFill>
              <a:latin typeface="Playfair Display"/>
              <a:ea typeface="Playfair Display"/>
              <a:cs typeface="Playfair Display"/>
              <a:sym typeface="Playfair Display"/>
            </a:endParaRPr>
          </a:p>
          <a:p>
            <a:pPr marL="457200" marR="0" lvl="0" indent="-457200" algn="just" rtl="0">
              <a:lnSpc>
                <a:spcPct val="100000"/>
              </a:lnSpc>
              <a:spcBef>
                <a:spcPts val="0"/>
              </a:spcBef>
              <a:spcAft>
                <a:spcPts val="0"/>
              </a:spcAft>
              <a:buFont typeface="+mj-lt"/>
              <a:buAutoNum type="alphaUcPeriod"/>
            </a:pPr>
            <a:endParaRPr sz="2000" i="0" u="none" strike="noStrike" cap="none" dirty="0">
              <a:solidFill>
                <a:schemeClr val="dk1"/>
              </a:solidFill>
              <a:latin typeface="Playfair Display"/>
              <a:ea typeface="Playfair Display"/>
              <a:cs typeface="Playfair Display"/>
              <a:sym typeface="Playfair Display"/>
            </a:endParaRPr>
          </a:p>
          <a:p>
            <a:pPr marL="558800" marR="0" lvl="0" indent="-457200" algn="just" rtl="0">
              <a:lnSpc>
                <a:spcPct val="100000"/>
              </a:lnSpc>
              <a:spcBef>
                <a:spcPts val="0"/>
              </a:spcBef>
              <a:spcAft>
                <a:spcPts val="0"/>
              </a:spcAft>
              <a:buClr>
                <a:schemeClr val="dk1"/>
              </a:buClr>
              <a:buSzPts val="2000"/>
              <a:buFont typeface="+mj-lt"/>
              <a:buAutoNum type="alphaUcPeriod"/>
            </a:pPr>
            <a:r>
              <a:rPr lang="en" sz="2000" i="0" u="none" strike="noStrike" cap="none" dirty="0">
                <a:solidFill>
                  <a:schemeClr val="dk1"/>
                </a:solidFill>
                <a:latin typeface="Playfair Display"/>
                <a:ea typeface="Playfair Display"/>
                <a:cs typeface="Playfair Display"/>
                <a:sym typeface="Playfair Display"/>
              </a:rPr>
              <a:t>Seek the support of Black fathers to understand what is needed to make the classroom a safe space where their children can learn.</a:t>
            </a:r>
            <a:endParaRPr sz="2000" i="0" u="none" strike="noStrike" cap="none" dirty="0">
              <a:solidFill>
                <a:schemeClr val="dk1"/>
              </a:solidFill>
              <a:latin typeface="Playfair Display"/>
              <a:ea typeface="Playfair Display"/>
              <a:cs typeface="Playfair Display"/>
              <a:sym typeface="Playfair Display"/>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9"/>
          <p:cNvSpPr txBox="1">
            <a:spLocks noGrp="1"/>
          </p:cNvSpPr>
          <p:nvPr>
            <p:ph type="title"/>
          </p:nvPr>
        </p:nvSpPr>
        <p:spPr>
          <a:xfrm>
            <a:off x="914050" y="177175"/>
            <a:ext cx="71310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900" b="1">
                <a:latin typeface="Caveat"/>
                <a:ea typeface="Caveat"/>
                <a:cs typeface="Caveat"/>
                <a:sym typeface="Caveat"/>
              </a:rPr>
              <a:t>Reflection 3: Talk the Talk</a:t>
            </a:r>
            <a:endParaRPr sz="3900" b="1">
              <a:latin typeface="Caveat"/>
              <a:ea typeface="Caveat"/>
              <a:cs typeface="Caveat"/>
              <a:sym typeface="Caveat"/>
            </a:endParaRPr>
          </a:p>
        </p:txBody>
      </p:sp>
      <p:sp>
        <p:nvSpPr>
          <p:cNvPr id="285" name="Google Shape;285;p19"/>
          <p:cNvSpPr txBox="1">
            <a:spLocks noGrp="1"/>
          </p:cNvSpPr>
          <p:nvPr>
            <p:ph type="body" idx="1"/>
          </p:nvPr>
        </p:nvSpPr>
        <p:spPr>
          <a:xfrm>
            <a:off x="86400" y="1279675"/>
            <a:ext cx="8971200" cy="3343200"/>
          </a:xfrm>
          <a:prstGeom prst="rect">
            <a:avLst/>
          </a:prstGeom>
          <a:noFill/>
          <a:ln>
            <a:noFill/>
          </a:ln>
        </p:spPr>
        <p:txBody>
          <a:bodyPr spcFirstLastPara="1" wrap="square" lIns="91425" tIns="91425" rIns="91425" bIns="91425" anchor="t" anchorCtr="0">
            <a:noAutofit/>
          </a:bodyPr>
          <a:lstStyle/>
          <a:p>
            <a:pPr marL="558800" lvl="0" indent="-457200" algn="just" rtl="0">
              <a:lnSpc>
                <a:spcPct val="115000"/>
              </a:lnSpc>
              <a:spcBef>
                <a:spcPts val="0"/>
              </a:spcBef>
              <a:spcAft>
                <a:spcPts val="0"/>
              </a:spcAft>
              <a:buClr>
                <a:schemeClr val="dk1"/>
              </a:buClr>
              <a:buSzPts val="2000"/>
              <a:buFont typeface="+mj-lt"/>
              <a:buAutoNum type="alphaUcPeriod"/>
            </a:pPr>
            <a:r>
              <a:rPr lang="en" sz="2000" dirty="0">
                <a:solidFill>
                  <a:schemeClr val="dk1"/>
                </a:solidFill>
                <a:latin typeface="Playfair Display"/>
                <a:ea typeface="Playfair Display"/>
                <a:cs typeface="Playfair Display"/>
                <a:sym typeface="Playfair Display"/>
              </a:rPr>
              <a:t>What is the selection criteria for your settings’ </a:t>
            </a:r>
            <a:r>
              <a:rPr lang="en" dirty="0">
                <a:solidFill>
                  <a:schemeClr val="dk1"/>
                </a:solidFill>
                <a:latin typeface="Playfair Display"/>
                <a:ea typeface="Playfair Display"/>
                <a:cs typeface="Playfair Display"/>
                <a:sym typeface="Playfair Display"/>
              </a:rPr>
              <a:t>(books and other materials)</a:t>
            </a:r>
            <a:r>
              <a:rPr lang="en" sz="2000" dirty="0">
                <a:solidFill>
                  <a:schemeClr val="dk1"/>
                </a:solidFill>
                <a:latin typeface="Playfair Display"/>
                <a:ea typeface="Playfair Display"/>
                <a:cs typeface="Playfair Display"/>
                <a:sym typeface="Playfair Display"/>
              </a:rPr>
              <a:t>? How many books are written or illustrated by authors of color? Do children see themselves in the books, and is there alignment with the books they may be exposed to in their home and community contexts? </a:t>
            </a:r>
            <a:endParaRPr sz="2000" dirty="0">
              <a:solidFill>
                <a:schemeClr val="dk1"/>
              </a:solidFill>
              <a:latin typeface="Playfair Display"/>
              <a:ea typeface="Playfair Display"/>
              <a:cs typeface="Playfair Display"/>
              <a:sym typeface="Playfair Display"/>
            </a:endParaRPr>
          </a:p>
          <a:p>
            <a:pPr marL="914400" lvl="0" indent="-457200" algn="just" rtl="0">
              <a:lnSpc>
                <a:spcPct val="115000"/>
              </a:lnSpc>
              <a:spcBef>
                <a:spcPts val="0"/>
              </a:spcBef>
              <a:spcAft>
                <a:spcPts val="0"/>
              </a:spcAft>
              <a:buFont typeface="+mj-lt"/>
              <a:buAutoNum type="alphaUcPeriod"/>
            </a:pPr>
            <a:endParaRPr sz="2000" dirty="0">
              <a:solidFill>
                <a:schemeClr val="dk1"/>
              </a:solidFill>
              <a:latin typeface="Playfair Display"/>
              <a:ea typeface="Playfair Display"/>
              <a:cs typeface="Playfair Display"/>
              <a:sym typeface="Playfair Display"/>
            </a:endParaRPr>
          </a:p>
          <a:p>
            <a:pPr marL="558800" lvl="0" indent="-457200" algn="just" rtl="0">
              <a:lnSpc>
                <a:spcPct val="115000"/>
              </a:lnSpc>
              <a:spcBef>
                <a:spcPts val="1200"/>
              </a:spcBef>
              <a:spcAft>
                <a:spcPts val="0"/>
              </a:spcAft>
              <a:buClr>
                <a:schemeClr val="dk1"/>
              </a:buClr>
              <a:buSzPts val="2000"/>
              <a:buFont typeface="+mj-lt"/>
              <a:buAutoNum type="alphaUcPeriod"/>
            </a:pPr>
            <a:r>
              <a:rPr lang="en" sz="2000" dirty="0">
                <a:solidFill>
                  <a:schemeClr val="dk1"/>
                </a:solidFill>
                <a:latin typeface="Playfair Display"/>
                <a:ea typeface="Playfair Display"/>
                <a:cs typeface="Playfair Display"/>
                <a:sym typeface="Playfair Display"/>
              </a:rPr>
              <a:t>What opportunities are available to tap into the wealth of knowledge that happens at barbershops and to bring it directly into the classroom in ways that allow fathers to be the subject matter experts?</a:t>
            </a:r>
            <a:endParaRPr sz="2000" dirty="0">
              <a:solidFill>
                <a:schemeClr val="dk1"/>
              </a:solidFill>
              <a:latin typeface="Playfair Display"/>
              <a:ea typeface="Playfair Display"/>
              <a:cs typeface="Playfair Display"/>
              <a:sym typeface="Playfair Display"/>
            </a:endParaRPr>
          </a:p>
        </p:txBody>
      </p:sp>
      <p:sp>
        <p:nvSpPr>
          <p:cNvPr id="286" name="Google Shape;286;p19"/>
          <p:cNvSpPr/>
          <p:nvPr/>
        </p:nvSpPr>
        <p:spPr>
          <a:xfrm>
            <a:off x="40650" y="815575"/>
            <a:ext cx="9062700" cy="3984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0"/>
          <p:cNvSpPr txBox="1">
            <a:spLocks noGrp="1"/>
          </p:cNvSpPr>
          <p:nvPr>
            <p:ph type="title"/>
          </p:nvPr>
        </p:nvSpPr>
        <p:spPr>
          <a:xfrm>
            <a:off x="911300" y="106225"/>
            <a:ext cx="7287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111"/>
              <a:buNone/>
            </a:pPr>
            <a:r>
              <a:rPr lang="en" sz="4500">
                <a:latin typeface="Oswald"/>
                <a:ea typeface="Oswald"/>
                <a:cs typeface="Oswald"/>
                <a:sym typeface="Oswald"/>
              </a:rPr>
              <a:t>Action Step 4: Walk the Walk </a:t>
            </a:r>
            <a:endParaRPr sz="4500">
              <a:latin typeface="Oswald"/>
              <a:ea typeface="Oswald"/>
              <a:cs typeface="Oswald"/>
              <a:sym typeface="Oswald"/>
            </a:endParaRPr>
          </a:p>
        </p:txBody>
      </p:sp>
      <p:sp>
        <p:nvSpPr>
          <p:cNvPr id="292" name="Google Shape;292;p2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	</a:t>
            </a:r>
            <a:endParaRPr/>
          </a:p>
        </p:txBody>
      </p:sp>
      <p:sp>
        <p:nvSpPr>
          <p:cNvPr id="293" name="Google Shape;293;p20"/>
          <p:cNvSpPr txBox="1"/>
          <p:nvPr/>
        </p:nvSpPr>
        <p:spPr>
          <a:xfrm>
            <a:off x="311700" y="1152475"/>
            <a:ext cx="8520600" cy="3710100"/>
          </a:xfrm>
          <a:prstGeom prst="rect">
            <a:avLst/>
          </a:prstGeom>
          <a:noFill/>
          <a:ln>
            <a:noFill/>
          </a:ln>
        </p:spPr>
        <p:txBody>
          <a:bodyPr spcFirstLastPara="1" wrap="square" lIns="91425" tIns="91425" rIns="91425" bIns="91425" anchor="t" anchorCtr="0">
            <a:noAutofit/>
          </a:bodyPr>
          <a:lstStyle/>
          <a:p>
            <a:pPr marL="552450" marR="0" lvl="0" indent="-457200" algn="just" rtl="0">
              <a:lnSpc>
                <a:spcPct val="100000"/>
              </a:lnSpc>
              <a:spcBef>
                <a:spcPts val="0"/>
              </a:spcBef>
              <a:spcAft>
                <a:spcPts val="0"/>
              </a:spcAft>
              <a:buClr>
                <a:srgbClr val="000000"/>
              </a:buClr>
              <a:buSzPts val="2100"/>
              <a:buFont typeface="+mj-lt"/>
              <a:buAutoNum type="alphaUcPeriod"/>
            </a:pPr>
            <a:r>
              <a:rPr lang="en" sz="2000" i="0" u="none" strike="noStrike" cap="none" dirty="0">
                <a:solidFill>
                  <a:srgbClr val="000000"/>
                </a:solidFill>
                <a:latin typeface="Playfair Display"/>
                <a:ea typeface="Playfair Display"/>
                <a:cs typeface="Playfair Display"/>
                <a:sym typeface="Playfair Display"/>
              </a:rPr>
              <a:t>Enter into the world of the child and their family. Find ways to engage and participate in </a:t>
            </a:r>
            <a:r>
              <a:rPr lang="en" sz="2000" dirty="0">
                <a:latin typeface="Playfair Display"/>
                <a:ea typeface="Playfair Display"/>
                <a:cs typeface="Playfair Display"/>
                <a:sym typeface="Playfair Display"/>
              </a:rPr>
              <a:t>how</a:t>
            </a:r>
            <a:r>
              <a:rPr lang="en" sz="2000" i="0" u="none" strike="noStrike" cap="none" dirty="0">
                <a:solidFill>
                  <a:srgbClr val="000000"/>
                </a:solidFill>
                <a:latin typeface="Playfair Display"/>
                <a:ea typeface="Playfair Display"/>
                <a:cs typeface="Playfair Display"/>
                <a:sym typeface="Playfair Display"/>
              </a:rPr>
              <a:t> Black fathers parent their children. This shift is more than words; greater than actions. There are profound transformations that occur when teachers actively pursue a greater understanding of other cultures, other families, and other fathers.</a:t>
            </a:r>
            <a:endParaRPr sz="2000" i="0" u="none" strike="noStrike" cap="none" dirty="0">
              <a:solidFill>
                <a:srgbClr val="000000"/>
              </a:solidFill>
              <a:latin typeface="Playfair Display"/>
              <a:ea typeface="Playfair Display"/>
              <a:cs typeface="Playfair Display"/>
              <a:sym typeface="Playfair Display"/>
            </a:endParaRPr>
          </a:p>
          <a:p>
            <a:pPr marL="914400" marR="0" lvl="0" indent="-457200" algn="just" rtl="0">
              <a:lnSpc>
                <a:spcPct val="100000"/>
              </a:lnSpc>
              <a:spcBef>
                <a:spcPts val="0"/>
              </a:spcBef>
              <a:spcAft>
                <a:spcPts val="0"/>
              </a:spcAft>
              <a:buFont typeface="+mj-lt"/>
              <a:buAutoNum type="alphaUcPeriod"/>
            </a:pPr>
            <a:endParaRPr sz="2000" i="0" u="none" strike="noStrike" cap="none" dirty="0">
              <a:solidFill>
                <a:srgbClr val="000000"/>
              </a:solidFill>
              <a:latin typeface="Playfair Display"/>
              <a:ea typeface="Playfair Display"/>
              <a:cs typeface="Playfair Display"/>
              <a:sym typeface="Playfair Display"/>
            </a:endParaRPr>
          </a:p>
          <a:p>
            <a:pPr marL="552450" marR="0" lvl="0" indent="-457200" algn="just" rtl="0">
              <a:lnSpc>
                <a:spcPct val="100000"/>
              </a:lnSpc>
              <a:spcBef>
                <a:spcPts val="0"/>
              </a:spcBef>
              <a:spcAft>
                <a:spcPts val="0"/>
              </a:spcAft>
              <a:buClr>
                <a:srgbClr val="000000"/>
              </a:buClr>
              <a:buSzPts val="2100"/>
              <a:buFont typeface="+mj-lt"/>
              <a:buAutoNum type="alphaUcPeriod"/>
            </a:pPr>
            <a:r>
              <a:rPr lang="en" sz="2000" i="0" u="none" strike="noStrike" cap="none" dirty="0">
                <a:solidFill>
                  <a:srgbClr val="000000"/>
                </a:solidFill>
                <a:latin typeface="Playfair Display"/>
                <a:ea typeface="Playfair Display"/>
                <a:cs typeface="Playfair Display"/>
                <a:sym typeface="Playfair Display"/>
              </a:rPr>
              <a:t>Examine the cultural experiences and household norms of the Black fathers in your community. Find ways to access and enter into the richness of diversity in the parenting exhibited there.</a:t>
            </a:r>
            <a:endParaRPr sz="2000" i="0" u="none" strike="noStrike" cap="none" dirty="0">
              <a:solidFill>
                <a:srgbClr val="000000"/>
              </a:solidFill>
              <a:latin typeface="Playfair Display"/>
              <a:ea typeface="Playfair Display"/>
              <a:cs typeface="Playfair Display"/>
              <a:sym typeface="Playfair Display"/>
            </a:endParaRPr>
          </a:p>
        </p:txBody>
      </p:sp>
      <p:sp>
        <p:nvSpPr>
          <p:cNvPr id="294" name="Google Shape;294;p20"/>
          <p:cNvSpPr/>
          <p:nvPr/>
        </p:nvSpPr>
        <p:spPr>
          <a:xfrm>
            <a:off x="40650" y="815575"/>
            <a:ext cx="9062700" cy="4158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1"/>
          <p:cNvSpPr txBox="1">
            <a:spLocks noGrp="1"/>
          </p:cNvSpPr>
          <p:nvPr>
            <p:ph type="title"/>
          </p:nvPr>
        </p:nvSpPr>
        <p:spPr>
          <a:xfrm>
            <a:off x="928300" y="138525"/>
            <a:ext cx="6837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3900" b="1">
                <a:latin typeface="Caveat"/>
                <a:ea typeface="Caveat"/>
                <a:cs typeface="Caveat"/>
                <a:sym typeface="Caveat"/>
              </a:rPr>
              <a:t>Reflection 4: Walk the Walk</a:t>
            </a:r>
            <a:endParaRPr sz="3900" b="1">
              <a:latin typeface="Caveat"/>
              <a:ea typeface="Caveat"/>
              <a:cs typeface="Caveat"/>
              <a:sym typeface="Caveat"/>
            </a:endParaRPr>
          </a:p>
        </p:txBody>
      </p:sp>
      <p:sp>
        <p:nvSpPr>
          <p:cNvPr id="300" name="Google Shape;300;p21"/>
          <p:cNvSpPr txBox="1">
            <a:spLocks noGrp="1"/>
          </p:cNvSpPr>
          <p:nvPr>
            <p:ph type="body" idx="1"/>
          </p:nvPr>
        </p:nvSpPr>
        <p:spPr>
          <a:xfrm>
            <a:off x="311700" y="1356900"/>
            <a:ext cx="8520600" cy="3343200"/>
          </a:xfrm>
          <a:prstGeom prst="rect">
            <a:avLst/>
          </a:prstGeom>
          <a:noFill/>
          <a:ln>
            <a:noFill/>
          </a:ln>
        </p:spPr>
        <p:txBody>
          <a:bodyPr spcFirstLastPara="1" wrap="square" lIns="91425" tIns="91425" rIns="91425" bIns="91425" anchor="t" anchorCtr="0">
            <a:noAutofit/>
          </a:bodyPr>
          <a:lstStyle/>
          <a:p>
            <a:pPr marL="539750" lvl="0" indent="-457200" algn="just" rtl="0">
              <a:lnSpc>
                <a:spcPct val="115000"/>
              </a:lnSpc>
              <a:spcBef>
                <a:spcPts val="0"/>
              </a:spcBef>
              <a:spcAft>
                <a:spcPts val="0"/>
              </a:spcAft>
              <a:buClr>
                <a:schemeClr val="dk1"/>
              </a:buClr>
              <a:buSzPts val="2300"/>
              <a:buFont typeface="+mj-lt"/>
              <a:buAutoNum type="alphaUcPeriod"/>
            </a:pPr>
            <a:r>
              <a:rPr lang="en" sz="2300" dirty="0">
                <a:solidFill>
                  <a:schemeClr val="dk1"/>
                </a:solidFill>
                <a:latin typeface="Playfair Display"/>
                <a:ea typeface="Playfair Display"/>
                <a:cs typeface="Playfair Display"/>
                <a:sym typeface="Playfair Display"/>
              </a:rPr>
              <a:t>No one is immune to bias. Take time to explore what you consume about Black fathers via television, radio, curriculum, and other sources. How may this impact the relationships you create with these fathers?</a:t>
            </a:r>
            <a:endParaRPr sz="2300" dirty="0">
              <a:solidFill>
                <a:schemeClr val="dk1"/>
              </a:solidFill>
              <a:latin typeface="Playfair Display"/>
              <a:ea typeface="Playfair Display"/>
              <a:cs typeface="Playfair Display"/>
              <a:sym typeface="Playfair Display"/>
            </a:endParaRPr>
          </a:p>
          <a:p>
            <a:pPr lvl="0" indent="-457200" algn="just" rtl="0">
              <a:lnSpc>
                <a:spcPct val="115000"/>
              </a:lnSpc>
              <a:spcBef>
                <a:spcPts val="0"/>
              </a:spcBef>
              <a:spcAft>
                <a:spcPts val="0"/>
              </a:spcAft>
              <a:buFont typeface="+mj-lt"/>
              <a:buAutoNum type="alphaUcPeriod"/>
            </a:pPr>
            <a:endParaRPr sz="2300" dirty="0">
              <a:solidFill>
                <a:schemeClr val="dk1"/>
              </a:solidFill>
              <a:latin typeface="Playfair Display"/>
              <a:ea typeface="Playfair Display"/>
              <a:cs typeface="Playfair Display"/>
              <a:sym typeface="Playfair Display"/>
            </a:endParaRPr>
          </a:p>
          <a:p>
            <a:pPr marL="539750" lvl="0" indent="-457200" algn="just" rtl="0">
              <a:lnSpc>
                <a:spcPct val="115000"/>
              </a:lnSpc>
              <a:spcBef>
                <a:spcPts val="0"/>
              </a:spcBef>
              <a:spcAft>
                <a:spcPts val="0"/>
              </a:spcAft>
              <a:buClr>
                <a:schemeClr val="dk1"/>
              </a:buClr>
              <a:buSzPts val="2300"/>
              <a:buFont typeface="+mj-lt"/>
              <a:buAutoNum type="alphaUcPeriod"/>
            </a:pPr>
            <a:r>
              <a:rPr lang="en" sz="2300" dirty="0">
                <a:solidFill>
                  <a:schemeClr val="dk1"/>
                </a:solidFill>
                <a:latin typeface="Playfair Display"/>
                <a:ea typeface="Playfair Display"/>
                <a:cs typeface="Playfair Display"/>
                <a:sym typeface="Playfair Display"/>
              </a:rPr>
              <a:t>What can you change or do more of in your classroom because of insights learned from home visits?</a:t>
            </a:r>
            <a:endParaRPr sz="2300" dirty="0">
              <a:solidFill>
                <a:schemeClr val="dk1"/>
              </a:solidFill>
              <a:latin typeface="Playfair Display"/>
              <a:ea typeface="Playfair Display"/>
              <a:cs typeface="Playfair Display"/>
              <a:sym typeface="Playfair Display"/>
            </a:endParaRPr>
          </a:p>
        </p:txBody>
      </p:sp>
      <p:sp>
        <p:nvSpPr>
          <p:cNvPr id="301" name="Google Shape;301;p21"/>
          <p:cNvSpPr/>
          <p:nvPr/>
        </p:nvSpPr>
        <p:spPr>
          <a:xfrm>
            <a:off x="40650" y="815575"/>
            <a:ext cx="9062700" cy="3984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22"/>
          <p:cNvSpPr txBox="1">
            <a:spLocks noGrp="1"/>
          </p:cNvSpPr>
          <p:nvPr>
            <p:ph type="title"/>
          </p:nvPr>
        </p:nvSpPr>
        <p:spPr>
          <a:xfrm>
            <a:off x="906200" y="121850"/>
            <a:ext cx="7509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111"/>
              <a:buNone/>
            </a:pPr>
            <a:r>
              <a:rPr lang="en" sz="3300" dirty="0">
                <a:latin typeface="Oswald"/>
                <a:ea typeface="Oswald"/>
                <a:cs typeface="Oswald"/>
                <a:sym typeface="Oswald"/>
              </a:rPr>
              <a:t>Action Step 5. Becoming Culturally Competent</a:t>
            </a:r>
            <a:endParaRPr sz="3300" dirty="0">
              <a:latin typeface="Oswald"/>
              <a:ea typeface="Oswald"/>
              <a:cs typeface="Oswald"/>
              <a:sym typeface="Oswald"/>
            </a:endParaRPr>
          </a:p>
        </p:txBody>
      </p:sp>
      <p:sp>
        <p:nvSpPr>
          <p:cNvPr id="307" name="Google Shape;307;p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1200"/>
              </a:spcAft>
              <a:buSzPts val="1800"/>
              <a:buNone/>
            </a:pPr>
            <a:r>
              <a:rPr lang="en"/>
              <a:t>	</a:t>
            </a:r>
            <a:endParaRPr/>
          </a:p>
        </p:txBody>
      </p:sp>
      <p:sp>
        <p:nvSpPr>
          <p:cNvPr id="308" name="Google Shape;308;p22"/>
          <p:cNvSpPr txBox="1"/>
          <p:nvPr/>
        </p:nvSpPr>
        <p:spPr>
          <a:xfrm>
            <a:off x="311700" y="1461950"/>
            <a:ext cx="8520600" cy="2696100"/>
          </a:xfrm>
          <a:prstGeom prst="rect">
            <a:avLst/>
          </a:prstGeom>
          <a:noFill/>
          <a:ln>
            <a:noFill/>
          </a:ln>
        </p:spPr>
        <p:txBody>
          <a:bodyPr spcFirstLastPara="1" wrap="square" lIns="91425" tIns="91425" rIns="91425" bIns="91425" anchor="t" anchorCtr="0">
            <a:noAutofit/>
          </a:bodyPr>
          <a:lstStyle/>
          <a:p>
            <a:pPr marL="539750" marR="0" lvl="0" indent="-457200" algn="just" rtl="0">
              <a:lnSpc>
                <a:spcPct val="100000"/>
              </a:lnSpc>
              <a:spcBef>
                <a:spcPts val="0"/>
              </a:spcBef>
              <a:spcAft>
                <a:spcPts val="0"/>
              </a:spcAft>
              <a:buClr>
                <a:srgbClr val="000000"/>
              </a:buClr>
              <a:buSzPts val="2300"/>
              <a:buFont typeface="+mj-lt"/>
              <a:buAutoNum type="alphaUcPeriod"/>
            </a:pPr>
            <a:r>
              <a:rPr lang="en" sz="2300" i="0" u="none" strike="noStrike" cap="none" dirty="0">
                <a:solidFill>
                  <a:srgbClr val="000000"/>
                </a:solidFill>
                <a:latin typeface="Playfair Display"/>
                <a:ea typeface="Playfair Display"/>
                <a:cs typeface="Playfair Display"/>
                <a:sym typeface="Playfair Display"/>
              </a:rPr>
              <a:t>Representation matters in teaching, learning, and relationships. Be intentional about including all fathers in your program. Ask them in as many different ways as it takes to include them. </a:t>
            </a:r>
            <a:endParaRPr sz="2300" i="0" u="none" strike="noStrike" cap="none" dirty="0">
              <a:solidFill>
                <a:srgbClr val="000000"/>
              </a:solidFill>
              <a:latin typeface="Playfair Display"/>
              <a:ea typeface="Playfair Display"/>
              <a:cs typeface="Playfair Display"/>
              <a:sym typeface="Playfair Display"/>
            </a:endParaRPr>
          </a:p>
          <a:p>
            <a:pPr marL="914400" marR="0" lvl="0" indent="-457200" algn="just" rtl="0">
              <a:lnSpc>
                <a:spcPct val="100000"/>
              </a:lnSpc>
              <a:spcBef>
                <a:spcPts val="0"/>
              </a:spcBef>
              <a:spcAft>
                <a:spcPts val="0"/>
              </a:spcAft>
              <a:buFont typeface="+mj-lt"/>
              <a:buAutoNum type="alphaUcPeriod"/>
            </a:pPr>
            <a:endParaRPr sz="2300" i="0" u="none" strike="noStrike" cap="none" dirty="0">
              <a:solidFill>
                <a:srgbClr val="000000"/>
              </a:solidFill>
              <a:latin typeface="Playfair Display"/>
              <a:ea typeface="Playfair Display"/>
              <a:cs typeface="Playfair Display"/>
              <a:sym typeface="Playfair Display"/>
            </a:endParaRPr>
          </a:p>
          <a:p>
            <a:pPr marL="539750" marR="0" lvl="0" indent="-457200" algn="just" rtl="0">
              <a:lnSpc>
                <a:spcPct val="100000"/>
              </a:lnSpc>
              <a:spcBef>
                <a:spcPts val="0"/>
              </a:spcBef>
              <a:spcAft>
                <a:spcPts val="0"/>
              </a:spcAft>
              <a:buClr>
                <a:srgbClr val="000000"/>
              </a:buClr>
              <a:buSzPts val="2300"/>
              <a:buFont typeface="+mj-lt"/>
              <a:buAutoNum type="alphaUcPeriod"/>
            </a:pPr>
            <a:r>
              <a:rPr lang="en" sz="2300" i="0" u="none" strike="noStrike" cap="none" dirty="0">
                <a:solidFill>
                  <a:srgbClr val="000000"/>
                </a:solidFill>
                <a:latin typeface="Playfair Display"/>
                <a:ea typeface="Playfair Display"/>
                <a:cs typeface="Playfair Display"/>
                <a:sym typeface="Playfair Display"/>
              </a:rPr>
              <a:t>Analyze the images of Black fathers that families receive from your setting. Include not just pictures, but expectations and conditions for engaging.</a:t>
            </a:r>
            <a:endParaRPr sz="2300" i="0" u="none" strike="noStrike" cap="none" dirty="0">
              <a:solidFill>
                <a:srgbClr val="000000"/>
              </a:solidFill>
              <a:latin typeface="Playfair Display"/>
              <a:ea typeface="Playfair Display"/>
              <a:cs typeface="Playfair Display"/>
              <a:sym typeface="Playfair Display"/>
            </a:endParaRPr>
          </a:p>
        </p:txBody>
      </p:sp>
      <p:sp>
        <p:nvSpPr>
          <p:cNvPr id="309" name="Google Shape;309;p22"/>
          <p:cNvSpPr/>
          <p:nvPr/>
        </p:nvSpPr>
        <p:spPr>
          <a:xfrm>
            <a:off x="40650" y="815575"/>
            <a:ext cx="9062700" cy="4158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3"/>
          <p:cNvSpPr txBox="1">
            <a:spLocks noGrp="1"/>
          </p:cNvSpPr>
          <p:nvPr>
            <p:ph type="title"/>
          </p:nvPr>
        </p:nvSpPr>
        <p:spPr>
          <a:xfrm>
            <a:off x="893400" y="159250"/>
            <a:ext cx="79389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111"/>
              <a:buNone/>
            </a:pPr>
            <a:r>
              <a:rPr lang="en" sz="3500" b="1">
                <a:latin typeface="Caveat"/>
                <a:ea typeface="Caveat"/>
                <a:cs typeface="Caveat"/>
                <a:sym typeface="Caveat"/>
              </a:rPr>
              <a:t>Reflection 5: Becoming Culturally Competent</a:t>
            </a:r>
            <a:endParaRPr sz="3500" b="1" dirty="0">
              <a:latin typeface="Caveat"/>
              <a:ea typeface="Caveat"/>
              <a:cs typeface="Caveat"/>
              <a:sym typeface="Caveat"/>
            </a:endParaRPr>
          </a:p>
        </p:txBody>
      </p:sp>
      <p:sp>
        <p:nvSpPr>
          <p:cNvPr id="315" name="Google Shape;315;p23"/>
          <p:cNvSpPr txBox="1">
            <a:spLocks noGrp="1"/>
          </p:cNvSpPr>
          <p:nvPr>
            <p:ph type="body" idx="1"/>
          </p:nvPr>
        </p:nvSpPr>
        <p:spPr>
          <a:xfrm>
            <a:off x="311700" y="1454500"/>
            <a:ext cx="8520600" cy="3091200"/>
          </a:xfrm>
          <a:prstGeom prst="rect">
            <a:avLst/>
          </a:prstGeom>
          <a:noFill/>
          <a:ln>
            <a:noFill/>
          </a:ln>
        </p:spPr>
        <p:txBody>
          <a:bodyPr spcFirstLastPara="1" wrap="square" lIns="91425" tIns="91425" rIns="91425" bIns="91425" anchor="t" anchorCtr="0">
            <a:noAutofit/>
          </a:bodyPr>
          <a:lstStyle/>
          <a:p>
            <a:pPr marL="457200" lvl="0" indent="-381000" algn="just" rtl="0">
              <a:lnSpc>
                <a:spcPct val="115000"/>
              </a:lnSpc>
              <a:spcBef>
                <a:spcPts val="0"/>
              </a:spcBef>
              <a:spcAft>
                <a:spcPts val="0"/>
              </a:spcAft>
              <a:buClr>
                <a:schemeClr val="dk1"/>
              </a:buClr>
              <a:buSzPts val="2400"/>
              <a:buFont typeface="Playfair Display"/>
              <a:buAutoNum type="alphaUcPeriod"/>
            </a:pPr>
            <a:r>
              <a:rPr lang="en" sz="2400">
                <a:solidFill>
                  <a:schemeClr val="dk1"/>
                </a:solidFill>
                <a:latin typeface="Playfair Display"/>
                <a:ea typeface="Playfair Display"/>
                <a:cs typeface="Playfair Display"/>
                <a:sym typeface="Playfair Display"/>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How does an increasing awareness of race and racism affect your appreciation of your culture and upbringing? </a:t>
            </a:r>
            <a:endParaRPr sz="2400">
              <a:solidFill>
                <a:schemeClr val="dk1"/>
              </a:solidFill>
              <a:latin typeface="Playfair Display"/>
              <a:ea typeface="Playfair Display"/>
              <a:cs typeface="Playfair Display"/>
              <a:sym typeface="Playfair Display"/>
            </a:endParaRPr>
          </a:p>
          <a:p>
            <a:pPr marL="457200" lvl="0" indent="-381000" algn="just" rtl="0">
              <a:lnSpc>
                <a:spcPct val="115000"/>
              </a:lnSpc>
              <a:spcBef>
                <a:spcPts val="1200"/>
              </a:spcBef>
              <a:spcAft>
                <a:spcPts val="0"/>
              </a:spcAft>
              <a:buClr>
                <a:schemeClr val="dk1"/>
              </a:buClr>
              <a:buSzPts val="2400"/>
              <a:buFont typeface="Playfair Display"/>
              <a:buAutoNum type="alphaUcPeriod"/>
            </a:pPr>
            <a:r>
              <a:rPr lang="en" sz="2400">
                <a:solidFill>
                  <a:schemeClr val="dk1"/>
                </a:solidFill>
                <a:latin typeface="Playfair Display"/>
                <a:ea typeface="Playfair Display"/>
                <a:cs typeface="Playfair Display"/>
                <a:sym typeface="Playfair Display"/>
              </a:rPr>
              <a:t>How do you actively recognize the positive role models that Black fathers represent? </a:t>
            </a:r>
            <a:endParaRPr sz="2400">
              <a:solidFill>
                <a:schemeClr val="dk1"/>
              </a:solidFill>
              <a:latin typeface="Playfair Display"/>
              <a:ea typeface="Playfair Display"/>
              <a:cs typeface="Playfair Display"/>
              <a:sym typeface="Playfair Display"/>
            </a:endParaRPr>
          </a:p>
        </p:txBody>
      </p:sp>
      <p:sp>
        <p:nvSpPr>
          <p:cNvPr id="316" name="Google Shape;316;p23"/>
          <p:cNvSpPr/>
          <p:nvPr/>
        </p:nvSpPr>
        <p:spPr>
          <a:xfrm>
            <a:off x="40650" y="815575"/>
            <a:ext cx="9062700" cy="4158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4"/>
          <p:cNvSpPr txBox="1">
            <a:spLocks noGrp="1"/>
          </p:cNvSpPr>
          <p:nvPr>
            <p:ph type="title"/>
          </p:nvPr>
        </p:nvSpPr>
        <p:spPr>
          <a:xfrm>
            <a:off x="311700" y="0"/>
            <a:ext cx="8520600" cy="73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020">
                <a:latin typeface="Oswald"/>
                <a:ea typeface="Oswald"/>
                <a:cs typeface="Oswald"/>
                <a:sym typeface="Oswald"/>
              </a:rPr>
              <a:t>Closing The Deal… End With A Story </a:t>
            </a:r>
            <a:endParaRPr sz="4020">
              <a:latin typeface="Oswald"/>
              <a:ea typeface="Oswald"/>
              <a:cs typeface="Oswald"/>
              <a:sym typeface="Oswald"/>
            </a:endParaRPr>
          </a:p>
        </p:txBody>
      </p:sp>
      <p:sp>
        <p:nvSpPr>
          <p:cNvPr id="322" name="Google Shape;322;p24"/>
          <p:cNvSpPr txBox="1">
            <a:spLocks noGrp="1"/>
          </p:cNvSpPr>
          <p:nvPr>
            <p:ph type="body" idx="1"/>
          </p:nvPr>
        </p:nvSpPr>
        <p:spPr>
          <a:xfrm>
            <a:off x="607750" y="1203950"/>
            <a:ext cx="3498300" cy="3545700"/>
          </a:xfrm>
          <a:prstGeom prst="rect">
            <a:avLst/>
          </a:prstGeom>
          <a:noFill/>
          <a:ln>
            <a:noFill/>
          </a:ln>
        </p:spPr>
        <p:txBody>
          <a:bodyPr spcFirstLastPara="1" wrap="square" lIns="91425" tIns="91425" rIns="91425" bIns="91425" anchor="t" anchorCtr="0">
            <a:normAutofit/>
          </a:bodyPr>
          <a:lstStyle/>
          <a:p>
            <a:pPr marL="0" lvl="0" indent="0" algn="just" rtl="0">
              <a:lnSpc>
                <a:spcPct val="115000"/>
              </a:lnSpc>
              <a:spcBef>
                <a:spcPts val="0"/>
              </a:spcBef>
              <a:spcAft>
                <a:spcPts val="1200"/>
              </a:spcAft>
              <a:buSzPts val="1800"/>
              <a:buNone/>
            </a:pPr>
            <a:r>
              <a:rPr lang="en" sz="2400">
                <a:solidFill>
                  <a:schemeClr val="dk1"/>
                </a:solidFill>
                <a:latin typeface="Playfair Display"/>
                <a:ea typeface="Playfair Display"/>
                <a:cs typeface="Playfair Display"/>
                <a:sym typeface="Playfair Display"/>
              </a:rPr>
              <a:t>Your story, told by you, about Black dads and how they belong in the learning communities of their children, they belong in your schools and classrooms. </a:t>
            </a:r>
            <a:endParaRPr sz="2400">
              <a:solidFill>
                <a:schemeClr val="dk1"/>
              </a:solidFill>
              <a:latin typeface="Playfair Display"/>
              <a:ea typeface="Playfair Display"/>
              <a:cs typeface="Playfair Display"/>
              <a:sym typeface="Playfair Display"/>
            </a:endParaRPr>
          </a:p>
        </p:txBody>
      </p:sp>
      <p:sp>
        <p:nvSpPr>
          <p:cNvPr id="323" name="Google Shape;323;p24"/>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24" name="Google Shape;324;p24"/>
          <p:cNvPicPr preferRelativeResize="0"/>
          <p:nvPr/>
        </p:nvPicPr>
        <p:blipFill>
          <a:blip r:embed="rId3">
            <a:alphaModFix/>
          </a:blip>
          <a:stretch>
            <a:fillRect/>
          </a:stretch>
        </p:blipFill>
        <p:spPr>
          <a:xfrm>
            <a:off x="4258450" y="1500800"/>
            <a:ext cx="4733150" cy="2425995"/>
          </a:xfrm>
          <a:prstGeom prst="rect">
            <a:avLst/>
          </a:prstGeom>
          <a:noFill/>
          <a:ln>
            <a:noFill/>
          </a:ln>
        </p:spPr>
      </p:pic>
      <p:sp>
        <p:nvSpPr>
          <p:cNvPr id="325" name="Google Shape;325;p24"/>
          <p:cNvSpPr txBox="1"/>
          <p:nvPr/>
        </p:nvSpPr>
        <p:spPr>
          <a:xfrm>
            <a:off x="7509600" y="3926800"/>
            <a:ext cx="1322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2"/>
                </a:solidFill>
              </a:rPr>
              <a:t>StAR Labs</a:t>
            </a:r>
            <a:endParaRPr sz="18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g29800ebf720_0_3"/>
          <p:cNvSpPr/>
          <p:nvPr/>
        </p:nvSpPr>
        <p:spPr>
          <a:xfrm>
            <a:off x="75" y="4415225"/>
            <a:ext cx="9144000" cy="728400"/>
          </a:xfrm>
          <a:prstGeom prst="rect">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 name="Google Shape;93;g29800ebf720_0_3"/>
          <p:cNvSpPr/>
          <p:nvPr/>
        </p:nvSpPr>
        <p:spPr>
          <a:xfrm>
            <a:off x="75" y="0"/>
            <a:ext cx="9144000" cy="887700"/>
          </a:xfrm>
          <a:prstGeom prst="rect">
            <a:avLst/>
          </a:prstGeom>
          <a:solidFill>
            <a:srgbClr val="E6B8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 name="Google Shape;94;g29800ebf720_0_3"/>
          <p:cNvSpPr txBox="1">
            <a:spLocks noGrp="1"/>
          </p:cNvSpPr>
          <p:nvPr>
            <p:ph type="body" idx="1"/>
          </p:nvPr>
        </p:nvSpPr>
        <p:spPr>
          <a:xfrm>
            <a:off x="258025" y="3813825"/>
            <a:ext cx="8822575" cy="490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ct val="90000"/>
              <a:buNone/>
            </a:pPr>
            <a:r>
              <a:rPr lang="en" u="sng" dirty="0">
                <a:solidFill>
                  <a:schemeClr val="hlink"/>
                </a:solidFill>
                <a:hlinkClick r:id="rId3"/>
              </a:rPr>
              <a:t>https://www.drlindseywilson.com/</a:t>
            </a:r>
            <a:r>
              <a:rPr lang="en" dirty="0">
                <a:solidFill>
                  <a:schemeClr val="dk1"/>
                </a:solidFill>
              </a:rPr>
              <a:t>             </a:t>
            </a:r>
            <a:r>
              <a:rPr lang="en" u="sng" dirty="0">
                <a:solidFill>
                  <a:schemeClr val="hlink"/>
                </a:solidFill>
                <a:hlinkClick r:id="rId4"/>
              </a:rPr>
              <a:t>http://faculty.tamuc.edu/jthompson/abar</a:t>
            </a:r>
            <a:endParaRPr dirty="0">
              <a:solidFill>
                <a:schemeClr val="dk1"/>
              </a:solidFill>
            </a:endParaRPr>
          </a:p>
        </p:txBody>
      </p:sp>
      <p:pic>
        <p:nvPicPr>
          <p:cNvPr id="95" name="Google Shape;95;g29800ebf720_0_3"/>
          <p:cNvPicPr preferRelativeResize="0"/>
          <p:nvPr/>
        </p:nvPicPr>
        <p:blipFill rotWithShape="1">
          <a:blip r:embed="rId5">
            <a:alphaModFix/>
          </a:blip>
          <a:srcRect/>
          <a:stretch/>
        </p:blipFill>
        <p:spPr>
          <a:xfrm>
            <a:off x="493150" y="1172775"/>
            <a:ext cx="1953450" cy="1953450"/>
          </a:xfrm>
          <a:prstGeom prst="rect">
            <a:avLst/>
          </a:prstGeom>
          <a:noFill/>
          <a:ln>
            <a:noFill/>
          </a:ln>
        </p:spPr>
      </p:pic>
      <p:sp>
        <p:nvSpPr>
          <p:cNvPr id="96" name="Google Shape;96;g29800ebf720_0_3"/>
          <p:cNvSpPr txBox="1"/>
          <p:nvPr/>
        </p:nvSpPr>
        <p:spPr>
          <a:xfrm>
            <a:off x="0" y="105300"/>
            <a:ext cx="9144000" cy="67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200">
                <a:solidFill>
                  <a:schemeClr val="dk1"/>
                </a:solidFill>
                <a:latin typeface="Oswald"/>
                <a:ea typeface="Oswald"/>
                <a:cs typeface="Oswald"/>
                <a:sym typeface="Oswald"/>
              </a:rPr>
              <a:t>This Presentation is Based on Our Recent Published Article… </a:t>
            </a:r>
            <a:endParaRPr sz="2200">
              <a:latin typeface="Oswald"/>
              <a:ea typeface="Oswald"/>
              <a:cs typeface="Oswald"/>
              <a:sym typeface="Oswald"/>
            </a:endParaRPr>
          </a:p>
        </p:txBody>
      </p:sp>
      <p:sp>
        <p:nvSpPr>
          <p:cNvPr id="97" name="Google Shape;97;g29800ebf720_0_3"/>
          <p:cNvSpPr txBox="1"/>
          <p:nvPr/>
        </p:nvSpPr>
        <p:spPr>
          <a:xfrm>
            <a:off x="2446600" y="1241400"/>
            <a:ext cx="6308100" cy="1816200"/>
          </a:xfrm>
          <a:prstGeom prst="rect">
            <a:avLst/>
          </a:prstGeom>
          <a:noFill/>
          <a:ln>
            <a:noFill/>
          </a:ln>
        </p:spPr>
        <p:txBody>
          <a:bodyPr spcFirstLastPara="1" wrap="square" lIns="91425" tIns="91425" rIns="91425" bIns="91425" anchor="ctr" anchorCtr="0">
            <a:noAutofit/>
          </a:bodyPr>
          <a:lstStyle/>
          <a:p>
            <a:pPr marL="0" lvl="0" indent="0" algn="ctr" rtl="0">
              <a:spcBef>
                <a:spcPts val="1200"/>
              </a:spcBef>
              <a:spcAft>
                <a:spcPts val="0"/>
              </a:spcAft>
              <a:buNone/>
            </a:pPr>
            <a:r>
              <a:rPr lang="en" sz="2500" b="1">
                <a:solidFill>
                  <a:schemeClr val="dk1"/>
                </a:solidFill>
                <a:latin typeface="Playfair Display"/>
                <a:ea typeface="Playfair Display"/>
                <a:cs typeface="Playfair Display"/>
                <a:sym typeface="Playfair Display"/>
              </a:rPr>
              <a:t>Welcoming Black Dads</a:t>
            </a:r>
            <a:r>
              <a:rPr lang="en" sz="2500">
                <a:solidFill>
                  <a:schemeClr val="dk1"/>
                </a:solidFill>
                <a:latin typeface="Playfair Display"/>
                <a:ea typeface="Playfair Display"/>
                <a:cs typeface="Playfair Display"/>
                <a:sym typeface="Playfair Display"/>
              </a:rPr>
              <a:t>: Action Steps and Reflections on Becoming Culturally Competent</a:t>
            </a:r>
            <a:r>
              <a:rPr lang="en" sz="2400">
                <a:solidFill>
                  <a:schemeClr val="dk1"/>
                </a:solidFill>
                <a:latin typeface="Playfair Display"/>
                <a:ea typeface="Playfair Display"/>
                <a:cs typeface="Playfair Display"/>
                <a:sym typeface="Playfair Display"/>
              </a:rPr>
              <a:t>.  </a:t>
            </a:r>
            <a:endParaRPr sz="2200" i="1">
              <a:solidFill>
                <a:schemeClr val="dk1"/>
              </a:solidFill>
              <a:latin typeface="Playfair Display"/>
              <a:ea typeface="Playfair Display"/>
              <a:cs typeface="Playfair Display"/>
              <a:sym typeface="Playfair Display"/>
            </a:endParaRPr>
          </a:p>
        </p:txBody>
      </p:sp>
      <p:sp>
        <p:nvSpPr>
          <p:cNvPr id="98" name="Google Shape;98;g29800ebf720_0_3"/>
          <p:cNvSpPr txBox="1"/>
          <p:nvPr/>
        </p:nvSpPr>
        <p:spPr>
          <a:xfrm>
            <a:off x="54600" y="4440875"/>
            <a:ext cx="9026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a:solidFill>
                  <a:schemeClr val="dk1"/>
                </a:solidFill>
              </a:rPr>
              <a:t>Wilson, L. &amp; Thompson, J. (2022). Welcoming Black Dads: Action Steps and Reflections on</a:t>
            </a:r>
            <a:endParaRPr sz="1600">
              <a:solidFill>
                <a:schemeClr val="dk1"/>
              </a:solidFill>
            </a:endParaRPr>
          </a:p>
          <a:p>
            <a:pPr marL="0" lvl="0" indent="0" algn="l" rtl="0">
              <a:spcBef>
                <a:spcPts val="0"/>
              </a:spcBef>
              <a:spcAft>
                <a:spcPts val="0"/>
              </a:spcAft>
              <a:buNone/>
            </a:pPr>
            <a:r>
              <a:rPr lang="en" sz="1600">
                <a:solidFill>
                  <a:schemeClr val="dk1"/>
                </a:solidFill>
              </a:rPr>
              <a:t>     Becoming Culturally Competent. </a:t>
            </a:r>
            <a:r>
              <a:rPr lang="en" sz="1600" i="1">
                <a:solidFill>
                  <a:schemeClr val="dk1"/>
                </a:solidFill>
              </a:rPr>
              <a:t>Young Children, 77</a:t>
            </a:r>
            <a:r>
              <a:rPr lang="en" sz="1600">
                <a:solidFill>
                  <a:schemeClr val="dk1"/>
                </a:solidFill>
              </a:rPr>
              <a:t>(4), 26-34</a:t>
            </a:r>
            <a:endParaRPr sz="1600"/>
          </a:p>
        </p:txBody>
      </p:sp>
      <p:sp>
        <p:nvSpPr>
          <p:cNvPr id="99" name="Google Shape;99;g29800ebf720_0_3"/>
          <p:cNvSpPr txBox="1"/>
          <p:nvPr/>
        </p:nvSpPr>
        <p:spPr>
          <a:xfrm>
            <a:off x="258025" y="3037800"/>
            <a:ext cx="2423700" cy="523200"/>
          </a:xfrm>
          <a:prstGeom prst="rect">
            <a:avLst/>
          </a:prstGeom>
          <a:noFill/>
          <a:ln>
            <a:noFill/>
          </a:ln>
        </p:spPr>
        <p:txBody>
          <a:bodyPr spcFirstLastPara="1" wrap="square" lIns="91425" tIns="91425" rIns="91425" bIns="91425" anchor="t" anchorCtr="0">
            <a:spAutoFit/>
          </a:bodyPr>
          <a:lstStyle/>
          <a:p>
            <a:pPr marL="0" lvl="0" indent="0" algn="ctr" rtl="0">
              <a:spcBef>
                <a:spcPts val="1200"/>
              </a:spcBef>
              <a:spcAft>
                <a:spcPts val="0"/>
              </a:spcAft>
              <a:buNone/>
            </a:pPr>
            <a:r>
              <a:rPr lang="en" sz="2200" i="1">
                <a:solidFill>
                  <a:schemeClr val="dk1"/>
                </a:solidFill>
                <a:latin typeface="Playfair Display"/>
                <a:ea typeface="Playfair Display"/>
                <a:cs typeface="Playfair Display"/>
                <a:sym typeface="Playfair Display"/>
              </a:rPr>
              <a:t>Young Children</a:t>
            </a:r>
            <a:endParaRPr sz="2200" i="1">
              <a:solidFill>
                <a:schemeClr val="dk1"/>
              </a:solidFill>
              <a:latin typeface="Playfair Display"/>
              <a:ea typeface="Playfair Display"/>
              <a:cs typeface="Playfair Display"/>
              <a:sym typeface="Playfair Display"/>
            </a:endParaRPr>
          </a:p>
        </p:txBody>
      </p:sp>
      <p:sp>
        <p:nvSpPr>
          <p:cNvPr id="100" name="Google Shape;100;g29800ebf720_0_3"/>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1" name="Google Shape;331;g298fb6c174b_0_14"/>
          <p:cNvSpPr txBox="1">
            <a:spLocks noGrp="1"/>
          </p:cNvSpPr>
          <p:nvPr>
            <p:ph type="ctrTitle"/>
          </p:nvPr>
        </p:nvSpPr>
        <p:spPr>
          <a:xfrm>
            <a:off x="4710850" y="2030230"/>
            <a:ext cx="4387500" cy="1515000"/>
          </a:xfrm>
          <a:prstGeom prst="rect">
            <a:avLst/>
          </a:prstGeom>
          <a:solidFill>
            <a:schemeClr val="lt1"/>
          </a:solidFill>
          <a:ln w="38100" cap="flat" cmpd="sng">
            <a:solidFill>
              <a:srgbClr val="000000"/>
            </a:solidFill>
            <a:prstDash val="solid"/>
            <a:round/>
            <a:headEnd type="none" w="sm" len="sm"/>
            <a:tailEnd type="none" w="sm" len="sm"/>
          </a:ln>
        </p:spPr>
        <p:txBody>
          <a:bodyPr spcFirstLastPara="1" wrap="square" lIns="91425" tIns="91425" rIns="91425" bIns="91425" anchor="b" anchorCtr="0">
            <a:noAutofit/>
          </a:bodyPr>
          <a:lstStyle/>
          <a:p>
            <a:pPr marL="0" marR="0" lvl="0" indent="0" algn="ctr" rtl="0">
              <a:lnSpc>
                <a:spcPct val="100000"/>
              </a:lnSpc>
              <a:spcBef>
                <a:spcPts val="0"/>
              </a:spcBef>
              <a:spcAft>
                <a:spcPts val="0"/>
              </a:spcAft>
              <a:buSzPts val="5200"/>
              <a:buNone/>
            </a:pPr>
            <a:r>
              <a:rPr lang="en-US" sz="2900" dirty="0"/>
              <a:t>Establishing Learning Communities That Welcome Black Dads</a:t>
            </a:r>
            <a:endParaRPr sz="2700" dirty="0"/>
          </a:p>
        </p:txBody>
      </p:sp>
      <p:sp>
        <p:nvSpPr>
          <p:cNvPr id="332" name="Google Shape;332;g298fb6c174b_0_14"/>
          <p:cNvSpPr txBox="1">
            <a:spLocks noGrp="1"/>
          </p:cNvSpPr>
          <p:nvPr>
            <p:ph type="ctrTitle"/>
          </p:nvPr>
        </p:nvSpPr>
        <p:spPr>
          <a:xfrm>
            <a:off x="5967850" y="3880595"/>
            <a:ext cx="3038400" cy="729900"/>
          </a:xfrm>
          <a:prstGeom prst="rect">
            <a:avLst/>
          </a:prstGeom>
          <a:solidFill>
            <a:schemeClr val="lt2"/>
          </a:solid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41364"/>
              <a:buNone/>
            </a:pPr>
            <a:r>
              <a:rPr lang="en" sz="2393" dirty="0"/>
              <a:t> Lindsey Wilson, PhD Josh Thompson, PhD</a:t>
            </a:r>
            <a:endParaRPr sz="2393" dirty="0"/>
          </a:p>
        </p:txBody>
      </p:sp>
      <p:sp>
        <p:nvSpPr>
          <p:cNvPr id="333" name="Google Shape;333;g298fb6c174b_0_14"/>
          <p:cNvSpPr txBox="1">
            <a:spLocks noGrp="1"/>
          </p:cNvSpPr>
          <p:nvPr>
            <p:ph type="ctrTitle"/>
          </p:nvPr>
        </p:nvSpPr>
        <p:spPr>
          <a:xfrm>
            <a:off x="6553898" y="1533040"/>
            <a:ext cx="2100208" cy="447900"/>
          </a:xfrm>
          <a:prstGeom prst="rect">
            <a:avLst/>
          </a:prstGeom>
          <a:solidFill>
            <a:schemeClr val="lt2"/>
          </a:solid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r>
              <a:rPr lang="en" sz="2200" dirty="0"/>
              <a:t>June 3, 2024</a:t>
            </a:r>
            <a:endParaRPr sz="2200" dirty="0"/>
          </a:p>
        </p:txBody>
      </p:sp>
      <p:sp>
        <p:nvSpPr>
          <p:cNvPr id="334" name="Google Shape;334;g298fb6c174b_0_14"/>
          <p:cNvSpPr txBox="1">
            <a:spLocks noGrp="1"/>
          </p:cNvSpPr>
          <p:nvPr>
            <p:ph type="ctrTitle"/>
          </p:nvPr>
        </p:nvSpPr>
        <p:spPr>
          <a:xfrm>
            <a:off x="5875750" y="1007700"/>
            <a:ext cx="3222600" cy="447900"/>
          </a:xfrm>
          <a:prstGeom prst="rect">
            <a:avLst/>
          </a:prstGeom>
          <a:solidFill>
            <a:schemeClr val="lt2"/>
          </a:solid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5200"/>
              <a:buNone/>
            </a:pPr>
            <a:endParaRPr sz="3300" dirty="0">
              <a:solidFill>
                <a:srgbClr val="FF9900"/>
              </a:solidFill>
              <a:latin typeface="Oswald SemiBold"/>
              <a:ea typeface="Oswald SemiBold"/>
              <a:cs typeface="Oswald SemiBold"/>
              <a:sym typeface="Oswald SemiBold"/>
            </a:endParaRPr>
          </a:p>
        </p:txBody>
      </p:sp>
      <p:pic>
        <p:nvPicPr>
          <p:cNvPr id="3" name="Picture 2">
            <a:extLst>
              <a:ext uri="{FF2B5EF4-FFF2-40B4-BE49-F238E27FC236}">
                <a16:creationId xmlns:a16="http://schemas.microsoft.com/office/drawing/2014/main" id="{5653FBB2-F513-6461-C0EE-74190F1C57D5}"/>
              </a:ext>
            </a:extLst>
          </p:cNvPr>
          <p:cNvPicPr>
            <a:picLocks noChangeAspect="1"/>
          </p:cNvPicPr>
          <p:nvPr/>
        </p:nvPicPr>
        <p:blipFill>
          <a:blip r:embed="rId3"/>
          <a:stretch>
            <a:fillRect/>
          </a:stretch>
        </p:blipFill>
        <p:spPr>
          <a:xfrm>
            <a:off x="5875750" y="236230"/>
            <a:ext cx="3153215" cy="1219370"/>
          </a:xfrm>
          <a:prstGeom prst="rect">
            <a:avLst/>
          </a:prstGeom>
        </p:spPr>
      </p:pic>
      <p:sp>
        <p:nvSpPr>
          <p:cNvPr id="5" name="AutoShape 2" descr="QR Code for padlet">
            <a:extLst>
              <a:ext uri="{FF2B5EF4-FFF2-40B4-BE49-F238E27FC236}">
                <a16:creationId xmlns:a16="http://schemas.microsoft.com/office/drawing/2014/main" id="{5A4C17A1-EDBE-138E-CD1D-A2FA6120FF1E}"/>
              </a:ext>
            </a:extLst>
          </p:cNvPr>
          <p:cNvSpPr>
            <a:spLocks noChangeAspect="1" noChangeArrowheads="1"/>
          </p:cNvSpPr>
          <p:nvPr/>
        </p:nvSpPr>
        <p:spPr bwMode="auto">
          <a:xfrm>
            <a:off x="4464050" y="4648200"/>
            <a:ext cx="838200" cy="838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qr code on a white background&#10;&#10;Description automatically generated">
            <a:extLst>
              <a:ext uri="{FF2B5EF4-FFF2-40B4-BE49-F238E27FC236}">
                <a16:creationId xmlns:a16="http://schemas.microsoft.com/office/drawing/2014/main" id="{050F0A4F-8035-49B2-676F-E7F5B1B91DF0}"/>
              </a:ext>
            </a:extLst>
          </p:cNvPr>
          <p:cNvPicPr>
            <a:picLocks noChangeAspect="1"/>
          </p:cNvPicPr>
          <p:nvPr/>
        </p:nvPicPr>
        <p:blipFill>
          <a:blip r:embed="rId4"/>
          <a:stretch>
            <a:fillRect/>
          </a:stretch>
        </p:blipFill>
        <p:spPr>
          <a:xfrm>
            <a:off x="4558945" y="3659809"/>
            <a:ext cx="1358566" cy="1358566"/>
          </a:xfrm>
          <a:prstGeom prst="rect">
            <a:avLst/>
          </a:prstGeom>
        </p:spPr>
      </p:pic>
      <p:pic>
        <p:nvPicPr>
          <p:cNvPr id="11" name="Picture 10" descr="A magazine cover with a couple of people holding hands and a child in the air&#10;&#10;Description automatically generated">
            <a:extLst>
              <a:ext uri="{FF2B5EF4-FFF2-40B4-BE49-F238E27FC236}">
                <a16:creationId xmlns:a16="http://schemas.microsoft.com/office/drawing/2014/main" id="{13E3ACEF-1647-E785-0451-0CA02687081B}"/>
              </a:ext>
            </a:extLst>
          </p:cNvPr>
          <p:cNvPicPr>
            <a:picLocks noChangeAspect="1"/>
          </p:cNvPicPr>
          <p:nvPr/>
        </p:nvPicPr>
        <p:blipFill>
          <a:blip r:embed="rId5"/>
          <a:stretch>
            <a:fillRect/>
          </a:stretch>
        </p:blipFill>
        <p:spPr>
          <a:xfrm>
            <a:off x="230548" y="83466"/>
            <a:ext cx="3831798" cy="478974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6"/>
          <p:cNvSpPr txBox="1">
            <a:spLocks noGrp="1"/>
          </p:cNvSpPr>
          <p:nvPr>
            <p:ph type="body" idx="1"/>
          </p:nvPr>
        </p:nvSpPr>
        <p:spPr>
          <a:xfrm>
            <a:off x="116900" y="863550"/>
            <a:ext cx="8923200" cy="3416400"/>
          </a:xfrm>
          <a:prstGeom prst="rect">
            <a:avLst/>
          </a:prstGeom>
          <a:noFill/>
          <a:ln>
            <a:noFill/>
          </a:ln>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SzPts val="1800"/>
              <a:buNone/>
            </a:pPr>
            <a:r>
              <a:rPr lang="en" sz="2400">
                <a:solidFill>
                  <a:schemeClr val="dk1"/>
                </a:solidFill>
              </a:rPr>
              <a:t>This presentation is based on our recently published article: </a:t>
            </a:r>
            <a:endParaRPr sz="2400">
              <a:solidFill>
                <a:schemeClr val="dk1"/>
              </a:solidFill>
            </a:endParaRPr>
          </a:p>
          <a:p>
            <a:pPr marL="0" lvl="0" indent="0" algn="l" rtl="0">
              <a:lnSpc>
                <a:spcPct val="100000"/>
              </a:lnSpc>
              <a:spcBef>
                <a:spcPts val="1200"/>
              </a:spcBef>
              <a:spcAft>
                <a:spcPts val="0"/>
              </a:spcAft>
              <a:buSzPts val="1800"/>
              <a:buNone/>
            </a:pPr>
            <a:r>
              <a:rPr lang="en" sz="2400">
                <a:solidFill>
                  <a:schemeClr val="dk1"/>
                </a:solidFill>
              </a:rPr>
              <a:t>Wilson, L. &amp; Thompson, J. (2022). Welcoming Black Dads:</a:t>
            </a:r>
            <a:endParaRPr sz="2400">
              <a:solidFill>
                <a:schemeClr val="dk1"/>
              </a:solidFill>
            </a:endParaRPr>
          </a:p>
          <a:p>
            <a:pPr marL="0" lvl="0" indent="0" algn="l" rtl="0">
              <a:lnSpc>
                <a:spcPct val="100000"/>
              </a:lnSpc>
              <a:spcBef>
                <a:spcPts val="0"/>
              </a:spcBef>
              <a:spcAft>
                <a:spcPts val="0"/>
              </a:spcAft>
              <a:buSzPts val="1800"/>
              <a:buNone/>
            </a:pPr>
            <a:r>
              <a:rPr lang="en" sz="2400">
                <a:solidFill>
                  <a:schemeClr val="dk1"/>
                </a:solidFill>
              </a:rPr>
              <a:t>     Action Steps and Reflections on Becoming Culturally</a:t>
            </a:r>
            <a:endParaRPr sz="2400">
              <a:solidFill>
                <a:schemeClr val="dk1"/>
              </a:solidFill>
            </a:endParaRPr>
          </a:p>
          <a:p>
            <a:pPr marL="0" lvl="0" indent="0" algn="l" rtl="0">
              <a:lnSpc>
                <a:spcPct val="100000"/>
              </a:lnSpc>
              <a:spcBef>
                <a:spcPts val="0"/>
              </a:spcBef>
              <a:spcAft>
                <a:spcPts val="0"/>
              </a:spcAft>
              <a:buSzPts val="1800"/>
              <a:buNone/>
            </a:pPr>
            <a:r>
              <a:rPr lang="en" sz="2400">
                <a:solidFill>
                  <a:schemeClr val="dk1"/>
                </a:solidFill>
              </a:rPr>
              <a:t>     Competent. </a:t>
            </a:r>
            <a:r>
              <a:rPr lang="en" sz="2400" i="1">
                <a:solidFill>
                  <a:schemeClr val="dk1"/>
                </a:solidFill>
              </a:rPr>
              <a:t>Young Children, 77</a:t>
            </a:r>
            <a:r>
              <a:rPr lang="en" sz="2400">
                <a:solidFill>
                  <a:schemeClr val="dk1"/>
                </a:solidFill>
              </a:rPr>
              <a:t>(4), 26-34. </a:t>
            </a:r>
            <a:endParaRPr sz="2400">
              <a:solidFill>
                <a:schemeClr val="dk1"/>
              </a:solidFill>
            </a:endParaRPr>
          </a:p>
          <a:p>
            <a:pPr marL="0" lvl="0" indent="0" algn="l" rtl="0">
              <a:lnSpc>
                <a:spcPct val="115000"/>
              </a:lnSpc>
              <a:spcBef>
                <a:spcPts val="0"/>
              </a:spcBef>
              <a:spcAft>
                <a:spcPts val="0"/>
              </a:spcAft>
              <a:buSzPts val="1800"/>
              <a:buNone/>
            </a:pPr>
            <a:endParaRPr sz="2400">
              <a:solidFill>
                <a:schemeClr val="dk1"/>
              </a:solidFill>
            </a:endParaRPr>
          </a:p>
          <a:p>
            <a:pPr marL="0" lvl="0" indent="0" algn="l" rtl="0">
              <a:lnSpc>
                <a:spcPct val="115000"/>
              </a:lnSpc>
              <a:spcBef>
                <a:spcPts val="1200"/>
              </a:spcBef>
              <a:spcAft>
                <a:spcPts val="0"/>
              </a:spcAft>
              <a:buSzPts val="1800"/>
              <a:buNone/>
            </a:pPr>
            <a:r>
              <a:rPr lang="en" sz="2400" u="sng">
                <a:solidFill>
                  <a:schemeClr val="hlink"/>
                </a:solidFill>
                <a:hlinkClick r:id="rId3"/>
              </a:rPr>
              <a:t>https://www.drlindseywilson.com/</a:t>
            </a:r>
            <a:r>
              <a:rPr lang="en" sz="2400">
                <a:solidFill>
                  <a:schemeClr val="dk1"/>
                </a:solidFill>
              </a:rPr>
              <a:t> </a:t>
            </a:r>
            <a:endParaRPr sz="2400">
              <a:solidFill>
                <a:schemeClr val="dk1"/>
              </a:solidFill>
            </a:endParaRPr>
          </a:p>
          <a:p>
            <a:pPr marL="0" lvl="0" indent="0" algn="l" rtl="0">
              <a:lnSpc>
                <a:spcPct val="115000"/>
              </a:lnSpc>
              <a:spcBef>
                <a:spcPts val="1200"/>
              </a:spcBef>
              <a:spcAft>
                <a:spcPts val="1200"/>
              </a:spcAft>
              <a:buSzPts val="1800"/>
              <a:buNone/>
            </a:pPr>
            <a:r>
              <a:rPr lang="en" sz="2400" u="sng">
                <a:solidFill>
                  <a:schemeClr val="hlink"/>
                </a:solidFill>
                <a:hlinkClick r:id="rId4"/>
              </a:rPr>
              <a:t>http://faculty.tamuc.edu/jthompson/abar</a:t>
            </a:r>
            <a:endParaRPr sz="2400">
              <a:solidFill>
                <a:schemeClr val="dk1"/>
              </a:solidFill>
            </a:endParaRPr>
          </a:p>
        </p:txBody>
      </p:sp>
      <p:pic>
        <p:nvPicPr>
          <p:cNvPr id="340" name="Google Shape;340;p26"/>
          <p:cNvPicPr preferRelativeResize="0"/>
          <p:nvPr/>
        </p:nvPicPr>
        <p:blipFill rotWithShape="1">
          <a:blip r:embed="rId5">
            <a:alphaModFix/>
          </a:blip>
          <a:srcRect/>
          <a:stretch/>
        </p:blipFill>
        <p:spPr>
          <a:xfrm>
            <a:off x="6190425" y="2571750"/>
            <a:ext cx="1953450" cy="1953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3"/>
          <p:cNvSpPr txBox="1">
            <a:spLocks noGrp="1"/>
          </p:cNvSpPr>
          <p:nvPr>
            <p:ph type="title"/>
          </p:nvPr>
        </p:nvSpPr>
        <p:spPr>
          <a:xfrm>
            <a:off x="0" y="0"/>
            <a:ext cx="9144000" cy="842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620">
                <a:latin typeface="Oswald"/>
                <a:ea typeface="Oswald"/>
                <a:cs typeface="Oswald"/>
                <a:sym typeface="Oswald"/>
              </a:rPr>
              <a:t>First, a Story </a:t>
            </a:r>
            <a:endParaRPr sz="4620">
              <a:latin typeface="Oswald"/>
              <a:ea typeface="Oswald"/>
              <a:cs typeface="Oswald"/>
              <a:sym typeface="Oswald"/>
            </a:endParaRPr>
          </a:p>
        </p:txBody>
      </p:sp>
      <p:sp>
        <p:nvSpPr>
          <p:cNvPr id="106" name="Google Shape;106;p3"/>
          <p:cNvSpPr txBox="1">
            <a:spLocks noGrp="1"/>
          </p:cNvSpPr>
          <p:nvPr>
            <p:ph type="title"/>
          </p:nvPr>
        </p:nvSpPr>
        <p:spPr>
          <a:xfrm>
            <a:off x="4804550" y="1876750"/>
            <a:ext cx="4152300" cy="21288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t>My Daddy Did It! </a:t>
            </a:r>
            <a:endParaRPr/>
          </a:p>
          <a:p>
            <a:pPr marL="0" lvl="0" indent="0" algn="ctr" rtl="0">
              <a:lnSpc>
                <a:spcPct val="100000"/>
              </a:lnSpc>
              <a:spcBef>
                <a:spcPts val="0"/>
              </a:spcBef>
              <a:spcAft>
                <a:spcPts val="0"/>
              </a:spcAft>
              <a:buSzPct val="111111"/>
              <a:buNone/>
            </a:pPr>
            <a:r>
              <a:rPr lang="en"/>
              <a:t>(2022)</a:t>
            </a:r>
            <a:endParaRPr/>
          </a:p>
          <a:p>
            <a:pPr marL="0" lvl="0" indent="0" algn="ctr" rtl="0">
              <a:lnSpc>
                <a:spcPct val="100000"/>
              </a:lnSpc>
              <a:spcBef>
                <a:spcPts val="0"/>
              </a:spcBef>
              <a:spcAft>
                <a:spcPts val="0"/>
              </a:spcAft>
              <a:buSzPct val="111111"/>
              <a:buNone/>
            </a:pPr>
            <a:r>
              <a:rPr lang="en"/>
              <a:t>by Dr. Lindsey L. Wilson</a:t>
            </a:r>
            <a:endParaRPr/>
          </a:p>
          <a:p>
            <a:pPr marL="0" lvl="0" indent="0" algn="ctr" rtl="0">
              <a:lnSpc>
                <a:spcPct val="100000"/>
              </a:lnSpc>
              <a:spcBef>
                <a:spcPts val="0"/>
              </a:spcBef>
              <a:spcAft>
                <a:spcPts val="0"/>
              </a:spcAft>
              <a:buSzPct val="111111"/>
              <a:buNone/>
            </a:pPr>
            <a:endParaRPr/>
          </a:p>
          <a:p>
            <a:pPr marL="0" lvl="0" indent="0" algn="ctr" rtl="0">
              <a:lnSpc>
                <a:spcPct val="100000"/>
              </a:lnSpc>
              <a:spcBef>
                <a:spcPts val="0"/>
              </a:spcBef>
              <a:spcAft>
                <a:spcPts val="0"/>
              </a:spcAft>
              <a:buSzPct val="111111"/>
              <a:buNone/>
            </a:pPr>
            <a:r>
              <a:rPr lang="en"/>
              <a:t>Art by Sheila Alejandro</a:t>
            </a:r>
            <a:endParaRPr/>
          </a:p>
          <a:p>
            <a:pPr marL="0" lvl="0" indent="0" algn="ctr" rtl="0">
              <a:lnSpc>
                <a:spcPct val="100000"/>
              </a:lnSpc>
              <a:spcBef>
                <a:spcPts val="0"/>
              </a:spcBef>
              <a:spcAft>
                <a:spcPts val="0"/>
              </a:spcAft>
              <a:buSzPct val="111111"/>
              <a:buNone/>
            </a:pPr>
            <a:r>
              <a:rPr lang="en"/>
              <a:t>Valeriia Proskurina</a:t>
            </a:r>
            <a:endParaRPr/>
          </a:p>
        </p:txBody>
      </p:sp>
      <p:sp>
        <p:nvSpPr>
          <p:cNvPr id="107" name="Google Shape;107;p3"/>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8" name="Google Shape;108;p3"/>
          <p:cNvPicPr preferRelativeResize="0"/>
          <p:nvPr/>
        </p:nvPicPr>
        <p:blipFill>
          <a:blip r:embed="rId3">
            <a:alphaModFix/>
          </a:blip>
          <a:stretch>
            <a:fillRect/>
          </a:stretch>
        </p:blipFill>
        <p:spPr>
          <a:xfrm>
            <a:off x="796075" y="1070875"/>
            <a:ext cx="3070777" cy="38725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g26141ead17b_0_79"/>
          <p:cNvSpPr txBox="1">
            <a:spLocks noGrp="1"/>
          </p:cNvSpPr>
          <p:nvPr>
            <p:ph type="title"/>
          </p:nvPr>
        </p:nvSpPr>
        <p:spPr>
          <a:xfrm>
            <a:off x="0" y="0"/>
            <a:ext cx="9144000" cy="8055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620">
                <a:latin typeface="Oswald"/>
                <a:ea typeface="Oswald"/>
                <a:cs typeface="Oswald"/>
                <a:sym typeface="Oswald"/>
              </a:rPr>
              <a:t>Lexie and Yazmin were talking: </a:t>
            </a:r>
            <a:endParaRPr sz="4620">
              <a:latin typeface="Oswald"/>
              <a:ea typeface="Oswald"/>
              <a:cs typeface="Oswald"/>
              <a:sym typeface="Oswald"/>
            </a:endParaRPr>
          </a:p>
        </p:txBody>
      </p:sp>
      <p:sp>
        <p:nvSpPr>
          <p:cNvPr id="114" name="Google Shape;114;g26141ead17b_0_79"/>
          <p:cNvSpPr/>
          <p:nvPr/>
        </p:nvSpPr>
        <p:spPr>
          <a:xfrm>
            <a:off x="0" y="8055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5" name="Google Shape;115;g26141ead17b_0_79"/>
          <p:cNvPicPr preferRelativeResize="0"/>
          <p:nvPr/>
        </p:nvPicPr>
        <p:blipFill rotWithShape="1">
          <a:blip r:embed="rId3">
            <a:alphaModFix/>
          </a:blip>
          <a:srcRect r="15146"/>
          <a:stretch/>
        </p:blipFill>
        <p:spPr>
          <a:xfrm>
            <a:off x="99675" y="1492100"/>
            <a:ext cx="4157550" cy="3089649"/>
          </a:xfrm>
          <a:prstGeom prst="rect">
            <a:avLst/>
          </a:prstGeom>
          <a:noFill/>
          <a:ln>
            <a:noFill/>
          </a:ln>
        </p:spPr>
      </p:pic>
      <p:sp>
        <p:nvSpPr>
          <p:cNvPr id="116" name="Google Shape;116;g26141ead17b_0_79"/>
          <p:cNvSpPr txBox="1">
            <a:spLocks noGrp="1"/>
          </p:cNvSpPr>
          <p:nvPr>
            <p:ph type="title"/>
          </p:nvPr>
        </p:nvSpPr>
        <p:spPr>
          <a:xfrm>
            <a:off x="4112000" y="1656050"/>
            <a:ext cx="4946400" cy="21288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SzPts val="2800"/>
              <a:buNone/>
            </a:pPr>
            <a:r>
              <a:rPr lang="en" sz="2700">
                <a:latin typeface="Playfair Display"/>
                <a:ea typeface="Playfair Display"/>
                <a:cs typeface="Playfair Display"/>
                <a:sym typeface="Playfair Display"/>
              </a:rPr>
              <a:t>“Who did your hair?” </a:t>
            </a:r>
            <a:endParaRPr sz="2700">
              <a:latin typeface="Playfair Display"/>
              <a:ea typeface="Playfair Display"/>
              <a:cs typeface="Playfair Display"/>
              <a:sym typeface="Playfair Display"/>
            </a:endParaRPr>
          </a:p>
          <a:p>
            <a:pPr marL="0" lvl="0" indent="0" algn="r" rtl="0">
              <a:lnSpc>
                <a:spcPct val="150000"/>
              </a:lnSpc>
              <a:spcBef>
                <a:spcPts val="0"/>
              </a:spcBef>
              <a:spcAft>
                <a:spcPts val="0"/>
              </a:spcAft>
              <a:buSzPts val="2800"/>
              <a:buNone/>
            </a:pPr>
            <a:r>
              <a:rPr lang="en" sz="2700">
                <a:latin typeface="Playfair Display"/>
                <a:ea typeface="Playfair Display"/>
                <a:cs typeface="Playfair Display"/>
                <a:sym typeface="Playfair Display"/>
              </a:rPr>
              <a:t>“My Daddy does a lot.” </a:t>
            </a:r>
            <a:endParaRPr sz="2700">
              <a:latin typeface="Playfair Display"/>
              <a:ea typeface="Playfair Display"/>
              <a:cs typeface="Playfair Display"/>
              <a:sym typeface="Playfair Display"/>
            </a:endParaRPr>
          </a:p>
          <a:p>
            <a:pPr marL="0" lvl="0" indent="0" algn="l" rtl="0">
              <a:lnSpc>
                <a:spcPct val="150000"/>
              </a:lnSpc>
              <a:spcBef>
                <a:spcPts val="0"/>
              </a:spcBef>
              <a:spcAft>
                <a:spcPts val="0"/>
              </a:spcAft>
              <a:buSzPts val="2800"/>
              <a:buNone/>
            </a:pPr>
            <a:r>
              <a:rPr lang="en" sz="2700">
                <a:latin typeface="Playfair Display"/>
                <a:ea typeface="Playfair Display"/>
                <a:cs typeface="Playfair Display"/>
                <a:sym typeface="Playfair Display"/>
              </a:rPr>
              <a:t>“Who set up all the balloons?”</a:t>
            </a:r>
            <a:endParaRPr sz="2700">
              <a:latin typeface="Playfair Display"/>
              <a:ea typeface="Playfair Display"/>
              <a:cs typeface="Playfair Display"/>
              <a:sym typeface="Playfair Display"/>
            </a:endParaRPr>
          </a:p>
          <a:p>
            <a:pPr marL="0" lvl="0" indent="0" algn="r" rtl="0">
              <a:lnSpc>
                <a:spcPct val="150000"/>
              </a:lnSpc>
              <a:spcBef>
                <a:spcPts val="0"/>
              </a:spcBef>
              <a:spcAft>
                <a:spcPts val="0"/>
              </a:spcAft>
              <a:buSzPts val="2800"/>
              <a:buNone/>
            </a:pPr>
            <a:r>
              <a:rPr lang="en" sz="2700">
                <a:latin typeface="Playfair Display"/>
                <a:ea typeface="Playfair Display"/>
                <a:cs typeface="Playfair Display"/>
                <a:sym typeface="Playfair Display"/>
              </a:rPr>
              <a:t>“My Daddy did!”</a:t>
            </a:r>
            <a:endParaRPr sz="2700">
              <a:latin typeface="Playfair Display"/>
              <a:ea typeface="Playfair Display"/>
              <a:cs typeface="Playfair Display"/>
              <a:sym typeface="Playfair Display"/>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6141ead17b_0_65"/>
          <p:cNvSpPr txBox="1">
            <a:spLocks noGrp="1"/>
          </p:cNvSpPr>
          <p:nvPr>
            <p:ph type="title"/>
          </p:nvPr>
        </p:nvSpPr>
        <p:spPr>
          <a:xfrm>
            <a:off x="0" y="0"/>
            <a:ext cx="9144000" cy="842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620">
                <a:latin typeface="Oswald"/>
                <a:ea typeface="Oswald"/>
                <a:cs typeface="Oswald"/>
                <a:sym typeface="Oswald"/>
              </a:rPr>
              <a:t>… awesome science project</a:t>
            </a:r>
            <a:endParaRPr sz="4620">
              <a:latin typeface="Oswald"/>
              <a:ea typeface="Oswald"/>
              <a:cs typeface="Oswald"/>
              <a:sym typeface="Oswald"/>
            </a:endParaRPr>
          </a:p>
        </p:txBody>
      </p:sp>
      <p:sp>
        <p:nvSpPr>
          <p:cNvPr id="122" name="Google Shape;122;g26141ead17b_0_65"/>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3" name="Google Shape;123;g26141ead17b_0_65"/>
          <p:cNvSpPr txBox="1"/>
          <p:nvPr/>
        </p:nvSpPr>
        <p:spPr>
          <a:xfrm>
            <a:off x="2241750" y="3129350"/>
            <a:ext cx="65544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pic>
        <p:nvPicPr>
          <p:cNvPr id="124" name="Google Shape;124;g26141ead17b_0_65"/>
          <p:cNvPicPr preferRelativeResize="0"/>
          <p:nvPr/>
        </p:nvPicPr>
        <p:blipFill rotWithShape="1">
          <a:blip r:embed="rId3">
            <a:alphaModFix/>
          </a:blip>
          <a:srcRect l="-6906"/>
          <a:stretch/>
        </p:blipFill>
        <p:spPr>
          <a:xfrm>
            <a:off x="-365500" y="1530225"/>
            <a:ext cx="4937498" cy="3659976"/>
          </a:xfrm>
          <a:prstGeom prst="rect">
            <a:avLst/>
          </a:prstGeom>
          <a:noFill/>
          <a:ln w="28575" cap="flat" cmpd="sng">
            <a:solidFill>
              <a:schemeClr val="accent5"/>
            </a:solidFill>
            <a:prstDash val="solid"/>
            <a:round/>
            <a:headEnd type="none" w="sm" len="sm"/>
            <a:tailEnd type="none" w="sm" len="sm"/>
          </a:ln>
        </p:spPr>
      </p:pic>
      <p:sp>
        <p:nvSpPr>
          <p:cNvPr id="125" name="Google Shape;125;g26141ead17b_0_65"/>
          <p:cNvSpPr txBox="1">
            <a:spLocks noGrp="1"/>
          </p:cNvSpPr>
          <p:nvPr>
            <p:ph type="title"/>
          </p:nvPr>
        </p:nvSpPr>
        <p:spPr>
          <a:xfrm>
            <a:off x="5031225" y="1655225"/>
            <a:ext cx="3984600" cy="212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111"/>
              <a:buNone/>
            </a:pPr>
            <a:endParaRPr sz="3300">
              <a:latin typeface="Playfair Display"/>
              <a:ea typeface="Playfair Display"/>
              <a:cs typeface="Playfair Display"/>
              <a:sym typeface="Playfair Display"/>
            </a:endParaRPr>
          </a:p>
          <a:p>
            <a:pPr marL="0" lvl="0" indent="0" algn="l" rtl="0">
              <a:lnSpc>
                <a:spcPct val="100000"/>
              </a:lnSpc>
              <a:spcBef>
                <a:spcPts val="0"/>
              </a:spcBef>
              <a:spcAft>
                <a:spcPts val="0"/>
              </a:spcAft>
              <a:buSzPts val="3111"/>
              <a:buNone/>
            </a:pPr>
            <a:r>
              <a:rPr lang="en" sz="3300">
                <a:latin typeface="Playfair Display"/>
                <a:ea typeface="Playfair Display"/>
                <a:cs typeface="Playfair Display"/>
                <a:sym typeface="Playfair Display"/>
              </a:rPr>
              <a:t>“My Daddy helped me build the volcano!”</a:t>
            </a:r>
            <a:endParaRPr sz="3300">
              <a:latin typeface="Playfair Display"/>
              <a:ea typeface="Playfair Display"/>
              <a:cs typeface="Playfair Display"/>
              <a:sym typeface="Playfair Displa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26141ead17b_0_58"/>
          <p:cNvSpPr txBox="1">
            <a:spLocks noGrp="1"/>
          </p:cNvSpPr>
          <p:nvPr>
            <p:ph type="title"/>
          </p:nvPr>
        </p:nvSpPr>
        <p:spPr>
          <a:xfrm>
            <a:off x="0" y="0"/>
            <a:ext cx="9144000" cy="842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620">
                <a:latin typeface="Oswald"/>
                <a:ea typeface="Oswald"/>
                <a:cs typeface="Oswald"/>
                <a:sym typeface="Oswald"/>
              </a:rPr>
              <a:t>… my first picnic … </a:t>
            </a:r>
            <a:endParaRPr sz="4620">
              <a:latin typeface="Oswald"/>
              <a:ea typeface="Oswald"/>
              <a:cs typeface="Oswald"/>
              <a:sym typeface="Oswald"/>
            </a:endParaRPr>
          </a:p>
        </p:txBody>
      </p:sp>
      <p:sp>
        <p:nvSpPr>
          <p:cNvPr id="131" name="Google Shape;131;g26141ead17b_0_58"/>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2" name="Google Shape;132;g26141ead17b_0_58"/>
          <p:cNvPicPr preferRelativeResize="0"/>
          <p:nvPr/>
        </p:nvPicPr>
        <p:blipFill>
          <a:blip r:embed="rId3">
            <a:alphaModFix/>
          </a:blip>
          <a:stretch>
            <a:fillRect/>
          </a:stretch>
        </p:blipFill>
        <p:spPr>
          <a:xfrm>
            <a:off x="938775" y="1087375"/>
            <a:ext cx="3034058" cy="3826202"/>
          </a:xfrm>
          <a:prstGeom prst="rect">
            <a:avLst/>
          </a:prstGeom>
          <a:noFill/>
          <a:ln>
            <a:noFill/>
          </a:ln>
        </p:spPr>
      </p:pic>
      <p:sp>
        <p:nvSpPr>
          <p:cNvPr id="133" name="Google Shape;133;g26141ead17b_0_58"/>
          <p:cNvSpPr txBox="1"/>
          <p:nvPr/>
        </p:nvSpPr>
        <p:spPr>
          <a:xfrm>
            <a:off x="4101525" y="1581475"/>
            <a:ext cx="48405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dk1"/>
                </a:solidFill>
                <a:latin typeface="Playfair Display"/>
                <a:ea typeface="Playfair Display"/>
                <a:cs typeface="Playfair Display"/>
                <a:sym typeface="Playfair Display"/>
              </a:rPr>
              <a:t>“Who made my favorite soup?” </a:t>
            </a:r>
            <a:endParaRPr sz="24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24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2400">
                <a:solidFill>
                  <a:schemeClr val="dk1"/>
                </a:solidFill>
                <a:latin typeface="Playfair Display"/>
                <a:ea typeface="Playfair Display"/>
                <a:cs typeface="Playfair Display"/>
                <a:sym typeface="Playfair Display"/>
              </a:rPr>
              <a:t>“Who went down the big water slide with me?” </a:t>
            </a:r>
            <a:endParaRPr sz="24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endParaRPr sz="2400">
              <a:solidFill>
                <a:schemeClr val="dk1"/>
              </a:solidFill>
              <a:latin typeface="Playfair Display"/>
              <a:ea typeface="Playfair Display"/>
              <a:cs typeface="Playfair Display"/>
              <a:sym typeface="Playfair Display"/>
            </a:endParaRPr>
          </a:p>
          <a:p>
            <a:pPr marL="0" lvl="0" indent="0" algn="l" rtl="0">
              <a:spcBef>
                <a:spcPts val="0"/>
              </a:spcBef>
              <a:spcAft>
                <a:spcPts val="0"/>
              </a:spcAft>
              <a:buNone/>
            </a:pPr>
            <a:r>
              <a:rPr lang="en" sz="2400">
                <a:solidFill>
                  <a:schemeClr val="dk1"/>
                </a:solidFill>
                <a:latin typeface="Playfair Display"/>
                <a:ea typeface="Playfair Display"/>
                <a:cs typeface="Playfair Display"/>
                <a:sym typeface="Playfair Display"/>
              </a:rPr>
              <a:t>“Who drove Mommy and me to get my dog, Cocoa?” </a:t>
            </a:r>
            <a:endParaRPr sz="2400">
              <a:solidFill>
                <a:schemeClr val="dk1"/>
              </a:solidFill>
              <a:latin typeface="Playfair Display"/>
              <a:ea typeface="Playfair Display"/>
              <a:cs typeface="Playfair Display"/>
              <a:sym typeface="Playfair Displ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6141ead17b_0_98"/>
          <p:cNvSpPr txBox="1">
            <a:spLocks noGrp="1"/>
          </p:cNvSpPr>
          <p:nvPr>
            <p:ph type="title"/>
          </p:nvPr>
        </p:nvSpPr>
        <p:spPr>
          <a:xfrm>
            <a:off x="0" y="0"/>
            <a:ext cx="9144000" cy="872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620">
                <a:latin typeface="Oswald"/>
                <a:ea typeface="Oswald"/>
                <a:cs typeface="Oswald"/>
                <a:sym typeface="Oswald"/>
              </a:rPr>
              <a:t>“My favorite thing to do with Daddy” </a:t>
            </a:r>
            <a:endParaRPr sz="4620">
              <a:latin typeface="Oswald"/>
              <a:ea typeface="Oswald"/>
              <a:cs typeface="Oswald"/>
              <a:sym typeface="Oswald"/>
            </a:endParaRPr>
          </a:p>
        </p:txBody>
      </p:sp>
      <p:sp>
        <p:nvSpPr>
          <p:cNvPr id="139" name="Google Shape;139;g26141ead17b_0_98"/>
          <p:cNvSpPr txBox="1">
            <a:spLocks noGrp="1"/>
          </p:cNvSpPr>
          <p:nvPr>
            <p:ph type="title"/>
          </p:nvPr>
        </p:nvSpPr>
        <p:spPr>
          <a:xfrm>
            <a:off x="4374850" y="1777075"/>
            <a:ext cx="4570800" cy="2963700"/>
          </a:xfrm>
          <a:prstGeom prst="rect">
            <a:avLst/>
          </a:prstGeom>
          <a:noFill/>
          <a:ln>
            <a:noFill/>
          </a:ln>
        </p:spPr>
        <p:txBody>
          <a:bodyPr spcFirstLastPara="1" wrap="square" lIns="91425" tIns="91425" rIns="91425" bIns="91425" anchor="t" anchorCtr="0">
            <a:normAutofit fontScale="90000"/>
          </a:bodyPr>
          <a:lstStyle/>
          <a:p>
            <a:pPr marL="0" lvl="0" indent="0" algn="ctr" rtl="0">
              <a:lnSpc>
                <a:spcPct val="100000"/>
              </a:lnSpc>
              <a:spcBef>
                <a:spcPts val="0"/>
              </a:spcBef>
              <a:spcAft>
                <a:spcPts val="0"/>
              </a:spcAft>
              <a:buSzPct val="111111"/>
              <a:buNone/>
            </a:pPr>
            <a:r>
              <a:rPr lang="en">
                <a:latin typeface="Playfair Display"/>
                <a:ea typeface="Playfair Display"/>
                <a:cs typeface="Playfair Display"/>
                <a:sym typeface="Playfair Display"/>
              </a:rPr>
              <a:t>“Every day when my Daddy drops me off at school, he tells me to repeat after him. He says, ‘I am important. I am kind. I am smart. I am pretty.’ We call that our morning ritual.”</a:t>
            </a:r>
            <a:endParaRPr>
              <a:latin typeface="Playfair Display"/>
              <a:ea typeface="Playfair Display"/>
              <a:cs typeface="Playfair Display"/>
              <a:sym typeface="Playfair Display"/>
            </a:endParaRPr>
          </a:p>
        </p:txBody>
      </p:sp>
      <p:sp>
        <p:nvSpPr>
          <p:cNvPr id="140" name="Google Shape;140;g26141ead17b_0_98"/>
          <p:cNvSpPr/>
          <p:nvPr/>
        </p:nvSpPr>
        <p:spPr>
          <a:xfrm>
            <a:off x="-4200" y="835075"/>
            <a:ext cx="9062700" cy="1773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1" name="Google Shape;141;g26141ead17b_0_98"/>
          <p:cNvPicPr preferRelativeResize="0"/>
          <p:nvPr/>
        </p:nvPicPr>
        <p:blipFill>
          <a:blip r:embed="rId3">
            <a:alphaModFix/>
          </a:blip>
          <a:stretch>
            <a:fillRect/>
          </a:stretch>
        </p:blipFill>
        <p:spPr>
          <a:xfrm>
            <a:off x="174550" y="1884700"/>
            <a:ext cx="4070051" cy="2566546"/>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6141ead17b_0_72"/>
          <p:cNvSpPr txBox="1">
            <a:spLocks noGrp="1"/>
          </p:cNvSpPr>
          <p:nvPr>
            <p:ph type="title"/>
          </p:nvPr>
        </p:nvSpPr>
        <p:spPr>
          <a:xfrm>
            <a:off x="0" y="0"/>
            <a:ext cx="9144000" cy="842100"/>
          </a:xfrm>
          <a:prstGeom prst="rect">
            <a:avLst/>
          </a:prstGeom>
          <a:solidFill>
            <a:schemeClr val="lt2"/>
          </a:solid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4620">
                <a:latin typeface="Oswald"/>
                <a:ea typeface="Oswald"/>
                <a:cs typeface="Oswald"/>
                <a:sym typeface="Oswald"/>
              </a:rPr>
              <a:t>#GirlDad</a:t>
            </a:r>
            <a:endParaRPr sz="4620">
              <a:latin typeface="Oswald"/>
              <a:ea typeface="Oswald"/>
              <a:cs typeface="Oswald"/>
              <a:sym typeface="Oswald"/>
            </a:endParaRPr>
          </a:p>
        </p:txBody>
      </p:sp>
      <p:sp>
        <p:nvSpPr>
          <p:cNvPr id="147" name="Google Shape;147;g26141ead17b_0_72"/>
          <p:cNvSpPr/>
          <p:nvPr/>
        </p:nvSpPr>
        <p:spPr>
          <a:xfrm>
            <a:off x="-4200" y="738900"/>
            <a:ext cx="9062700" cy="273600"/>
          </a:xfrm>
          <a:prstGeom prst="rect">
            <a:avLst/>
          </a:prstGeom>
          <a:solidFill>
            <a:schemeClr val="accent5"/>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8" name="Google Shape;148;g26141ead17b_0_72"/>
          <p:cNvSpPr txBox="1">
            <a:spLocks noGrp="1"/>
          </p:cNvSpPr>
          <p:nvPr>
            <p:ph type="title"/>
          </p:nvPr>
        </p:nvSpPr>
        <p:spPr>
          <a:xfrm>
            <a:off x="252275" y="1485075"/>
            <a:ext cx="3513300" cy="2505600"/>
          </a:xfrm>
          <a:prstGeom prst="rect">
            <a:avLst/>
          </a:prstGeom>
          <a:solidFill>
            <a:schemeClr val="accent5"/>
          </a:solid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111"/>
              <a:buNone/>
            </a:pPr>
            <a:r>
              <a:rPr lang="en" sz="3300">
                <a:solidFill>
                  <a:schemeClr val="lt1"/>
                </a:solidFill>
                <a:latin typeface="Playfair Display"/>
                <a:ea typeface="Playfair Display"/>
                <a:cs typeface="Playfair Display"/>
                <a:sym typeface="Playfair Display"/>
              </a:rPr>
              <a:t>What are your favorite memories with your Dad?</a:t>
            </a:r>
            <a:endParaRPr sz="3300">
              <a:solidFill>
                <a:schemeClr val="lt1"/>
              </a:solidFill>
              <a:latin typeface="Playfair Display"/>
              <a:ea typeface="Playfair Display"/>
              <a:cs typeface="Playfair Display"/>
              <a:sym typeface="Playfair Display"/>
            </a:endParaRPr>
          </a:p>
        </p:txBody>
      </p:sp>
      <p:pic>
        <p:nvPicPr>
          <p:cNvPr id="149" name="Google Shape;149;g26141ead17b_0_72"/>
          <p:cNvPicPr preferRelativeResize="0"/>
          <p:nvPr/>
        </p:nvPicPr>
        <p:blipFill>
          <a:blip r:embed="rId3">
            <a:alphaModFix/>
          </a:blip>
          <a:stretch>
            <a:fillRect/>
          </a:stretch>
        </p:blipFill>
        <p:spPr>
          <a:xfrm>
            <a:off x="4737675" y="1012500"/>
            <a:ext cx="3189665" cy="38261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1621</TotalTime>
  <Words>2023</Words>
  <Application>Microsoft Office PowerPoint</Application>
  <PresentationFormat>On-screen Show (16:9)</PresentationFormat>
  <Paragraphs>203</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Playfair Display ExtraBold</vt:lpstr>
      <vt:lpstr>Arial</vt:lpstr>
      <vt:lpstr>Oswald SemiBold</vt:lpstr>
      <vt:lpstr>Oswald</vt:lpstr>
      <vt:lpstr>Playfair Display</vt:lpstr>
      <vt:lpstr>Caveat</vt:lpstr>
      <vt:lpstr>Georgia</vt:lpstr>
      <vt:lpstr>Simple Light</vt:lpstr>
      <vt:lpstr>Establishing Learning Communities That Welcome Black Dads</vt:lpstr>
      <vt:lpstr>Meet the Presenters</vt:lpstr>
      <vt:lpstr>PowerPoint Presentation</vt:lpstr>
      <vt:lpstr>First, a Story </vt:lpstr>
      <vt:lpstr>Lexie and Yazmin were talking: </vt:lpstr>
      <vt:lpstr>… awesome science project</vt:lpstr>
      <vt:lpstr>… my first picnic … </vt:lpstr>
      <vt:lpstr>“My favorite thing to do with Daddy” </vt:lpstr>
      <vt:lpstr>#GirlDad</vt:lpstr>
      <vt:lpstr> Importance of Black Authors </vt:lpstr>
      <vt:lpstr>Read Any Good Books Lately? </vt:lpstr>
      <vt:lpstr>PowerPoint Presentation</vt:lpstr>
      <vt:lpstr>Black Men Lead their Children in Learning… </vt:lpstr>
      <vt:lpstr>A History of Exclusion </vt:lpstr>
      <vt:lpstr>PowerPoint Presentation</vt:lpstr>
      <vt:lpstr>PowerPoint Presentation</vt:lpstr>
      <vt:lpstr>PowerPoint Presentation</vt:lpstr>
      <vt:lpstr>Five Practices to Foster Inclusive and Culturally Competent Classrooms </vt:lpstr>
      <vt:lpstr>Action Step 1: Examine the Curriculum  </vt:lpstr>
      <vt:lpstr>Reflection 1: Examining Curriculum</vt:lpstr>
      <vt:lpstr>Action Step 2: Build Relationships</vt:lpstr>
      <vt:lpstr>Reflection 2: Build Relationships</vt:lpstr>
      <vt:lpstr>Action Step 3: Talk the Talk</vt:lpstr>
      <vt:lpstr>Reflection 3: Talk the Talk</vt:lpstr>
      <vt:lpstr>Action Step 4: Walk the Walk </vt:lpstr>
      <vt:lpstr>Reflection 4: Walk the Walk</vt:lpstr>
      <vt:lpstr>Action Step 5. Becoming Culturally Competent</vt:lpstr>
      <vt:lpstr>Reflection 5: Becoming Culturally Competent</vt:lpstr>
      <vt:lpstr>Closing The Deal… End With A Story </vt:lpstr>
      <vt:lpstr>Establishing Learning Communities That Welcome Black Dads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 Dads are Welcome in the Learning Community of their Children</dc:title>
  <dc:creator>Josh Thompson</dc:creator>
  <cp:lastModifiedBy>Josh Thompson</cp:lastModifiedBy>
  <cp:revision>2</cp:revision>
  <dcterms:modified xsi:type="dcterms:W3CDTF">2024-05-30T22:28:31Z</dcterms:modified>
</cp:coreProperties>
</file>