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54"/>
  </p:notesMasterIdLst>
  <p:handoutMasterIdLst>
    <p:handoutMasterId r:id="rId55"/>
  </p:handoutMasterIdLst>
  <p:sldIdLst>
    <p:sldId id="335" r:id="rId5"/>
    <p:sldId id="350" r:id="rId6"/>
    <p:sldId id="337" r:id="rId7"/>
    <p:sldId id="353" r:id="rId8"/>
    <p:sldId id="354" r:id="rId9"/>
    <p:sldId id="352" r:id="rId10"/>
    <p:sldId id="356" r:id="rId11"/>
    <p:sldId id="358" r:id="rId12"/>
    <p:sldId id="360" r:id="rId13"/>
    <p:sldId id="357" r:id="rId14"/>
    <p:sldId id="362" r:id="rId15"/>
    <p:sldId id="361" r:id="rId16"/>
    <p:sldId id="338" r:id="rId17"/>
    <p:sldId id="364" r:id="rId18"/>
    <p:sldId id="339" r:id="rId19"/>
    <p:sldId id="363" r:id="rId20"/>
    <p:sldId id="340" r:id="rId21"/>
    <p:sldId id="341" r:id="rId22"/>
    <p:sldId id="342" r:id="rId23"/>
    <p:sldId id="343" r:id="rId24"/>
    <p:sldId id="365" r:id="rId25"/>
    <p:sldId id="345" r:id="rId26"/>
    <p:sldId id="366" r:id="rId27"/>
    <p:sldId id="344" r:id="rId28"/>
    <p:sldId id="367" r:id="rId29"/>
    <p:sldId id="368" r:id="rId30"/>
    <p:sldId id="369" r:id="rId31"/>
    <p:sldId id="370" r:id="rId32"/>
    <p:sldId id="373" r:id="rId33"/>
    <p:sldId id="374" r:id="rId34"/>
    <p:sldId id="371" r:id="rId35"/>
    <p:sldId id="375" r:id="rId36"/>
    <p:sldId id="372" r:id="rId37"/>
    <p:sldId id="376" r:id="rId38"/>
    <p:sldId id="377" r:id="rId39"/>
    <p:sldId id="378" r:id="rId40"/>
    <p:sldId id="379" r:id="rId41"/>
    <p:sldId id="380" r:id="rId42"/>
    <p:sldId id="381" r:id="rId43"/>
    <p:sldId id="384" r:id="rId44"/>
    <p:sldId id="383" r:id="rId45"/>
    <p:sldId id="386" r:id="rId46"/>
    <p:sldId id="387" r:id="rId47"/>
    <p:sldId id="388" r:id="rId48"/>
    <p:sldId id="389" r:id="rId49"/>
    <p:sldId id="390" r:id="rId50"/>
    <p:sldId id="391" r:id="rId51"/>
    <p:sldId id="347" r:id="rId52"/>
    <p:sldId id="392" r:id="rId5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4" name="Author" initials="A" lastIdx="0"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85F935-816A-469F-99BD-03C4CCF693E4}" v="716" dt="2024-10-09T17:49:06.192"/>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45" autoAdjust="0"/>
    <p:restoredTop sz="86400" autoAdjust="0"/>
  </p:normalViewPr>
  <p:slideViewPr>
    <p:cSldViewPr snapToGrid="0">
      <p:cViewPr varScale="1">
        <p:scale>
          <a:sx n="98" d="100"/>
          <a:sy n="98" d="100"/>
        </p:scale>
        <p:origin x="276" y="52"/>
      </p:cViewPr>
      <p:guideLst>
        <p:guide pos="6504"/>
        <p:guide orient="horz" pos="3696"/>
        <p:guide orient="horz" pos="1968"/>
      </p:guideLst>
    </p:cSldViewPr>
  </p:slideViewPr>
  <p:outlineViewPr>
    <p:cViewPr>
      <p:scale>
        <a:sx n="33" d="100"/>
        <a:sy n="33" d="100"/>
      </p:scale>
      <p:origin x="0" y="-4896"/>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handoutMaster" Target="handoutMasters/handout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h Thompson" userId="7a31bbea-ccc7-4cdc-ae70-7e1181c91a31" providerId="ADAL" clId="{BDA77B75-3D66-4F48-ABEC-2231753413EE}"/>
    <pc:docChg chg="custSel modSld">
      <pc:chgData name="Josh Thompson" userId="7a31bbea-ccc7-4cdc-ae70-7e1181c91a31" providerId="ADAL" clId="{BDA77B75-3D66-4F48-ABEC-2231753413EE}" dt="2024-10-10T02:44:57.102" v="73"/>
      <pc:docMkLst>
        <pc:docMk/>
      </pc:docMkLst>
      <pc:sldChg chg="modNotesTx">
        <pc:chgData name="Josh Thompson" userId="7a31bbea-ccc7-4cdc-ae70-7e1181c91a31" providerId="ADAL" clId="{BDA77B75-3D66-4F48-ABEC-2231753413EE}" dt="2024-10-10T02:43:13.839" v="47" actId="20577"/>
        <pc:sldMkLst>
          <pc:docMk/>
          <pc:sldMk cId="1374738471" sldId="368"/>
        </pc:sldMkLst>
      </pc:sldChg>
      <pc:sldChg chg="modNotesTx">
        <pc:chgData name="Josh Thompson" userId="7a31bbea-ccc7-4cdc-ae70-7e1181c91a31" providerId="ADAL" clId="{BDA77B75-3D66-4F48-ABEC-2231753413EE}" dt="2024-10-10T02:43:20.245" v="48"/>
        <pc:sldMkLst>
          <pc:docMk/>
          <pc:sldMk cId="782802949" sldId="369"/>
        </pc:sldMkLst>
      </pc:sldChg>
      <pc:sldChg chg="modNotesTx">
        <pc:chgData name="Josh Thompson" userId="7a31bbea-ccc7-4cdc-ae70-7e1181c91a31" providerId="ADAL" clId="{BDA77B75-3D66-4F48-ABEC-2231753413EE}" dt="2024-10-10T02:43:29.795" v="49"/>
        <pc:sldMkLst>
          <pc:docMk/>
          <pc:sldMk cId="2090525393" sldId="370"/>
        </pc:sldMkLst>
      </pc:sldChg>
      <pc:sldChg chg="modNotesTx">
        <pc:chgData name="Josh Thompson" userId="7a31bbea-ccc7-4cdc-ae70-7e1181c91a31" providerId="ADAL" clId="{BDA77B75-3D66-4F48-ABEC-2231753413EE}" dt="2024-10-10T02:43:46.054" v="52"/>
        <pc:sldMkLst>
          <pc:docMk/>
          <pc:sldMk cId="1605727219" sldId="371"/>
        </pc:sldMkLst>
      </pc:sldChg>
      <pc:sldChg chg="modNotesTx">
        <pc:chgData name="Josh Thompson" userId="7a31bbea-ccc7-4cdc-ae70-7e1181c91a31" providerId="ADAL" clId="{BDA77B75-3D66-4F48-ABEC-2231753413EE}" dt="2024-10-10T02:42:53.404" v="36" actId="313"/>
        <pc:sldMkLst>
          <pc:docMk/>
          <pc:sldMk cId="1566704630" sldId="372"/>
        </pc:sldMkLst>
      </pc:sldChg>
      <pc:sldChg chg="modNotesTx">
        <pc:chgData name="Josh Thompson" userId="7a31bbea-ccc7-4cdc-ae70-7e1181c91a31" providerId="ADAL" clId="{BDA77B75-3D66-4F48-ABEC-2231753413EE}" dt="2024-10-10T02:43:36.172" v="50"/>
        <pc:sldMkLst>
          <pc:docMk/>
          <pc:sldMk cId="1385773238" sldId="373"/>
        </pc:sldMkLst>
      </pc:sldChg>
      <pc:sldChg chg="modNotesTx">
        <pc:chgData name="Josh Thompson" userId="7a31bbea-ccc7-4cdc-ae70-7e1181c91a31" providerId="ADAL" clId="{BDA77B75-3D66-4F48-ABEC-2231753413EE}" dt="2024-10-10T02:43:41.486" v="51"/>
        <pc:sldMkLst>
          <pc:docMk/>
          <pc:sldMk cId="1945226640" sldId="374"/>
        </pc:sldMkLst>
      </pc:sldChg>
      <pc:sldChg chg="modNotesTx">
        <pc:chgData name="Josh Thompson" userId="7a31bbea-ccc7-4cdc-ae70-7e1181c91a31" providerId="ADAL" clId="{BDA77B75-3D66-4F48-ABEC-2231753413EE}" dt="2024-10-10T02:43:50.168" v="53"/>
        <pc:sldMkLst>
          <pc:docMk/>
          <pc:sldMk cId="4005933311" sldId="375"/>
        </pc:sldMkLst>
      </pc:sldChg>
      <pc:sldChg chg="modNotesTx">
        <pc:chgData name="Josh Thompson" userId="7a31bbea-ccc7-4cdc-ae70-7e1181c91a31" providerId="ADAL" clId="{BDA77B75-3D66-4F48-ABEC-2231753413EE}" dt="2024-10-10T02:44:19.121" v="65" actId="20577"/>
        <pc:sldMkLst>
          <pc:docMk/>
          <pc:sldMk cId="1543853536" sldId="376"/>
        </pc:sldMkLst>
      </pc:sldChg>
      <pc:sldChg chg="modNotesTx">
        <pc:chgData name="Josh Thompson" userId="7a31bbea-ccc7-4cdc-ae70-7e1181c91a31" providerId="ADAL" clId="{BDA77B75-3D66-4F48-ABEC-2231753413EE}" dt="2024-10-10T02:44:26.136" v="66"/>
        <pc:sldMkLst>
          <pc:docMk/>
          <pc:sldMk cId="2394169158" sldId="377"/>
        </pc:sldMkLst>
      </pc:sldChg>
      <pc:sldChg chg="modNotesTx">
        <pc:chgData name="Josh Thompson" userId="7a31bbea-ccc7-4cdc-ae70-7e1181c91a31" providerId="ADAL" clId="{BDA77B75-3D66-4F48-ABEC-2231753413EE}" dt="2024-10-10T02:44:29.780" v="67"/>
        <pc:sldMkLst>
          <pc:docMk/>
          <pc:sldMk cId="1389584693" sldId="378"/>
        </pc:sldMkLst>
      </pc:sldChg>
      <pc:sldChg chg="modNotesTx">
        <pc:chgData name="Josh Thompson" userId="7a31bbea-ccc7-4cdc-ae70-7e1181c91a31" providerId="ADAL" clId="{BDA77B75-3D66-4F48-ABEC-2231753413EE}" dt="2024-10-10T02:44:35.134" v="68"/>
        <pc:sldMkLst>
          <pc:docMk/>
          <pc:sldMk cId="1288690508" sldId="379"/>
        </pc:sldMkLst>
      </pc:sldChg>
      <pc:sldChg chg="modNotesTx">
        <pc:chgData name="Josh Thompson" userId="7a31bbea-ccc7-4cdc-ae70-7e1181c91a31" providerId="ADAL" clId="{BDA77B75-3D66-4F48-ABEC-2231753413EE}" dt="2024-10-10T02:44:40.180" v="69"/>
        <pc:sldMkLst>
          <pc:docMk/>
          <pc:sldMk cId="600006132" sldId="380"/>
        </pc:sldMkLst>
      </pc:sldChg>
      <pc:sldChg chg="modNotesTx">
        <pc:chgData name="Josh Thompson" userId="7a31bbea-ccc7-4cdc-ae70-7e1181c91a31" providerId="ADAL" clId="{BDA77B75-3D66-4F48-ABEC-2231753413EE}" dt="2024-10-10T02:44:45.149" v="70"/>
        <pc:sldMkLst>
          <pc:docMk/>
          <pc:sldMk cId="2820198656" sldId="381"/>
        </pc:sldMkLst>
      </pc:sldChg>
      <pc:sldChg chg="modNotesTx">
        <pc:chgData name="Josh Thompson" userId="7a31bbea-ccc7-4cdc-ae70-7e1181c91a31" providerId="ADAL" clId="{BDA77B75-3D66-4F48-ABEC-2231753413EE}" dt="2024-10-10T02:44:52.547" v="72"/>
        <pc:sldMkLst>
          <pc:docMk/>
          <pc:sldMk cId="3442141503" sldId="383"/>
        </pc:sldMkLst>
      </pc:sldChg>
      <pc:sldChg chg="modNotesTx">
        <pc:chgData name="Josh Thompson" userId="7a31bbea-ccc7-4cdc-ae70-7e1181c91a31" providerId="ADAL" clId="{BDA77B75-3D66-4F48-ABEC-2231753413EE}" dt="2024-10-10T02:44:48.826" v="71"/>
        <pc:sldMkLst>
          <pc:docMk/>
          <pc:sldMk cId="2247598510" sldId="384"/>
        </pc:sldMkLst>
      </pc:sldChg>
      <pc:sldChg chg="modNotesTx">
        <pc:chgData name="Josh Thompson" userId="7a31bbea-ccc7-4cdc-ae70-7e1181c91a31" providerId="ADAL" clId="{BDA77B75-3D66-4F48-ABEC-2231753413EE}" dt="2024-10-10T02:44:57.102" v="73"/>
        <pc:sldMkLst>
          <pc:docMk/>
          <pc:sldMk cId="841602036" sldId="38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a:extLst>
              <a:ext uri="{FF2B5EF4-FFF2-40B4-BE49-F238E27FC236}">
                <a16:creationId xmlns:a16="http://schemas.microsoft.com/office/drawing/2014/main" id="{5BD88CAC-4FD1-FB92-1D26-05807EA81074}"/>
              </a:ext>
            </a:extLst>
          </p:cNvPr>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02CB96D7-F201-492C-AA50-574A730BC27F}" type="datetimeFigureOut">
              <a:rPr lang="en-US" smtClean="0"/>
              <a:t>10/9/2024</a:t>
            </a:fld>
            <a:endParaRPr lang="en-US" dirty="0"/>
          </a:p>
        </p:txBody>
      </p:sp>
      <p:sp>
        <p:nvSpPr>
          <p:cNvPr id="4" name="Footer Placeholder 3">
            <a:extLst>
              <a:ext uri="{FF2B5EF4-FFF2-40B4-BE49-F238E27FC236}">
                <a16:creationId xmlns:a16="http://schemas.microsoft.com/office/drawing/2014/main" id="{88A72C0D-360E-C973-5588-52DC04A86AE0}"/>
              </a:ext>
            </a:extLst>
          </p:cNvPr>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39340B36-8225-0BC2-989D-2156A5B16254}"/>
              </a:ext>
            </a:extLst>
          </p:cNvPr>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E9D563E-BCB2-465B-8A3C-AC86CE64F69C}" type="slidenum">
              <a:rPr lang="en-US" smtClean="0"/>
              <a:t>‹#›</a:t>
            </a:fld>
            <a:endParaRPr lang="en-US" dirty="0"/>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E7D16CA8-7DCC-4F2C-A1EF-C632B9D3E96D}" type="datetimeFigureOut">
              <a:rPr lang="en-US" smtClean="0"/>
              <a:t>10/9/2024</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8B990660-4B7D-4C11-96DB-B19FFA8CA93C}" type="slidenum">
              <a:rPr lang="en-US" smtClean="0"/>
              <a:t>‹#›</a:t>
            </a:fld>
            <a:endParaRPr lang="en-US" dirty="0"/>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1</a:t>
            </a:fld>
            <a:endParaRPr lang="en-US" dirty="0"/>
          </a:p>
        </p:txBody>
      </p:sp>
    </p:spTree>
    <p:extLst>
      <p:ext uri="{BB962C8B-B14F-4D97-AF65-F5344CB8AC3E}">
        <p14:creationId xmlns:p14="http://schemas.microsoft.com/office/powerpoint/2010/main" val="31553782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 10-13</a:t>
            </a:r>
          </a:p>
        </p:txBody>
      </p:sp>
      <p:sp>
        <p:nvSpPr>
          <p:cNvPr id="4" name="Slide Number Placeholder 3"/>
          <p:cNvSpPr>
            <a:spLocks noGrp="1"/>
          </p:cNvSpPr>
          <p:nvPr>
            <p:ph type="sldNum" sz="quarter" idx="5"/>
          </p:nvPr>
        </p:nvSpPr>
        <p:spPr/>
        <p:txBody>
          <a:bodyPr/>
          <a:lstStyle/>
          <a:p>
            <a:fld id="{8B990660-4B7D-4C11-96DB-B19FFA8CA93C}" type="slidenum">
              <a:rPr lang="en-US" smtClean="0"/>
              <a:t>10</a:t>
            </a:fld>
            <a:endParaRPr lang="en-US" dirty="0"/>
          </a:p>
        </p:txBody>
      </p:sp>
    </p:spTree>
    <p:extLst>
      <p:ext uri="{BB962C8B-B14F-4D97-AF65-F5344CB8AC3E}">
        <p14:creationId xmlns:p14="http://schemas.microsoft.com/office/powerpoint/2010/main" val="25447396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Zlata 10-13</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11</a:t>
            </a:fld>
            <a:endParaRPr lang="en-US" dirty="0"/>
          </a:p>
        </p:txBody>
      </p:sp>
    </p:spTree>
    <p:extLst>
      <p:ext uri="{BB962C8B-B14F-4D97-AF65-F5344CB8AC3E}">
        <p14:creationId xmlns:p14="http://schemas.microsoft.com/office/powerpoint/2010/main" val="3366957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Zlata 10-13</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12</a:t>
            </a:fld>
            <a:endParaRPr lang="en-US" dirty="0"/>
          </a:p>
        </p:txBody>
      </p:sp>
    </p:spTree>
    <p:extLst>
      <p:ext uri="{BB962C8B-B14F-4D97-AF65-F5344CB8AC3E}">
        <p14:creationId xmlns:p14="http://schemas.microsoft.com/office/powerpoint/2010/main" val="40280357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Zlata 10-13</a:t>
            </a:r>
          </a:p>
        </p:txBody>
      </p:sp>
      <p:sp>
        <p:nvSpPr>
          <p:cNvPr id="4" name="Slide Number Placeholder 3"/>
          <p:cNvSpPr>
            <a:spLocks noGrp="1"/>
          </p:cNvSpPr>
          <p:nvPr>
            <p:ph type="sldNum" sz="quarter" idx="5"/>
          </p:nvPr>
        </p:nvSpPr>
        <p:spPr/>
        <p:txBody>
          <a:bodyPr/>
          <a:lstStyle/>
          <a:p>
            <a:fld id="{8B990660-4B7D-4C11-96DB-B19FFA8CA93C}" type="slidenum">
              <a:rPr lang="en-US" smtClean="0"/>
              <a:t>13</a:t>
            </a:fld>
            <a:endParaRPr lang="en-US" dirty="0"/>
          </a:p>
        </p:txBody>
      </p:sp>
    </p:spTree>
    <p:extLst>
      <p:ext uri="{BB962C8B-B14F-4D97-AF65-F5344CB8AC3E}">
        <p14:creationId xmlns:p14="http://schemas.microsoft.com/office/powerpoint/2010/main" val="27330351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Rachael </a:t>
            </a:r>
          </a:p>
          <a:p>
            <a:r>
              <a:rPr lang="en-US" dirty="0"/>
              <a:t>Josh – close with song “Clap” </a:t>
            </a:r>
          </a:p>
        </p:txBody>
      </p:sp>
      <p:sp>
        <p:nvSpPr>
          <p:cNvPr id="4" name="Slide Number Placeholder 3"/>
          <p:cNvSpPr>
            <a:spLocks noGrp="1"/>
          </p:cNvSpPr>
          <p:nvPr>
            <p:ph type="sldNum" sz="quarter" idx="5"/>
          </p:nvPr>
        </p:nvSpPr>
        <p:spPr/>
        <p:txBody>
          <a:bodyPr/>
          <a:lstStyle/>
          <a:p>
            <a:fld id="{8B990660-4B7D-4C11-96DB-B19FFA8CA93C}" type="slidenum">
              <a:rPr lang="en-US" smtClean="0"/>
              <a:t>14</a:t>
            </a:fld>
            <a:endParaRPr lang="en-US" dirty="0"/>
          </a:p>
        </p:txBody>
      </p:sp>
    </p:spTree>
    <p:extLst>
      <p:ext uri="{BB962C8B-B14F-4D97-AF65-F5344CB8AC3E}">
        <p14:creationId xmlns:p14="http://schemas.microsoft.com/office/powerpoint/2010/main" val="475741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Zlata 15-16</a:t>
            </a:r>
          </a:p>
        </p:txBody>
      </p:sp>
      <p:sp>
        <p:nvSpPr>
          <p:cNvPr id="4" name="Slide Number Placeholder 3"/>
          <p:cNvSpPr>
            <a:spLocks noGrp="1"/>
          </p:cNvSpPr>
          <p:nvPr>
            <p:ph type="sldNum" sz="quarter" idx="5"/>
          </p:nvPr>
        </p:nvSpPr>
        <p:spPr/>
        <p:txBody>
          <a:bodyPr/>
          <a:lstStyle/>
          <a:p>
            <a:fld id="{8B990660-4B7D-4C11-96DB-B19FFA8CA93C}" type="slidenum">
              <a:rPr lang="en-US" smtClean="0"/>
              <a:t>15</a:t>
            </a:fld>
            <a:endParaRPr lang="en-US" dirty="0"/>
          </a:p>
        </p:txBody>
      </p:sp>
    </p:spTree>
    <p:extLst>
      <p:ext uri="{BB962C8B-B14F-4D97-AF65-F5344CB8AC3E}">
        <p14:creationId xmlns:p14="http://schemas.microsoft.com/office/powerpoint/2010/main" val="806333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Zlata 15-16</a:t>
            </a:r>
          </a:p>
        </p:txBody>
      </p:sp>
      <p:sp>
        <p:nvSpPr>
          <p:cNvPr id="4" name="Slide Number Placeholder 3"/>
          <p:cNvSpPr>
            <a:spLocks noGrp="1"/>
          </p:cNvSpPr>
          <p:nvPr>
            <p:ph type="sldNum" sz="quarter" idx="5"/>
          </p:nvPr>
        </p:nvSpPr>
        <p:spPr/>
        <p:txBody>
          <a:bodyPr/>
          <a:lstStyle/>
          <a:p>
            <a:fld id="{8B990660-4B7D-4C11-96DB-B19FFA8CA93C}" type="slidenum">
              <a:rPr lang="en-US" smtClean="0"/>
              <a:t>16</a:t>
            </a:fld>
            <a:endParaRPr lang="en-US" dirty="0"/>
          </a:p>
        </p:txBody>
      </p:sp>
    </p:spTree>
    <p:extLst>
      <p:ext uri="{BB962C8B-B14F-4D97-AF65-F5344CB8AC3E}">
        <p14:creationId xmlns:p14="http://schemas.microsoft.com/office/powerpoint/2010/main" val="25147894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17-18</a:t>
            </a:r>
          </a:p>
        </p:txBody>
      </p:sp>
      <p:sp>
        <p:nvSpPr>
          <p:cNvPr id="4" name="Slide Number Placeholder 3"/>
          <p:cNvSpPr>
            <a:spLocks noGrp="1"/>
          </p:cNvSpPr>
          <p:nvPr>
            <p:ph type="sldNum" sz="quarter" idx="5"/>
          </p:nvPr>
        </p:nvSpPr>
        <p:spPr/>
        <p:txBody>
          <a:bodyPr/>
          <a:lstStyle/>
          <a:p>
            <a:fld id="{8B990660-4B7D-4C11-96DB-B19FFA8CA93C}" type="slidenum">
              <a:rPr lang="en-US" smtClean="0"/>
              <a:t>17</a:t>
            </a:fld>
            <a:endParaRPr lang="en-US" dirty="0"/>
          </a:p>
        </p:txBody>
      </p:sp>
    </p:spTree>
    <p:extLst>
      <p:ext uri="{BB962C8B-B14F-4D97-AF65-F5344CB8AC3E}">
        <p14:creationId xmlns:p14="http://schemas.microsoft.com/office/powerpoint/2010/main" val="33673648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17-18</a:t>
            </a:r>
          </a:p>
        </p:txBody>
      </p:sp>
      <p:sp>
        <p:nvSpPr>
          <p:cNvPr id="4" name="Slide Number Placeholder 3"/>
          <p:cNvSpPr>
            <a:spLocks noGrp="1"/>
          </p:cNvSpPr>
          <p:nvPr>
            <p:ph type="sldNum" sz="quarter" idx="5"/>
          </p:nvPr>
        </p:nvSpPr>
        <p:spPr/>
        <p:txBody>
          <a:bodyPr/>
          <a:lstStyle/>
          <a:p>
            <a:fld id="{8B990660-4B7D-4C11-96DB-B19FFA8CA93C}" type="slidenum">
              <a:rPr lang="en-US" smtClean="0"/>
              <a:t>18</a:t>
            </a:fld>
            <a:endParaRPr lang="en-US" dirty="0"/>
          </a:p>
        </p:txBody>
      </p:sp>
    </p:spTree>
    <p:extLst>
      <p:ext uri="{BB962C8B-B14F-4D97-AF65-F5344CB8AC3E}">
        <p14:creationId xmlns:p14="http://schemas.microsoft.com/office/powerpoint/2010/main" val="29741753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Zlata 19-22</a:t>
            </a:r>
          </a:p>
        </p:txBody>
      </p:sp>
      <p:sp>
        <p:nvSpPr>
          <p:cNvPr id="4" name="Slide Number Placeholder 3"/>
          <p:cNvSpPr>
            <a:spLocks noGrp="1"/>
          </p:cNvSpPr>
          <p:nvPr>
            <p:ph type="sldNum" sz="quarter" idx="5"/>
          </p:nvPr>
        </p:nvSpPr>
        <p:spPr/>
        <p:txBody>
          <a:bodyPr/>
          <a:lstStyle/>
          <a:p>
            <a:fld id="{8B990660-4B7D-4C11-96DB-B19FFA8CA93C}" type="slidenum">
              <a:rPr lang="en-US" smtClean="0"/>
              <a:t>19</a:t>
            </a:fld>
            <a:endParaRPr lang="en-US" dirty="0"/>
          </a:p>
        </p:txBody>
      </p:sp>
    </p:spTree>
    <p:extLst>
      <p:ext uri="{BB962C8B-B14F-4D97-AF65-F5344CB8AC3E}">
        <p14:creationId xmlns:p14="http://schemas.microsoft.com/office/powerpoint/2010/main" val="3035899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2</a:t>
            </a:fld>
            <a:endParaRPr lang="en-US" dirty="0"/>
          </a:p>
        </p:txBody>
      </p:sp>
    </p:spTree>
    <p:extLst>
      <p:ext uri="{BB962C8B-B14F-4D97-AF65-F5344CB8AC3E}">
        <p14:creationId xmlns:p14="http://schemas.microsoft.com/office/powerpoint/2010/main" val="41188537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Zlata 19-22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20</a:t>
            </a:fld>
            <a:endParaRPr lang="en-US" dirty="0"/>
          </a:p>
        </p:txBody>
      </p:sp>
    </p:spTree>
    <p:extLst>
      <p:ext uri="{BB962C8B-B14F-4D97-AF65-F5344CB8AC3E}">
        <p14:creationId xmlns:p14="http://schemas.microsoft.com/office/powerpoint/2010/main" val="251959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r>
              <a:rPr lang="en-US" dirty="0"/>
              <a:t>Zlata 19-22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21</a:t>
            </a:fld>
            <a:endParaRPr lang="en-US" dirty="0"/>
          </a:p>
        </p:txBody>
      </p:sp>
    </p:spTree>
    <p:extLst>
      <p:ext uri="{BB962C8B-B14F-4D97-AF65-F5344CB8AC3E}">
        <p14:creationId xmlns:p14="http://schemas.microsoft.com/office/powerpoint/2010/main" val="21919499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Zlata 19-22</a:t>
            </a:r>
          </a:p>
        </p:txBody>
      </p:sp>
      <p:sp>
        <p:nvSpPr>
          <p:cNvPr id="4" name="Slide Number Placeholder 3"/>
          <p:cNvSpPr>
            <a:spLocks noGrp="1"/>
          </p:cNvSpPr>
          <p:nvPr>
            <p:ph type="sldNum" sz="quarter" idx="5"/>
          </p:nvPr>
        </p:nvSpPr>
        <p:spPr/>
        <p:txBody>
          <a:bodyPr/>
          <a:lstStyle/>
          <a:p>
            <a:fld id="{8B990660-4B7D-4C11-96DB-B19FFA8CA93C}" type="slidenum">
              <a:rPr lang="en-US" smtClean="0"/>
              <a:t>22</a:t>
            </a:fld>
            <a:endParaRPr lang="en-US" dirty="0"/>
          </a:p>
        </p:txBody>
      </p:sp>
    </p:spTree>
    <p:extLst>
      <p:ext uri="{BB962C8B-B14F-4D97-AF65-F5344CB8AC3E}">
        <p14:creationId xmlns:p14="http://schemas.microsoft.com/office/powerpoint/2010/main" val="166418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Rachael</a:t>
            </a:r>
          </a:p>
          <a:p>
            <a:r>
              <a:rPr lang="en-US" dirty="0"/>
              <a:t>Josh – close with song “I Like It Here in Frisco” </a:t>
            </a:r>
          </a:p>
        </p:txBody>
      </p:sp>
      <p:sp>
        <p:nvSpPr>
          <p:cNvPr id="4" name="Slide Number Placeholder 3"/>
          <p:cNvSpPr>
            <a:spLocks noGrp="1"/>
          </p:cNvSpPr>
          <p:nvPr>
            <p:ph type="sldNum" sz="quarter" idx="5"/>
          </p:nvPr>
        </p:nvSpPr>
        <p:spPr/>
        <p:txBody>
          <a:bodyPr/>
          <a:lstStyle/>
          <a:p>
            <a:fld id="{8B990660-4B7D-4C11-96DB-B19FFA8CA93C}" type="slidenum">
              <a:rPr lang="en-US" smtClean="0"/>
              <a:t>23</a:t>
            </a:fld>
            <a:endParaRPr lang="en-US" dirty="0"/>
          </a:p>
        </p:txBody>
      </p:sp>
    </p:spTree>
    <p:extLst>
      <p:ext uri="{BB962C8B-B14F-4D97-AF65-F5344CB8AC3E}">
        <p14:creationId xmlns:p14="http://schemas.microsoft.com/office/powerpoint/2010/main" val="6868832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 24-25</a:t>
            </a:r>
          </a:p>
        </p:txBody>
      </p:sp>
      <p:sp>
        <p:nvSpPr>
          <p:cNvPr id="4" name="Slide Number Placeholder 3"/>
          <p:cNvSpPr>
            <a:spLocks noGrp="1"/>
          </p:cNvSpPr>
          <p:nvPr>
            <p:ph type="sldNum" sz="quarter" idx="5"/>
          </p:nvPr>
        </p:nvSpPr>
        <p:spPr/>
        <p:txBody>
          <a:bodyPr/>
          <a:lstStyle/>
          <a:p>
            <a:fld id="{8B990660-4B7D-4C11-96DB-B19FFA8CA93C}" type="slidenum">
              <a:rPr lang="en-US" smtClean="0"/>
              <a:t>24</a:t>
            </a:fld>
            <a:endParaRPr lang="en-US" dirty="0"/>
          </a:p>
        </p:txBody>
      </p:sp>
    </p:spTree>
    <p:extLst>
      <p:ext uri="{BB962C8B-B14F-4D97-AF65-F5344CB8AC3E}">
        <p14:creationId xmlns:p14="http://schemas.microsoft.com/office/powerpoint/2010/main" val="41923800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 24-25</a:t>
            </a:r>
          </a:p>
        </p:txBody>
      </p:sp>
      <p:sp>
        <p:nvSpPr>
          <p:cNvPr id="4" name="Slide Number Placeholder 3"/>
          <p:cNvSpPr>
            <a:spLocks noGrp="1"/>
          </p:cNvSpPr>
          <p:nvPr>
            <p:ph type="sldNum" sz="quarter" idx="5"/>
          </p:nvPr>
        </p:nvSpPr>
        <p:spPr/>
        <p:txBody>
          <a:bodyPr/>
          <a:lstStyle/>
          <a:p>
            <a:fld id="{8B990660-4B7D-4C11-96DB-B19FFA8CA93C}" type="slidenum">
              <a:rPr lang="en-US" smtClean="0"/>
              <a:t>25</a:t>
            </a:fld>
            <a:endParaRPr lang="en-US" dirty="0"/>
          </a:p>
        </p:txBody>
      </p:sp>
    </p:spTree>
    <p:extLst>
      <p:ext uri="{BB962C8B-B14F-4D97-AF65-F5344CB8AC3E}">
        <p14:creationId xmlns:p14="http://schemas.microsoft.com/office/powerpoint/2010/main" val="2257300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26-32</a:t>
            </a:r>
          </a:p>
        </p:txBody>
      </p:sp>
      <p:sp>
        <p:nvSpPr>
          <p:cNvPr id="4" name="Slide Number Placeholder 3"/>
          <p:cNvSpPr>
            <a:spLocks noGrp="1"/>
          </p:cNvSpPr>
          <p:nvPr>
            <p:ph type="sldNum" sz="quarter" idx="5"/>
          </p:nvPr>
        </p:nvSpPr>
        <p:spPr/>
        <p:txBody>
          <a:bodyPr/>
          <a:lstStyle/>
          <a:p>
            <a:fld id="{8B990660-4B7D-4C11-96DB-B19FFA8CA93C}" type="slidenum">
              <a:rPr lang="en-US" smtClean="0"/>
              <a:t>26</a:t>
            </a:fld>
            <a:endParaRPr lang="en-US" dirty="0"/>
          </a:p>
        </p:txBody>
      </p:sp>
    </p:spTree>
    <p:extLst>
      <p:ext uri="{BB962C8B-B14F-4D97-AF65-F5344CB8AC3E}">
        <p14:creationId xmlns:p14="http://schemas.microsoft.com/office/powerpoint/2010/main" val="28167390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26-32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27</a:t>
            </a:fld>
            <a:endParaRPr lang="en-US" dirty="0"/>
          </a:p>
        </p:txBody>
      </p:sp>
    </p:spTree>
    <p:extLst>
      <p:ext uri="{BB962C8B-B14F-4D97-AF65-F5344CB8AC3E}">
        <p14:creationId xmlns:p14="http://schemas.microsoft.com/office/powerpoint/2010/main" val="2582767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26-32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28</a:t>
            </a:fld>
            <a:endParaRPr lang="en-US" dirty="0"/>
          </a:p>
        </p:txBody>
      </p:sp>
    </p:spTree>
    <p:extLst>
      <p:ext uri="{BB962C8B-B14F-4D97-AF65-F5344CB8AC3E}">
        <p14:creationId xmlns:p14="http://schemas.microsoft.com/office/powerpoint/2010/main" val="3950325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26-32</a:t>
            </a:r>
          </a:p>
        </p:txBody>
      </p:sp>
      <p:sp>
        <p:nvSpPr>
          <p:cNvPr id="4" name="Slide Number Placeholder 3"/>
          <p:cNvSpPr>
            <a:spLocks noGrp="1"/>
          </p:cNvSpPr>
          <p:nvPr>
            <p:ph type="sldNum" sz="quarter" idx="5"/>
          </p:nvPr>
        </p:nvSpPr>
        <p:spPr/>
        <p:txBody>
          <a:bodyPr/>
          <a:lstStyle/>
          <a:p>
            <a:fld id="{8B990660-4B7D-4C11-96DB-B19FFA8CA93C}" type="slidenum">
              <a:rPr lang="en-US" smtClean="0"/>
              <a:t>29</a:t>
            </a:fld>
            <a:endParaRPr lang="en-US" dirty="0"/>
          </a:p>
        </p:txBody>
      </p:sp>
    </p:spTree>
    <p:extLst>
      <p:ext uri="{BB962C8B-B14F-4D97-AF65-F5344CB8AC3E}">
        <p14:creationId xmlns:p14="http://schemas.microsoft.com/office/powerpoint/2010/main" val="133372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Rachael </a:t>
            </a:r>
          </a:p>
          <a:p>
            <a:r>
              <a:rPr lang="en-US" dirty="0"/>
              <a:t>Josh close with song “Hello” </a:t>
            </a:r>
          </a:p>
        </p:txBody>
      </p:sp>
      <p:sp>
        <p:nvSpPr>
          <p:cNvPr id="4" name="Slide Number Placeholder 3"/>
          <p:cNvSpPr>
            <a:spLocks noGrp="1"/>
          </p:cNvSpPr>
          <p:nvPr>
            <p:ph type="sldNum" sz="quarter" idx="5"/>
          </p:nvPr>
        </p:nvSpPr>
        <p:spPr/>
        <p:txBody>
          <a:bodyPr/>
          <a:lstStyle/>
          <a:p>
            <a:fld id="{8B990660-4B7D-4C11-96DB-B19FFA8CA93C}" type="slidenum">
              <a:rPr lang="en-US" smtClean="0"/>
              <a:t>3</a:t>
            </a:fld>
            <a:endParaRPr lang="en-US" dirty="0"/>
          </a:p>
        </p:txBody>
      </p:sp>
    </p:spTree>
    <p:extLst>
      <p:ext uri="{BB962C8B-B14F-4D97-AF65-F5344CB8AC3E}">
        <p14:creationId xmlns:p14="http://schemas.microsoft.com/office/powerpoint/2010/main" val="22611366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26-32</a:t>
            </a:r>
          </a:p>
        </p:txBody>
      </p:sp>
      <p:sp>
        <p:nvSpPr>
          <p:cNvPr id="4" name="Slide Number Placeholder 3"/>
          <p:cNvSpPr>
            <a:spLocks noGrp="1"/>
          </p:cNvSpPr>
          <p:nvPr>
            <p:ph type="sldNum" sz="quarter" idx="5"/>
          </p:nvPr>
        </p:nvSpPr>
        <p:spPr/>
        <p:txBody>
          <a:bodyPr/>
          <a:lstStyle/>
          <a:p>
            <a:fld id="{8B990660-4B7D-4C11-96DB-B19FFA8CA93C}" type="slidenum">
              <a:rPr lang="en-US" smtClean="0"/>
              <a:t>30</a:t>
            </a:fld>
            <a:endParaRPr lang="en-US" dirty="0"/>
          </a:p>
        </p:txBody>
      </p:sp>
    </p:spTree>
    <p:extLst>
      <p:ext uri="{BB962C8B-B14F-4D97-AF65-F5344CB8AC3E}">
        <p14:creationId xmlns:p14="http://schemas.microsoft.com/office/powerpoint/2010/main" val="3598036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26-32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31</a:t>
            </a:fld>
            <a:endParaRPr lang="en-US" dirty="0"/>
          </a:p>
        </p:txBody>
      </p:sp>
    </p:spTree>
    <p:extLst>
      <p:ext uri="{BB962C8B-B14F-4D97-AF65-F5344CB8AC3E}">
        <p14:creationId xmlns:p14="http://schemas.microsoft.com/office/powerpoint/2010/main" val="11592454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26-32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32</a:t>
            </a:fld>
            <a:endParaRPr lang="en-US" dirty="0"/>
          </a:p>
        </p:txBody>
      </p:sp>
    </p:spTree>
    <p:extLst>
      <p:ext uri="{BB962C8B-B14F-4D97-AF65-F5344CB8AC3E}">
        <p14:creationId xmlns:p14="http://schemas.microsoft.com/office/powerpoint/2010/main" val="36046196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Rachael </a:t>
            </a:r>
          </a:p>
          <a:p>
            <a:r>
              <a:rPr lang="en-US" dirty="0"/>
              <a:t>Josh closes with “Fido”</a:t>
            </a:r>
          </a:p>
        </p:txBody>
      </p:sp>
      <p:sp>
        <p:nvSpPr>
          <p:cNvPr id="4" name="Slide Number Placeholder 3"/>
          <p:cNvSpPr>
            <a:spLocks noGrp="1"/>
          </p:cNvSpPr>
          <p:nvPr>
            <p:ph type="sldNum" sz="quarter" idx="5"/>
          </p:nvPr>
        </p:nvSpPr>
        <p:spPr/>
        <p:txBody>
          <a:bodyPr/>
          <a:lstStyle/>
          <a:p>
            <a:fld id="{8B990660-4B7D-4C11-96DB-B19FFA8CA93C}" type="slidenum">
              <a:rPr lang="en-US" smtClean="0"/>
              <a:t>33</a:t>
            </a:fld>
            <a:endParaRPr lang="en-US" dirty="0"/>
          </a:p>
        </p:txBody>
      </p:sp>
    </p:spTree>
    <p:extLst>
      <p:ext uri="{BB962C8B-B14F-4D97-AF65-F5344CB8AC3E}">
        <p14:creationId xmlns:p14="http://schemas.microsoft.com/office/powerpoint/2010/main" val="18749982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 35-42</a:t>
            </a:r>
          </a:p>
        </p:txBody>
      </p:sp>
      <p:sp>
        <p:nvSpPr>
          <p:cNvPr id="4" name="Slide Number Placeholder 3"/>
          <p:cNvSpPr>
            <a:spLocks noGrp="1"/>
          </p:cNvSpPr>
          <p:nvPr>
            <p:ph type="sldNum" sz="quarter" idx="5"/>
          </p:nvPr>
        </p:nvSpPr>
        <p:spPr/>
        <p:txBody>
          <a:bodyPr/>
          <a:lstStyle/>
          <a:p>
            <a:fld id="{8B990660-4B7D-4C11-96DB-B19FFA8CA93C}" type="slidenum">
              <a:rPr lang="en-US" smtClean="0"/>
              <a:t>34</a:t>
            </a:fld>
            <a:endParaRPr lang="en-US" dirty="0"/>
          </a:p>
        </p:txBody>
      </p:sp>
    </p:spTree>
    <p:extLst>
      <p:ext uri="{BB962C8B-B14F-4D97-AF65-F5344CB8AC3E}">
        <p14:creationId xmlns:p14="http://schemas.microsoft.com/office/powerpoint/2010/main" val="9915367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35</a:t>
            </a:fld>
            <a:endParaRPr lang="en-US" dirty="0"/>
          </a:p>
        </p:txBody>
      </p:sp>
    </p:spTree>
    <p:extLst>
      <p:ext uri="{BB962C8B-B14F-4D97-AF65-F5344CB8AC3E}">
        <p14:creationId xmlns:p14="http://schemas.microsoft.com/office/powerpoint/2010/main" val="5940592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36</a:t>
            </a:fld>
            <a:endParaRPr lang="en-US" dirty="0"/>
          </a:p>
        </p:txBody>
      </p:sp>
    </p:spTree>
    <p:extLst>
      <p:ext uri="{BB962C8B-B14F-4D97-AF65-F5344CB8AC3E}">
        <p14:creationId xmlns:p14="http://schemas.microsoft.com/office/powerpoint/2010/main" val="29142997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37</a:t>
            </a:fld>
            <a:endParaRPr lang="en-US" dirty="0"/>
          </a:p>
        </p:txBody>
      </p:sp>
    </p:spTree>
    <p:extLst>
      <p:ext uri="{BB962C8B-B14F-4D97-AF65-F5344CB8AC3E}">
        <p14:creationId xmlns:p14="http://schemas.microsoft.com/office/powerpoint/2010/main" val="37272513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38</a:t>
            </a:fld>
            <a:endParaRPr lang="en-US" dirty="0"/>
          </a:p>
        </p:txBody>
      </p:sp>
    </p:spTree>
    <p:extLst>
      <p:ext uri="{BB962C8B-B14F-4D97-AF65-F5344CB8AC3E}">
        <p14:creationId xmlns:p14="http://schemas.microsoft.com/office/powerpoint/2010/main" val="27163027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39</a:t>
            </a:fld>
            <a:endParaRPr lang="en-US" dirty="0"/>
          </a:p>
        </p:txBody>
      </p:sp>
    </p:spTree>
    <p:extLst>
      <p:ext uri="{BB962C8B-B14F-4D97-AF65-F5344CB8AC3E}">
        <p14:creationId xmlns:p14="http://schemas.microsoft.com/office/powerpoint/2010/main" val="1868336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4</a:t>
            </a:fld>
            <a:endParaRPr lang="en-US" dirty="0"/>
          </a:p>
        </p:txBody>
      </p:sp>
    </p:spTree>
    <p:extLst>
      <p:ext uri="{BB962C8B-B14F-4D97-AF65-F5344CB8AC3E}">
        <p14:creationId xmlns:p14="http://schemas.microsoft.com/office/powerpoint/2010/main" val="336045312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40</a:t>
            </a:fld>
            <a:endParaRPr lang="en-US" dirty="0"/>
          </a:p>
        </p:txBody>
      </p:sp>
    </p:spTree>
    <p:extLst>
      <p:ext uri="{BB962C8B-B14F-4D97-AF65-F5344CB8AC3E}">
        <p14:creationId xmlns:p14="http://schemas.microsoft.com/office/powerpoint/2010/main" val="94523286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41</a:t>
            </a:fld>
            <a:endParaRPr lang="en-US" dirty="0"/>
          </a:p>
        </p:txBody>
      </p:sp>
    </p:spTree>
    <p:extLst>
      <p:ext uri="{BB962C8B-B14F-4D97-AF65-F5344CB8AC3E}">
        <p14:creationId xmlns:p14="http://schemas.microsoft.com/office/powerpoint/2010/main" val="4252514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Josh 35-42</a:t>
            </a:r>
          </a:p>
          <a:p>
            <a:endParaRPr lang="en-US" dirty="0"/>
          </a:p>
        </p:txBody>
      </p:sp>
      <p:sp>
        <p:nvSpPr>
          <p:cNvPr id="4" name="Slide Number Placeholder 3"/>
          <p:cNvSpPr>
            <a:spLocks noGrp="1"/>
          </p:cNvSpPr>
          <p:nvPr>
            <p:ph type="sldNum" sz="quarter" idx="5"/>
          </p:nvPr>
        </p:nvSpPr>
        <p:spPr/>
        <p:txBody>
          <a:bodyPr/>
          <a:lstStyle/>
          <a:p>
            <a:fld id="{8B990660-4B7D-4C11-96DB-B19FFA8CA93C}" type="slidenum">
              <a:rPr lang="en-US" smtClean="0"/>
              <a:t>42</a:t>
            </a:fld>
            <a:endParaRPr lang="en-US" dirty="0"/>
          </a:p>
        </p:txBody>
      </p:sp>
    </p:spTree>
    <p:extLst>
      <p:ext uri="{BB962C8B-B14F-4D97-AF65-F5344CB8AC3E}">
        <p14:creationId xmlns:p14="http://schemas.microsoft.com/office/powerpoint/2010/main" val="16971547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Rachael </a:t>
            </a:r>
          </a:p>
          <a:p>
            <a:r>
              <a:rPr lang="en-US" dirty="0"/>
              <a:t>Josh – close with song “Clap” </a:t>
            </a:r>
          </a:p>
        </p:txBody>
      </p:sp>
      <p:sp>
        <p:nvSpPr>
          <p:cNvPr id="4" name="Slide Number Placeholder 3"/>
          <p:cNvSpPr>
            <a:spLocks noGrp="1"/>
          </p:cNvSpPr>
          <p:nvPr>
            <p:ph type="sldNum" sz="quarter" idx="5"/>
          </p:nvPr>
        </p:nvSpPr>
        <p:spPr/>
        <p:txBody>
          <a:bodyPr/>
          <a:lstStyle/>
          <a:p>
            <a:fld id="{8B990660-4B7D-4C11-96DB-B19FFA8CA93C}" type="slidenum">
              <a:rPr lang="en-US" smtClean="0"/>
              <a:t>43</a:t>
            </a:fld>
            <a:endParaRPr lang="en-US" dirty="0"/>
          </a:p>
        </p:txBody>
      </p:sp>
    </p:spTree>
    <p:extLst>
      <p:ext uri="{BB962C8B-B14F-4D97-AF65-F5344CB8AC3E}">
        <p14:creationId xmlns:p14="http://schemas.microsoft.com/office/powerpoint/2010/main" val="20807950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44</a:t>
            </a:fld>
            <a:endParaRPr lang="en-US" dirty="0"/>
          </a:p>
        </p:txBody>
      </p:sp>
    </p:spTree>
    <p:extLst>
      <p:ext uri="{BB962C8B-B14F-4D97-AF65-F5344CB8AC3E}">
        <p14:creationId xmlns:p14="http://schemas.microsoft.com/office/powerpoint/2010/main" val="12404602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45</a:t>
            </a:fld>
            <a:endParaRPr lang="en-US" dirty="0"/>
          </a:p>
        </p:txBody>
      </p:sp>
    </p:spTree>
    <p:extLst>
      <p:ext uri="{BB962C8B-B14F-4D97-AF65-F5344CB8AC3E}">
        <p14:creationId xmlns:p14="http://schemas.microsoft.com/office/powerpoint/2010/main" val="41739257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5</a:t>
            </a:fld>
            <a:endParaRPr lang="en-US" dirty="0"/>
          </a:p>
        </p:txBody>
      </p:sp>
    </p:spTree>
    <p:extLst>
      <p:ext uri="{BB962C8B-B14F-4D97-AF65-F5344CB8AC3E}">
        <p14:creationId xmlns:p14="http://schemas.microsoft.com/office/powerpoint/2010/main" val="151857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Sicily</a:t>
            </a:r>
          </a:p>
        </p:txBody>
      </p:sp>
      <p:sp>
        <p:nvSpPr>
          <p:cNvPr id="4" name="Slide Number Placeholder 3"/>
          <p:cNvSpPr>
            <a:spLocks noGrp="1"/>
          </p:cNvSpPr>
          <p:nvPr>
            <p:ph type="sldNum" sz="quarter" idx="5"/>
          </p:nvPr>
        </p:nvSpPr>
        <p:spPr/>
        <p:txBody>
          <a:bodyPr/>
          <a:lstStyle/>
          <a:p>
            <a:fld id="{8B990660-4B7D-4C11-96DB-B19FFA8CA93C}" type="slidenum">
              <a:rPr lang="en-US" smtClean="0"/>
              <a:t>6</a:t>
            </a:fld>
            <a:endParaRPr lang="en-US" dirty="0"/>
          </a:p>
        </p:txBody>
      </p:sp>
    </p:spTree>
    <p:extLst>
      <p:ext uri="{BB962C8B-B14F-4D97-AF65-F5344CB8AC3E}">
        <p14:creationId xmlns:p14="http://schemas.microsoft.com/office/powerpoint/2010/main" val="2825284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8B990660-4B7D-4C11-96DB-B19FFA8CA93C}" type="slidenum">
              <a:rPr lang="en-US" smtClean="0"/>
              <a:t>7</a:t>
            </a:fld>
            <a:endParaRPr lang="en-US" dirty="0"/>
          </a:p>
        </p:txBody>
      </p:sp>
    </p:spTree>
    <p:extLst>
      <p:ext uri="{BB962C8B-B14F-4D97-AF65-F5344CB8AC3E}">
        <p14:creationId xmlns:p14="http://schemas.microsoft.com/office/powerpoint/2010/main" val="13636775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Josh</a:t>
            </a:r>
          </a:p>
        </p:txBody>
      </p:sp>
      <p:sp>
        <p:nvSpPr>
          <p:cNvPr id="4" name="Slide Number Placeholder 3"/>
          <p:cNvSpPr>
            <a:spLocks noGrp="1"/>
          </p:cNvSpPr>
          <p:nvPr>
            <p:ph type="sldNum" sz="quarter" idx="5"/>
          </p:nvPr>
        </p:nvSpPr>
        <p:spPr/>
        <p:txBody>
          <a:bodyPr/>
          <a:lstStyle/>
          <a:p>
            <a:fld id="{8B990660-4B7D-4C11-96DB-B19FFA8CA93C}" type="slidenum">
              <a:rPr lang="en-US" smtClean="0"/>
              <a:t>8</a:t>
            </a:fld>
            <a:endParaRPr lang="en-US" dirty="0"/>
          </a:p>
        </p:txBody>
      </p:sp>
    </p:spTree>
    <p:extLst>
      <p:ext uri="{BB962C8B-B14F-4D97-AF65-F5344CB8AC3E}">
        <p14:creationId xmlns:p14="http://schemas.microsoft.com/office/powerpoint/2010/main" val="683722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Zlata</a:t>
            </a:r>
          </a:p>
        </p:txBody>
      </p:sp>
      <p:sp>
        <p:nvSpPr>
          <p:cNvPr id="4" name="Slide Number Placeholder 3"/>
          <p:cNvSpPr>
            <a:spLocks noGrp="1"/>
          </p:cNvSpPr>
          <p:nvPr>
            <p:ph type="sldNum" sz="quarter" idx="5"/>
          </p:nvPr>
        </p:nvSpPr>
        <p:spPr/>
        <p:txBody>
          <a:bodyPr/>
          <a:lstStyle/>
          <a:p>
            <a:fld id="{8B990660-4B7D-4C11-96DB-B19FFA8CA93C}" type="slidenum">
              <a:rPr lang="en-US" smtClean="0"/>
              <a:t>9</a:t>
            </a:fld>
            <a:endParaRPr lang="en-US" dirty="0"/>
          </a:p>
        </p:txBody>
      </p:sp>
    </p:spTree>
    <p:extLst>
      <p:ext uri="{BB962C8B-B14F-4D97-AF65-F5344CB8AC3E}">
        <p14:creationId xmlns:p14="http://schemas.microsoft.com/office/powerpoint/2010/main" val="126193610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anchor="b">
            <a:normAutofit/>
          </a:bodyPr>
          <a:lstStyle>
            <a:lvl1pPr algn="l">
              <a:defRPr sz="4000" b="1" baseline="0"/>
            </a:lvl1pPr>
          </a:lstStyle>
          <a:p>
            <a:r>
              <a:rPr lang="en-US" dirty="0"/>
              <a:t>CLICK TO add TITLE</a:t>
            </a:r>
          </a:p>
        </p:txBody>
      </p:sp>
      <p:pic>
        <p:nvPicPr>
          <p:cNvPr id="4" name="Graphic 3">
            <a:extLst>
              <a:ext uri="{FF2B5EF4-FFF2-40B4-BE49-F238E27FC236}">
                <a16:creationId xmlns:a16="http://schemas.microsoft.com/office/drawing/2014/main" id="{E46E52ED-0545-03BB-5AB6-4552E92B99FF}"/>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ummary 1">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D06404F0-C6D6-98DF-5397-EF0F68B0140E}"/>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9256" t="-150" r="58720" b="30269"/>
          <a:stretch/>
        </p:blipFill>
        <p:spPr>
          <a:xfrm>
            <a:off x="8972551" y="5081287"/>
            <a:ext cx="3219450" cy="1776714"/>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a:normAutofit/>
          </a:bodyPr>
          <a:lstStyle>
            <a:lvl1pPr marL="228600" indent="-228600">
              <a:lnSpc>
                <a:spcPct val="100000"/>
              </a:lnSpc>
              <a:spcBef>
                <a:spcPts val="0"/>
              </a:spcBef>
              <a:spcAft>
                <a:spcPts val="600"/>
              </a:spcAft>
              <a:buFont typeface="Arial" panose="020B0604020202020204" pitchFamily="34" charset="0"/>
              <a:buChar char="•"/>
              <a:defRPr sz="2000"/>
            </a:lvl1pPr>
            <a:lvl2pPr marL="685800" indent="-228600">
              <a:lnSpc>
                <a:spcPct val="100000"/>
              </a:lnSpc>
              <a:spcBef>
                <a:spcPts val="0"/>
              </a:spcBef>
              <a:spcAft>
                <a:spcPts val="600"/>
              </a:spcAft>
              <a:defRPr sz="2000"/>
            </a:lvl2pPr>
            <a:lvl3pPr marL="1143000" indent="-228600">
              <a:lnSpc>
                <a:spcPct val="100000"/>
              </a:lnSpc>
              <a:spcBef>
                <a:spcPts val="0"/>
              </a:spcBef>
              <a:spcAft>
                <a:spcPts val="600"/>
              </a:spcAft>
              <a:defRPr sz="2000"/>
            </a:lvl3pPr>
            <a:lvl4pPr marL="1600200" indent="-228600">
              <a:lnSpc>
                <a:spcPct val="100000"/>
              </a:lnSpc>
              <a:spcBef>
                <a:spcPts val="0"/>
              </a:spcBef>
              <a:spcAft>
                <a:spcPts val="600"/>
              </a:spcAft>
              <a:defRPr sz="2000"/>
            </a:lvl4pPr>
            <a:lvl5pPr marL="2057400" indent="-228600">
              <a:lnSpc>
                <a:spcPct val="100000"/>
              </a:lnSpc>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a:normAutofit/>
          </a:bodyPr>
          <a:lstStyle>
            <a:lvl1pPr marL="0" indent="0">
              <a:lnSpc>
                <a:spcPct val="100000"/>
              </a:lnSpc>
              <a:spcBef>
                <a:spcPts val="1000"/>
              </a:spcBef>
              <a:spcAft>
                <a:spcPts val="600"/>
              </a:spcAft>
              <a:buFont typeface="+mj-lt"/>
              <a:buNone/>
              <a:defRPr sz="2000"/>
            </a:lvl1pPr>
            <a:lvl2pPr marL="228600" indent="-228600">
              <a:lnSpc>
                <a:spcPct val="100000"/>
              </a:lnSpc>
              <a:spcBef>
                <a:spcPts val="1000"/>
              </a:spcBef>
              <a:spcAft>
                <a:spcPts val="600"/>
              </a:spcAft>
              <a:buFont typeface="+mj-lt"/>
              <a:buNone/>
              <a:defRPr sz="2000"/>
            </a:lvl2pPr>
            <a:lvl3pPr marL="0" indent="0">
              <a:lnSpc>
                <a:spcPct val="100000"/>
              </a:lnSpc>
              <a:spcBef>
                <a:spcPts val="1000"/>
              </a:spcBef>
              <a:spcAft>
                <a:spcPts val="600"/>
              </a:spcAft>
              <a:buFont typeface="+mj-lt"/>
              <a:buNone/>
              <a:defRPr sz="2000"/>
            </a:lvl3pPr>
            <a:lvl4pPr marL="0" indent="0">
              <a:lnSpc>
                <a:spcPct val="100000"/>
              </a:lnSpc>
              <a:spcBef>
                <a:spcPts val="1000"/>
              </a:spcBef>
              <a:spcAft>
                <a:spcPts val="600"/>
              </a:spcAft>
              <a:buFont typeface="+mj-lt"/>
              <a:buNone/>
              <a:defRPr sz="2000"/>
            </a:lvl4pPr>
            <a:lvl5pPr marL="0" indent="0">
              <a:lnSpc>
                <a:spcPct val="100000"/>
              </a:lnSpc>
              <a:spcBef>
                <a:spcPts val="1000"/>
              </a:spcBef>
              <a:spcAft>
                <a:spcPts val="600"/>
              </a:spcAft>
              <a:buFont typeface="+mj-lt"/>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a:normAutofit/>
          </a:bodyPr>
          <a:lstStyle>
            <a:lvl1pPr marL="228600" indent="-228600">
              <a:lnSpc>
                <a:spcPct val="100000"/>
              </a:lnSpc>
              <a:spcBef>
                <a:spcPts val="0"/>
              </a:spcBef>
              <a:spcAft>
                <a:spcPts val="1200"/>
              </a:spcAft>
              <a:buFont typeface="Arial" panose="020B0604020202020204" pitchFamily="34" charset="0"/>
              <a:buChar char="•"/>
              <a:defRPr sz="2000"/>
            </a:lvl1pPr>
            <a:lvl2pPr marL="685800" indent="-228600">
              <a:lnSpc>
                <a:spcPct val="100000"/>
              </a:lnSpc>
              <a:spcBef>
                <a:spcPts val="500"/>
              </a:spcBef>
              <a:spcAft>
                <a:spcPts val="600"/>
              </a:spcAft>
              <a:defRPr sz="2000"/>
            </a:lvl2pPr>
            <a:lvl3pPr marL="1143000" indent="-228600">
              <a:lnSpc>
                <a:spcPct val="100000"/>
              </a:lnSpc>
              <a:spcBef>
                <a:spcPts val="500"/>
              </a:spcBef>
              <a:spcAft>
                <a:spcPts val="600"/>
              </a:spcAft>
              <a:defRPr sz="2000"/>
            </a:lvl3pPr>
            <a:lvl4pPr marL="1600200" indent="-228600">
              <a:lnSpc>
                <a:spcPct val="100000"/>
              </a:lnSpc>
              <a:spcBef>
                <a:spcPts val="500"/>
              </a:spcBef>
              <a:spcAft>
                <a:spcPts val="600"/>
              </a:spcAft>
              <a:defRPr sz="2000"/>
            </a:lvl4pPr>
            <a:lvl5pPr marL="2057400" indent="-228600">
              <a:lnSpc>
                <a:spcPct val="100000"/>
              </a:lnSpc>
              <a:spcBef>
                <a:spcPts val="50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25F4A3D2-0CBC-CF43-C14A-141B19AE6711}"/>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433" t="-5525" r="24023" b="11733"/>
          <a:stretch/>
        </p:blipFill>
        <p:spPr>
          <a:xfrm>
            <a:off x="4478101" y="0"/>
            <a:ext cx="7713899" cy="685800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anchor="b">
            <a:normAutofit/>
          </a:bodyPr>
          <a:lstStyle>
            <a:lvl1pPr>
              <a:defRPr sz="40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a:normAutofit/>
          </a:bodyPr>
          <a:lstStyle>
            <a:lvl1pPr marL="0" indent="0">
              <a:lnSpc>
                <a:spcPts val="2400"/>
              </a:lnSpc>
              <a:spcBef>
                <a:spcPts val="0"/>
              </a:spcBef>
              <a:spcAft>
                <a:spcPts val="1200"/>
              </a:spcAft>
              <a:buFont typeface="Arial" panose="020B0604020202020204" pitchFamily="34" charset="0"/>
              <a:buNone/>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anchor="b">
            <a:normAutofit/>
          </a:bodyPr>
          <a:lstStyle>
            <a:lvl1pPr>
              <a:defRPr sz="4000"/>
            </a:lvl1pPr>
          </a:lstStyle>
          <a:p>
            <a:r>
              <a:rPr lang="en-US" dirty="0"/>
              <a:t>Click to add title</a:t>
            </a:r>
          </a:p>
        </p:txBody>
      </p:sp>
      <p:grpSp>
        <p:nvGrpSpPr>
          <p:cNvPr id="815" name="Group 814">
            <a:extLst>
              <a:ext uri="{FF2B5EF4-FFF2-40B4-BE49-F238E27FC236}">
                <a16:creationId xmlns:a16="http://schemas.microsoft.com/office/drawing/2014/main" id="{98F70650-8E48-1844-382B-91FBA9C8DD1F}"/>
              </a:ext>
              <a:ext uri="{C183D7F6-B498-43B3-948B-1728B52AA6E4}">
                <adec:decorative xmlns:adec="http://schemas.microsoft.com/office/drawing/2017/decorative"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p>
              <a:endParaRPr lang="en-US" dirty="0"/>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p>
              <a:endParaRPr lang="en-US" dirty="0"/>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p>
              <a:endParaRPr lang="en-US" dirty="0"/>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p>
              <a:endParaRPr lang="en-US" dirty="0"/>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p>
              <a:endParaRPr lang="en-US" dirty="0"/>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p>
              <a:endParaRPr lang="en-US" dirty="0"/>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p>
              <a:endParaRPr lang="en-US" dirty="0"/>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p>
              <a:endParaRPr lang="en-US" dirty="0"/>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p>
              <a:endParaRPr lang="en-US" dirty="0"/>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p>
              <a:endParaRPr lang="en-US" dirty="0"/>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p>
              <a:endParaRPr lang="en-US" dirty="0"/>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p>
              <a:endParaRPr lang="en-US" dirty="0"/>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p>
              <a:endParaRPr lang="en-US" dirty="0"/>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p>
              <a:endParaRPr lang="en-US" dirty="0"/>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p>
              <a:endParaRPr lang="en-US" dirty="0"/>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p>
              <a:endParaRPr lang="en-US" dirty="0"/>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p>
              <a:endParaRPr lang="en-US" dirty="0"/>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p>
              <a:endParaRPr lang="en-US" dirty="0"/>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p>
              <a:endParaRPr lang="en-US" dirty="0"/>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p>
              <a:endParaRPr lang="en-US" dirty="0"/>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p>
              <a:endParaRPr lang="en-US" dirty="0"/>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p>
              <a:endParaRPr lang="en-US" dirty="0"/>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p>
              <a:endParaRPr lang="en-US" dirty="0"/>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p>
              <a:endParaRPr lang="en-US" dirty="0"/>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p>
              <a:endParaRPr lang="en-US" dirty="0"/>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p>
              <a:endParaRPr lang="en-US" dirty="0"/>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p>
              <a:endParaRPr lang="en-US" dirty="0"/>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p>
              <a:endParaRPr lang="en-US" dirty="0"/>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p>
              <a:endParaRPr lang="en-US" dirty="0"/>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p>
              <a:endParaRPr lang="en-US" dirty="0"/>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p>
              <a:endParaRPr lang="en-US" dirty="0"/>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p>
              <a:endParaRPr lang="en-US" dirty="0"/>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p>
              <a:endParaRPr lang="en-US" dirty="0"/>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p>
              <a:endParaRPr lang="en-US" dirty="0"/>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p>
              <a:endParaRPr lang="en-US" dirty="0"/>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p>
              <a:endParaRPr lang="en-US" dirty="0"/>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p>
              <a:endParaRPr lang="en-US" dirty="0"/>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p>
              <a:endParaRPr lang="en-US" dirty="0"/>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p>
              <a:endParaRPr lang="en-US" dirty="0"/>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p>
              <a:endParaRPr lang="en-US" dirty="0"/>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p>
              <a:endParaRPr lang="en-US" dirty="0"/>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p>
              <a:endParaRPr lang="en-US" dirty="0"/>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p>
              <a:endParaRPr lang="en-US" dirty="0"/>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p>
              <a:endParaRPr lang="en-US" dirty="0"/>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p>
              <a:endParaRPr lang="en-US" dirty="0"/>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p>
              <a:endParaRPr lang="en-US" dirty="0"/>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p>
              <a:endParaRPr lang="en-US" dirty="0"/>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p>
              <a:endParaRPr lang="en-US" dirty="0"/>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p>
              <a:endParaRPr lang="en-US" dirty="0"/>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p>
              <a:endParaRPr lang="en-US" dirty="0"/>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p>
              <a:endParaRPr lang="en-US" dirty="0"/>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p>
              <a:endParaRPr lang="en-US" dirty="0"/>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p>
              <a:endParaRPr lang="en-US" dirty="0"/>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p>
              <a:endParaRPr lang="en-US" dirty="0"/>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p>
              <a:endParaRPr lang="en-US" dirty="0"/>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p>
              <a:endParaRPr lang="en-US" dirty="0"/>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p>
              <a:endParaRPr lang="en-US" dirty="0"/>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p>
              <a:endParaRPr lang="en-US" dirty="0"/>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p>
              <a:endParaRPr lang="en-US" dirty="0"/>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p>
              <a:endParaRPr lang="en-US" dirty="0"/>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p>
              <a:endParaRPr lang="en-US" dirty="0"/>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p>
              <a:endParaRPr lang="en-US" dirty="0"/>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p>
              <a:endParaRPr lang="en-US" dirty="0"/>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p>
              <a:endParaRPr lang="en-US" dirty="0"/>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p>
              <a:endParaRPr lang="en-US" dirty="0"/>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p>
              <a:endParaRPr lang="en-US" dirty="0"/>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p>
              <a:endParaRPr lang="en-US" dirty="0"/>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p>
              <a:endParaRPr lang="en-US" dirty="0"/>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p>
              <a:endParaRPr lang="en-US" dirty="0"/>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p>
              <a:endParaRPr lang="en-US" dirty="0"/>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p>
              <a:endParaRPr lang="en-US" dirty="0"/>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p>
              <a:endParaRPr lang="en-US" dirty="0"/>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p>
              <a:endParaRPr lang="en-US" dirty="0"/>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p>
              <a:endParaRPr lang="en-US" dirty="0"/>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p>
              <a:endParaRPr lang="en-US" dirty="0"/>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p>
              <a:endParaRPr lang="en-US" dirty="0"/>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p>
              <a:endParaRPr lang="en-US" dirty="0"/>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p>
              <a:endParaRPr lang="en-US" dirty="0"/>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p>
              <a:endParaRPr lang="en-US" dirty="0"/>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p>
              <a:endParaRPr lang="en-US" dirty="0"/>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p>
              <a:endParaRPr lang="en-US" dirty="0"/>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p>
              <a:endParaRPr lang="en-US" dirty="0"/>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p>
              <a:endParaRPr lang="en-US" dirty="0"/>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p>
              <a:endParaRPr lang="en-US" dirty="0"/>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p>
              <a:endParaRPr lang="en-US" dirty="0"/>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p>
              <a:endParaRPr lang="en-US" dirty="0"/>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p>
              <a:endParaRPr lang="en-US" dirty="0"/>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p>
              <a:endParaRPr lang="en-US" dirty="0"/>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p>
              <a:endParaRPr lang="en-US" dirty="0"/>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p>
              <a:endParaRPr lang="en-US" dirty="0"/>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p>
              <a:endParaRPr lang="en-US" dirty="0"/>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p>
              <a:endParaRPr lang="en-US" dirty="0"/>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p>
              <a:endParaRPr lang="en-US" dirty="0"/>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p>
              <a:endParaRPr lang="en-US" dirty="0"/>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p>
              <a:endParaRPr lang="en-US" dirty="0"/>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p>
              <a:endParaRPr lang="en-US" dirty="0"/>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p>
              <a:endParaRPr lang="en-US" dirty="0"/>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p>
              <a:endParaRPr lang="en-US" dirty="0"/>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p>
              <a:endParaRPr lang="en-US" dirty="0"/>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p>
              <a:endParaRPr lang="en-US" dirty="0"/>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p>
              <a:endParaRPr lang="en-US" dirty="0"/>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p>
              <a:endParaRPr lang="en-US" dirty="0"/>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p>
              <a:endParaRPr lang="en-US" dirty="0"/>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p>
              <a:endParaRPr lang="en-US" dirty="0"/>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p>
              <a:endParaRPr lang="en-US" dirty="0"/>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p>
              <a:endParaRPr lang="en-US" dirty="0"/>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p>
              <a:endParaRPr lang="en-US" dirty="0"/>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p>
              <a:endParaRPr lang="en-US" dirty="0"/>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p>
              <a:endParaRPr lang="en-US" dirty="0"/>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p>
              <a:endParaRPr lang="en-US" dirty="0"/>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p>
              <a:endParaRPr lang="en-US" dirty="0"/>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p>
              <a:endParaRPr lang="en-US" dirty="0"/>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p>
              <a:endParaRPr lang="en-US" dirty="0"/>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p>
              <a:endParaRPr lang="en-US" dirty="0"/>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p>
              <a:endParaRPr lang="en-US" dirty="0"/>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p>
              <a:endParaRPr lang="en-US" dirty="0"/>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p>
              <a:endParaRPr lang="en-US" dirty="0"/>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p>
              <a:endParaRPr lang="en-US" dirty="0"/>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p>
              <a:endParaRPr lang="en-US" dirty="0"/>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p>
              <a:endParaRPr lang="en-US" dirty="0"/>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p>
              <a:endParaRPr lang="en-US" dirty="0"/>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p>
              <a:endParaRPr lang="en-US" dirty="0"/>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p>
              <a:endParaRPr lang="en-US" dirty="0"/>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p>
              <a:endParaRPr lang="en-US" dirty="0"/>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p>
              <a:endParaRPr lang="en-US" dirty="0"/>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p>
              <a:endParaRPr lang="en-US" dirty="0"/>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p>
              <a:endParaRPr lang="en-US" dirty="0"/>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p>
              <a:endParaRPr lang="en-US" dirty="0"/>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p>
              <a:endParaRPr lang="en-US" dirty="0"/>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p>
              <a:endParaRPr lang="en-US" dirty="0"/>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p>
              <a:endParaRPr lang="en-US" dirty="0"/>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p>
              <a:endParaRPr lang="en-US" dirty="0"/>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p>
              <a:endParaRPr lang="en-US" dirty="0"/>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p>
              <a:endParaRPr lang="en-US" dirty="0"/>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p>
              <a:endParaRPr lang="en-US" dirty="0"/>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p>
              <a:endParaRPr lang="en-US" dirty="0"/>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p>
              <a:endParaRPr lang="en-US" dirty="0"/>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p>
              <a:endParaRPr lang="en-US" dirty="0"/>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p>
              <a:endParaRPr lang="en-US" dirty="0"/>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p>
              <a:endParaRPr lang="en-US" dirty="0"/>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p>
              <a:endParaRPr lang="en-US" dirty="0"/>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p>
              <a:endParaRPr lang="en-US" dirty="0"/>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p>
              <a:endParaRPr lang="en-US" dirty="0"/>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p>
              <a:endParaRPr lang="en-US" dirty="0"/>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p>
              <a:endParaRPr lang="en-US" dirty="0"/>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p>
              <a:endParaRPr lang="en-US" dirty="0"/>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p>
              <a:endParaRPr lang="en-US" dirty="0"/>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p>
              <a:endParaRPr lang="en-US" dirty="0"/>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p>
              <a:endParaRPr lang="en-US" dirty="0"/>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p>
              <a:endParaRPr lang="en-US" dirty="0"/>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p>
              <a:endParaRPr lang="en-US" dirty="0"/>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p>
              <a:endParaRPr lang="en-US" dirty="0"/>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p>
              <a:endParaRPr lang="en-US" dirty="0"/>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p>
              <a:endParaRPr lang="en-US" dirty="0"/>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p>
              <a:endParaRPr lang="en-US" dirty="0"/>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p>
              <a:endParaRPr lang="en-US" dirty="0"/>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p>
              <a:endParaRPr lang="en-US" dirty="0"/>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p>
              <a:endParaRPr lang="en-US" dirty="0"/>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p>
              <a:endParaRPr lang="en-US" dirty="0"/>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p>
              <a:endParaRPr lang="en-US" dirty="0"/>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p>
              <a:endParaRPr lang="en-US" dirty="0"/>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p>
              <a:endParaRPr lang="en-US" dirty="0"/>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p>
              <a:endParaRPr lang="en-US" dirty="0"/>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p>
              <a:endParaRPr lang="en-US" dirty="0"/>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p>
              <a:endParaRPr lang="en-US" dirty="0"/>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p>
              <a:endParaRPr lang="en-US" dirty="0"/>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p>
              <a:endParaRPr lang="en-US" dirty="0"/>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p>
              <a:endParaRPr lang="en-US" dirty="0"/>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p>
              <a:endParaRPr lang="en-US" dirty="0"/>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p>
              <a:endParaRPr lang="en-US" dirty="0"/>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p>
              <a:endParaRPr lang="en-US" dirty="0"/>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p>
              <a:endParaRPr lang="en-US" dirty="0"/>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p>
              <a:endParaRPr lang="en-US" dirty="0"/>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p>
              <a:endParaRPr lang="en-US" dirty="0"/>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p>
              <a:endParaRPr lang="en-US" dirty="0"/>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p>
              <a:endParaRPr lang="en-US" dirty="0"/>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p>
              <a:endParaRPr lang="en-US" dirty="0"/>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p>
              <a:endParaRPr lang="en-US" dirty="0"/>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p>
              <a:endParaRPr lang="en-US" dirty="0"/>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p>
              <a:endParaRPr lang="en-US" dirty="0"/>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p>
              <a:endParaRPr lang="en-US" dirty="0"/>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p>
              <a:endParaRPr lang="en-US" dirty="0"/>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p>
              <a:endParaRPr lang="en-US" dirty="0"/>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p>
              <a:endParaRPr lang="en-US" dirty="0"/>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p>
              <a:endParaRPr lang="en-US" dirty="0"/>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p>
              <a:endParaRPr lang="en-US" dirty="0"/>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p>
              <a:endParaRPr lang="en-US" dirty="0"/>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p>
              <a:endParaRPr lang="en-US" dirty="0"/>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p>
              <a:endParaRPr lang="en-US" dirty="0"/>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p>
              <a:endParaRPr lang="en-US" dirty="0"/>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p>
              <a:endParaRPr lang="en-US" dirty="0"/>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p>
              <a:endParaRPr lang="en-US" dirty="0"/>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p>
              <a:endParaRPr lang="en-US" dirty="0"/>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p>
              <a:endParaRPr lang="en-US" dirty="0"/>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p>
              <a:endParaRPr lang="en-US" dirty="0"/>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p>
              <a:endParaRPr lang="en-US" dirty="0"/>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p>
              <a:endParaRPr lang="en-US" dirty="0"/>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p>
              <a:endParaRPr lang="en-US" dirty="0"/>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p>
              <a:endParaRPr lang="en-US" dirty="0"/>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p>
              <a:endParaRPr lang="en-US" dirty="0"/>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p>
              <a:endParaRPr lang="en-US" dirty="0"/>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p>
              <a:endParaRPr lang="en-US" dirty="0"/>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p>
              <a:endParaRPr lang="en-US" dirty="0"/>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p>
              <a:endParaRPr lang="en-US" dirty="0"/>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p>
              <a:endParaRPr lang="en-US" dirty="0"/>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p>
              <a:endParaRPr lang="en-US" dirty="0"/>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p>
              <a:endParaRPr lang="en-US" dirty="0"/>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p>
              <a:endParaRPr lang="en-US" dirty="0"/>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p>
              <a:endParaRPr lang="en-US" dirty="0"/>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p>
              <a:endParaRPr lang="en-US" dirty="0"/>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p>
              <a:endParaRPr lang="en-US" dirty="0"/>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p>
              <a:endParaRPr lang="en-US" dirty="0"/>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p>
              <a:endParaRPr lang="en-US" dirty="0"/>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p>
              <a:endParaRPr lang="en-US" dirty="0"/>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p>
              <a:endParaRPr lang="en-US" dirty="0"/>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p>
              <a:endParaRPr lang="en-US" dirty="0"/>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p>
              <a:endParaRPr lang="en-US" dirty="0"/>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p>
              <a:endParaRPr lang="en-US" dirty="0"/>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p>
              <a:endParaRPr lang="en-US" dirty="0"/>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p>
              <a:endParaRPr lang="en-US" dirty="0"/>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p>
              <a:endParaRPr lang="en-US" dirty="0"/>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p>
              <a:endParaRPr lang="en-US" dirty="0"/>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p>
              <a:endParaRPr lang="en-US" dirty="0"/>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p>
              <a:endParaRPr lang="en-US" dirty="0"/>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p>
              <a:endParaRPr lang="en-US" dirty="0"/>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p>
              <a:endParaRPr lang="en-US" dirty="0"/>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p>
              <a:endParaRPr lang="en-US" dirty="0"/>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p>
              <a:endParaRPr lang="en-US" dirty="0"/>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p>
              <a:endParaRPr lang="en-US" dirty="0"/>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p>
              <a:endParaRPr lang="en-US" dirty="0"/>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p>
              <a:endParaRPr lang="en-US" dirty="0"/>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p>
              <a:endParaRPr lang="en-US" dirty="0"/>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p>
              <a:endParaRPr lang="en-US" dirty="0"/>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p>
              <a:endParaRPr lang="en-US" dirty="0"/>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p>
              <a:endParaRPr lang="en-US" dirty="0"/>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p>
              <a:endParaRPr lang="en-US" dirty="0"/>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p>
              <a:endParaRPr lang="en-US" dirty="0"/>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p>
              <a:endParaRPr lang="en-US" dirty="0"/>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p>
              <a:endParaRPr lang="en-US" dirty="0"/>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p>
              <a:endParaRPr lang="en-US" dirty="0"/>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p>
              <a:endParaRPr lang="en-US" dirty="0"/>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p>
              <a:endParaRPr lang="en-US" dirty="0"/>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p>
              <a:endParaRPr lang="en-US" dirty="0"/>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p>
              <a:endParaRPr lang="en-US" dirty="0"/>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p>
              <a:endParaRPr lang="en-US" dirty="0"/>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p>
              <a:endParaRPr lang="en-US" dirty="0"/>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p>
              <a:endParaRPr lang="en-US" dirty="0"/>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p>
              <a:endParaRPr lang="en-US" dirty="0"/>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p>
              <a:endParaRPr lang="en-US" dirty="0"/>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p>
              <a:endParaRPr lang="en-US" dirty="0"/>
            </a:p>
          </p:txBody>
        </p:sp>
      </p:grpSp>
    </p:spTree>
    <p:extLst>
      <p:ext uri="{BB962C8B-B14F-4D97-AF65-F5344CB8AC3E}">
        <p14:creationId xmlns:p14="http://schemas.microsoft.com/office/powerpoint/2010/main" val="1591659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anchor="b">
            <a:normAutofit/>
          </a:bodyPr>
          <a:lstStyle>
            <a:lvl1pPr>
              <a:defRPr sz="2800" baseline="0"/>
            </a:lvl1pPr>
          </a:lstStyle>
          <a:p>
            <a:r>
              <a:rPr lang="en-US" dirty="0"/>
              <a:t>Click to add title</a:t>
            </a:r>
          </a:p>
        </p:txBody>
      </p:sp>
      <p:sp>
        <p:nvSpPr>
          <p:cNvPr id="8" name="Text Placeholder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a:normAutofit/>
          </a:bodyPr>
          <a:lstStyle>
            <a:lvl1pPr marL="228600" indent="-228600">
              <a:lnSpc>
                <a:spcPts val="2400"/>
              </a:lnSpc>
              <a:spcBef>
                <a:spcPts val="0"/>
              </a:spcBef>
              <a:spcAft>
                <a:spcPts val="1200"/>
              </a:spcAft>
              <a:buFont typeface="Arial" panose="020B0604020202020204" pitchFamily="34" charset="0"/>
              <a:buChar char="•"/>
              <a:defRPr sz="2000"/>
            </a:lvl1pPr>
            <a:lvl2pPr marL="800100" indent="-342900">
              <a:lnSpc>
                <a:spcPts val="2400"/>
              </a:lnSpc>
              <a:buFont typeface="Arial" panose="020B0604020202020204" pitchFamily="34" charset="0"/>
              <a:buChar char="•"/>
              <a:defRPr sz="2000"/>
            </a:lvl2pPr>
            <a:lvl3pPr marL="1257300" indent="-342900">
              <a:lnSpc>
                <a:spcPts val="2400"/>
              </a:lnSpc>
              <a:buFont typeface="Arial" panose="020B0604020202020204" pitchFamily="34" charset="0"/>
              <a:buChar char="•"/>
              <a:defRPr sz="2000"/>
            </a:lvl3pPr>
            <a:lvl4pPr marL="1714500" indent="-342900">
              <a:lnSpc>
                <a:spcPts val="2400"/>
              </a:lnSpc>
              <a:buFont typeface="Arial" panose="020B0604020202020204" pitchFamily="34" charset="0"/>
              <a:buChar char="•"/>
              <a:defRPr sz="2000"/>
            </a:lvl4pPr>
            <a:lvl5pPr marL="2171700" indent="-342900">
              <a:lnSpc>
                <a:spcPts val="2400"/>
              </a:lnSpc>
              <a:buFont typeface="Arial" panose="020B0604020202020204" pitchFamily="34" charset="0"/>
              <a:buChar char="•"/>
              <a:defRPr sz="2000"/>
            </a:lvl5pPr>
          </a:lstStyle>
          <a:p>
            <a:pPr lvl="0"/>
            <a:r>
              <a:rPr lang="en-US" dirty="0"/>
              <a:t>Click to add text</a:t>
            </a:r>
          </a:p>
          <a:p>
            <a:pPr lvl="1"/>
            <a:r>
              <a:rPr lang="en-US" dirty="0"/>
              <a:t>Second level</a:t>
            </a:r>
          </a:p>
          <a:p>
            <a:pPr lvl="2"/>
            <a:r>
              <a:rPr lang="en-US" dirty="0"/>
              <a:t>Third level </a:t>
            </a:r>
          </a:p>
          <a:p>
            <a:pPr lvl="3"/>
            <a:r>
              <a:rPr lang="en-US" dirty="0"/>
              <a:t>Fourth level </a:t>
            </a:r>
          </a:p>
          <a:p>
            <a:pPr lvl="4"/>
            <a:r>
              <a:rPr lang="en-US" dirty="0"/>
              <a:t>Fifth level </a:t>
            </a:r>
          </a:p>
          <a:p>
            <a:pPr lvl="0"/>
            <a:endParaRPr lang="en-US" dirty="0"/>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pic>
        <p:nvPicPr>
          <p:cNvPr id="9" name="Graphic 8">
            <a:extLst>
              <a:ext uri="{FF2B5EF4-FFF2-40B4-BE49-F238E27FC236}">
                <a16:creationId xmlns:a16="http://schemas.microsoft.com/office/drawing/2014/main" id="{900D319D-67F8-5830-99A3-7EB562C28B3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7625969" y="-9144"/>
            <a:ext cx="4581525" cy="6602413"/>
          </a:xfrm>
        </p:spPr>
        <p:txBody>
          <a:bodyPr>
            <a:normAutofit/>
          </a:bodyPr>
          <a:lstStyle>
            <a:lvl1pPr marL="0" indent="0" algn="ctr">
              <a:buNone/>
              <a:defRPr sz="2000"/>
            </a:lvl1pPr>
          </a:lstStyle>
          <a:p>
            <a:r>
              <a:rPr lang="en-US"/>
              <a:t>Click icon to add picture</a:t>
            </a:r>
            <a:endParaRPr lang="en-US" dirty="0"/>
          </a:p>
        </p:txBody>
      </p:sp>
      <p:sp>
        <p:nvSpPr>
          <p:cNvPr id="11" name="Rectangle 10">
            <a:extLst>
              <a:ext uri="{FF2B5EF4-FFF2-40B4-BE49-F238E27FC236}">
                <a16:creationId xmlns:a16="http://schemas.microsoft.com/office/drawing/2014/main" id="{DEF559BF-05B9-49D7-5976-7CD930A65A18}"/>
              </a:ext>
              <a:ext uri="{C183D7F6-B498-43B3-948B-1728B52AA6E4}">
                <adec:decorative xmlns:adec="http://schemas.microsoft.com/office/drawing/2017/decorative"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anchor="b">
            <a:normAutofit/>
          </a:bodyPr>
          <a:lstStyle>
            <a:lvl1pPr>
              <a:defRPr sz="4000" baseline="0"/>
            </a:lvl1pPr>
          </a:lstStyle>
          <a:p>
            <a:r>
              <a:rPr lang="en-US" dirty="0"/>
              <a:t>Click to add title</a:t>
            </a:r>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15240" y="-15240"/>
            <a:ext cx="4581525" cy="6602413"/>
          </a:xfrm>
        </p:spPr>
        <p:txBody>
          <a:bodyPr>
            <a:normAutofit/>
          </a:bodyPr>
          <a:lstStyle>
            <a:lvl1pPr marL="0" indent="0" algn="ctr">
              <a:buNone/>
              <a:defRPr sz="2000"/>
            </a:lvl1pPr>
          </a:lstStyle>
          <a:p>
            <a:r>
              <a:rPr lang="en-US"/>
              <a:t>Click icon to add picture</a:t>
            </a:r>
            <a:endParaRPr lang="en-US" dirty="0"/>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a:normAutofit/>
          </a:bodyP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FDE537B4-8186-9628-C273-28B8EA981466}"/>
              </a:ext>
              <a:ext uri="{C183D7F6-B498-43B3-948B-1728B52AA6E4}">
                <adec:decorative xmlns:adec="http://schemas.microsoft.com/office/drawing/2017/decorative"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Title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anchor="b">
            <a:normAutofit/>
          </a:bodyPr>
          <a:lstStyle>
            <a:lvl1pPr>
              <a:defRPr sz="4000"/>
            </a:lvl1pPr>
          </a:lstStyle>
          <a:p>
            <a:r>
              <a:rPr lang="en-US" dirty="0"/>
              <a:t>CLICK TO add TITLE</a:t>
            </a:r>
          </a:p>
        </p:txBody>
      </p:sp>
      <p:sp>
        <p:nvSpPr>
          <p:cNvPr id="675" name="Text Placeholder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a:normAutofit/>
          </a:bodyPr>
          <a:lstStyle>
            <a:lvl1pPr marL="0" indent="0">
              <a:lnSpc>
                <a:spcPts val="2400"/>
              </a:lnSpc>
              <a:buNone/>
              <a:defRPr sz="2800"/>
            </a:lvl1pPr>
            <a:lvl2pPr marL="457200" indent="0">
              <a:lnSpc>
                <a:spcPts val="2400"/>
              </a:lnSpc>
              <a:buNone/>
              <a:defRPr sz="2000"/>
            </a:lvl2pPr>
            <a:lvl3pPr marL="914400" indent="0">
              <a:lnSpc>
                <a:spcPts val="2400"/>
              </a:lnSpc>
              <a:buNone/>
              <a:defRPr sz="2000"/>
            </a:lvl3pPr>
            <a:lvl4pPr marL="1371600" indent="0">
              <a:lnSpc>
                <a:spcPts val="2400"/>
              </a:lnSpc>
              <a:buNone/>
              <a:defRPr sz="2000"/>
            </a:lvl4pPr>
            <a:lvl5pPr marL="1828800" indent="0">
              <a:lnSpc>
                <a:spcPts val="2400"/>
              </a:lnSpc>
              <a:buNone/>
              <a:defRPr sz="2000"/>
            </a:lvl5pPr>
          </a:lstStyle>
          <a:p>
            <a:pPr lvl="0"/>
            <a:r>
              <a:rPr lang="en-US" dirty="0"/>
              <a:t>Click to add text</a:t>
            </a:r>
          </a:p>
        </p:txBody>
      </p:sp>
      <p:pic>
        <p:nvPicPr>
          <p:cNvPr id="7" name="Graphic 6">
            <a:extLst>
              <a:ext uri="{FF2B5EF4-FFF2-40B4-BE49-F238E27FC236}">
                <a16:creationId xmlns:a16="http://schemas.microsoft.com/office/drawing/2014/main" id="{CD18796B-7A45-F026-1306-A9ADE06D8864}"/>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228600">
              <a:lnSpc>
                <a:spcPct val="100000"/>
              </a:lnSpc>
              <a:spcBef>
                <a:spcPts val="0"/>
              </a:spcBef>
              <a:spcAft>
                <a:spcPts val="1200"/>
              </a:spcAft>
              <a:defRPr sz="2000"/>
            </a:lvl4pPr>
            <a:lvl5pPr marL="1143000">
              <a:lnSpc>
                <a:spcPct val="100000"/>
              </a:lnSpc>
              <a:spcBef>
                <a:spcPts val="0"/>
              </a:spcBef>
              <a:spcAft>
                <a:spcPts val="1200"/>
              </a:spcAft>
              <a:defRPr sz="2000"/>
            </a:lvl5pPr>
            <a:lvl6pPr marL="1600200">
              <a:defRPr/>
            </a:lvl6pPr>
          </a:lstStyle>
          <a:p>
            <a:pPr lvl="0"/>
            <a:r>
              <a:rPr lang="en-US" dirty="0"/>
              <a:t>Click to add content</a:t>
            </a:r>
          </a:p>
          <a:p>
            <a:pPr lvl="1"/>
            <a:r>
              <a:rPr lang="en-US" dirty="0"/>
              <a:t>Second level</a:t>
            </a:r>
          </a:p>
          <a:p>
            <a:pPr lvl="2"/>
            <a:r>
              <a:rPr lang="en-US" dirty="0"/>
              <a:t>Third level</a:t>
            </a:r>
          </a:p>
          <a:p>
            <a:pPr lvl="4"/>
            <a:r>
              <a:rPr lang="en-US" dirty="0"/>
              <a:t>Fourth level</a:t>
            </a:r>
          </a:p>
          <a:p>
            <a:pPr lvl="5"/>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anchor="b">
            <a:normAutofit/>
          </a:bodyPr>
          <a:lstStyle>
            <a:lvl1pPr>
              <a:defRPr sz="2800" baseline="0"/>
            </a:lvl1pPr>
          </a:lstStyle>
          <a:p>
            <a:r>
              <a:rPr lang="en-US" dirty="0"/>
              <a:t>CLICK TO add TITLE</a:t>
            </a:r>
          </a:p>
        </p:txBody>
      </p:sp>
      <p:sp>
        <p:nvSpPr>
          <p:cNvPr id="10" name="Content Placeholder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a:normAutofit/>
          </a:bodyPr>
          <a:lstStyle>
            <a:lvl1pPr marL="320040" indent="-320040">
              <a:lnSpc>
                <a:spcPct val="100000"/>
              </a:lnSpc>
              <a:spcBef>
                <a:spcPts val="0"/>
              </a:spcBef>
              <a:spcAft>
                <a:spcPts val="1200"/>
              </a:spcAft>
              <a:buFont typeface="+mj-lt"/>
              <a:buAutoNum type="arabicPeriod"/>
              <a:defRPr sz="2000"/>
            </a:lvl1pPr>
            <a:lvl2pPr marL="685800" indent="-320040">
              <a:lnSpc>
                <a:spcPct val="100000"/>
              </a:lnSpc>
              <a:spcBef>
                <a:spcPts val="0"/>
              </a:spcBef>
              <a:spcAft>
                <a:spcPts val="1200"/>
              </a:spcAft>
              <a:buFont typeface="+mj-lt"/>
              <a:buAutoNum type="alphaLcPeriod"/>
              <a:defRPr sz="2000"/>
            </a:lvl2pPr>
            <a:lvl3pPr marL="1143000" indent="-320040">
              <a:lnSpc>
                <a:spcPct val="100000"/>
              </a:lnSpc>
              <a:spcBef>
                <a:spcPts val="0"/>
              </a:spcBef>
              <a:spcAft>
                <a:spcPts val="1200"/>
              </a:spcAft>
              <a:buFont typeface="+mj-lt"/>
              <a:buAutoNum type="arabicParenR"/>
              <a:defRPr sz="2000"/>
            </a:lvl3pPr>
            <a:lvl4pPr marL="1600200" indent="-320040">
              <a:lnSpc>
                <a:spcPct val="100000"/>
              </a:lnSpc>
              <a:spcBef>
                <a:spcPts val="0"/>
              </a:spcBef>
              <a:spcAft>
                <a:spcPts val="1200"/>
              </a:spcAft>
              <a:buFont typeface="+mj-lt"/>
              <a:buAutoNum type="alphaLcParenR"/>
              <a:defRPr sz="2000"/>
            </a:lvl4pPr>
            <a:lvl5pPr marL="2057400" indent="-320040">
              <a:lnSpc>
                <a:spcPct val="100000"/>
              </a:lnSpc>
              <a:spcBef>
                <a:spcPts val="0"/>
              </a:spcBef>
              <a:spcAft>
                <a:spcPts val="1200"/>
              </a:spcAft>
              <a:buFont typeface="+mj-lt"/>
              <a:buAutoNum type="romanLcPeriod"/>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Content Placeholder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a:normAutofit/>
          </a:bodyPr>
          <a:lstStyle>
            <a:lvl1pPr marL="0" indent="0">
              <a:lnSpc>
                <a:spcPct val="100000"/>
              </a:lnSpc>
              <a:spcBef>
                <a:spcPts val="0"/>
              </a:spcBef>
              <a:spcAft>
                <a:spcPts val="1200"/>
              </a:spcAft>
              <a:buNone/>
              <a:defRPr sz="2000"/>
            </a:lvl1pPr>
            <a:lvl2pPr marL="228600">
              <a:lnSpc>
                <a:spcPct val="100000"/>
              </a:lnSpc>
              <a:spcBef>
                <a:spcPts val="0"/>
              </a:spcBef>
              <a:spcAft>
                <a:spcPts val="1200"/>
              </a:spcAft>
              <a:defRPr sz="2000"/>
            </a:lvl2pPr>
            <a:lvl3pPr marL="685800">
              <a:lnSpc>
                <a:spcPct val="100000"/>
              </a:lnSpc>
              <a:spcBef>
                <a:spcPts val="0"/>
              </a:spcBef>
              <a:spcAft>
                <a:spcPts val="1200"/>
              </a:spcAft>
              <a:defRPr sz="2000"/>
            </a:lvl3pPr>
            <a:lvl4pPr marL="1143000">
              <a:lnSpc>
                <a:spcPct val="100000"/>
              </a:lnSpc>
              <a:spcBef>
                <a:spcPts val="0"/>
              </a:spcBef>
              <a:spcAft>
                <a:spcPts val="1200"/>
              </a:spcAft>
              <a:defRPr sz="2000"/>
            </a:lvl4pPr>
            <a:lvl5pPr marL="1600200">
              <a:lnSpc>
                <a:spcPct val="100000"/>
              </a:lnSpc>
              <a:spcBef>
                <a:spcPts val="0"/>
              </a:spcBef>
              <a:spcAft>
                <a:spcPts val="12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a:lstStyle>
            <a:lvl1pPr>
              <a:defRPr sz="1400">
                <a:latin typeface="+mj-lt"/>
              </a:defRPr>
            </a:lvl1pPr>
          </a:lstStyle>
          <a:p>
            <a:fld id="{B5CEABB6-07DC-46E8-9B57-56EC44A396E5}" type="slidenum">
              <a:rPr lang="en-US" smtClean="0"/>
              <a:pPr/>
              <a:t>‹#›</a:t>
            </a:fld>
            <a:endParaRPr lang="en-US" dirty="0"/>
          </a:p>
        </p:txBody>
      </p:sp>
      <p:sp>
        <p:nvSpPr>
          <p:cNvPr id="5" name="Footer Placeholder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a:lstStyle>
            <a:lvl1pPr algn="r">
              <a:defRPr/>
            </a:lvl1pPr>
          </a:lstStyle>
          <a:p>
            <a:r>
              <a:rPr lang="en-US" dirty="0"/>
              <a:t>Presentation Title</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Content and Image">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5815B7-4DEA-0E4D-6E8B-EDAD6559AF21}"/>
              </a:ext>
              <a:ext uri="{C183D7F6-B498-43B3-948B-1728B52AA6E4}">
                <adec:decorative xmlns:adec="http://schemas.microsoft.com/office/drawing/2017/decorative"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8">
            <a:extLst>
              <a:ext uri="{FF2B5EF4-FFF2-40B4-BE49-F238E27FC236}">
                <a16:creationId xmlns:a16="http://schemas.microsoft.com/office/drawing/2014/main" id="{D1046054-0FA9-558E-22C0-007C8D3DAFD0}"/>
              </a:ext>
              <a:ext uri="{C183D7F6-B498-43B3-948B-1728B52AA6E4}">
                <adec:decorative xmlns:adec="http://schemas.microsoft.com/office/drawing/2017/decorative" val="1"/>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21367" t="32063" r="19367" b="20417"/>
          <a:stretch/>
        </p:blipFill>
        <p:spPr>
          <a:xfrm>
            <a:off x="4977245" y="0"/>
            <a:ext cx="7214755" cy="1439070"/>
          </a:xfrm>
          <a:prstGeom prst="rect">
            <a:avLst/>
          </a:prstGeom>
        </p:spPr>
      </p:pic>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
        <p:nvSpPr>
          <p:cNvPr id="10" name="Picture Placeholder 9">
            <a:extLst>
              <a:ext uri="{FF2B5EF4-FFF2-40B4-BE49-F238E27FC236}">
                <a16:creationId xmlns:a16="http://schemas.microsoft.com/office/drawing/2014/main" id="{843EFB24-F4C6-4987-E8E2-3842A2B63630}"/>
              </a:ext>
            </a:extLst>
          </p:cNvPr>
          <p:cNvSpPr>
            <a:spLocks noGrp="1"/>
          </p:cNvSpPr>
          <p:nvPr>
            <p:ph type="pic" sz="quarter" idx="10"/>
          </p:nvPr>
        </p:nvSpPr>
        <p:spPr>
          <a:xfrm>
            <a:off x="2179320" y="4094802"/>
            <a:ext cx="10027919" cy="2468880"/>
          </a:xfrm>
        </p:spPr>
        <p:txBody>
          <a:bodyPr>
            <a:normAutofit/>
          </a:bodyPr>
          <a:lstStyle>
            <a:lvl1pPr marL="0" indent="0" algn="ctr">
              <a:buNone/>
              <a:defRPr sz="2000"/>
            </a:lvl1pPr>
          </a:lstStyle>
          <a:p>
            <a:r>
              <a:rPr lang="en-US"/>
              <a:t>Click icon to add picture</a:t>
            </a:r>
            <a:endParaRPr lang="en-US" dirty="0"/>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anchor="b">
            <a:normAutofit/>
          </a:bodyPr>
          <a:lstStyle>
            <a:lvl1pPr>
              <a:defRPr sz="2800" baseline="0"/>
            </a:lvl1pPr>
          </a:lstStyle>
          <a:p>
            <a:r>
              <a:rPr lang="en-US" dirty="0"/>
              <a:t>Click to add title</a:t>
            </a:r>
          </a:p>
        </p:txBody>
      </p:sp>
      <p:sp>
        <p:nvSpPr>
          <p:cNvPr id="6" name="Text Placeholder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a:normAutofit/>
          </a:bodyPr>
          <a:lstStyle>
            <a:lvl1pPr marL="0" indent="0">
              <a:lnSpc>
                <a:spcPct val="100000"/>
              </a:lnSpc>
              <a:spcBef>
                <a:spcPts val="0"/>
              </a:spcBef>
              <a:spcAft>
                <a:spcPts val="1200"/>
              </a:spcAft>
              <a:buNone/>
              <a:defRPr sz="2000"/>
            </a:lvl1pPr>
            <a:lvl2pPr marL="457200" indent="0">
              <a:lnSpc>
                <a:spcPct val="100000"/>
              </a:lnSpc>
              <a:spcBef>
                <a:spcPts val="0"/>
              </a:spcBef>
              <a:spcAft>
                <a:spcPts val="1200"/>
              </a:spcAft>
              <a:buNone/>
              <a:defRPr sz="1800"/>
            </a:lvl2pPr>
            <a:lvl3pPr marL="914400" indent="0">
              <a:lnSpc>
                <a:spcPct val="100000"/>
              </a:lnSpc>
              <a:spcBef>
                <a:spcPts val="0"/>
              </a:spcBef>
              <a:spcAft>
                <a:spcPts val="1200"/>
              </a:spcAft>
              <a:buNone/>
              <a:defRPr sz="1600"/>
            </a:lvl3pPr>
            <a:lvl4pPr marL="1371600" indent="0">
              <a:lnSpc>
                <a:spcPct val="100000"/>
              </a:lnSpc>
              <a:spcBef>
                <a:spcPts val="0"/>
              </a:spcBef>
              <a:spcAft>
                <a:spcPts val="1200"/>
              </a:spcAft>
              <a:buNone/>
              <a:defRPr sz="1400"/>
            </a:lvl4pPr>
            <a:lvl5pPr marL="1828800" indent="0">
              <a:lnSpc>
                <a:spcPct val="100000"/>
              </a:lnSpc>
              <a:spcBef>
                <a:spcPts val="0"/>
              </a:spcBef>
              <a:spcAft>
                <a:spcPts val="1200"/>
              </a:spcAft>
              <a:buNone/>
              <a:defRPr sz="1400"/>
            </a:lvl5pPr>
          </a:lstStyle>
          <a:p>
            <a:pPr lvl="0"/>
            <a:r>
              <a:rPr lang="en-US" dirty="0"/>
              <a:t>Click to add text</a:t>
            </a:r>
          </a:p>
          <a:p>
            <a:pPr lvl="1"/>
            <a:r>
              <a:rPr lang="en-US" dirty="0"/>
              <a:t>Second level</a:t>
            </a:r>
          </a:p>
          <a:p>
            <a:pPr lvl="2"/>
            <a:r>
              <a:rPr lang="en-US" dirty="0"/>
              <a:t>Third level</a:t>
            </a:r>
          </a:p>
          <a:p>
            <a:pPr lvl="3"/>
            <a:r>
              <a:rPr lang="en-US" dirty="0"/>
              <a:t>Fourth level</a:t>
            </a:r>
          </a:p>
        </p:txBody>
      </p:sp>
      <p:sp>
        <p:nvSpPr>
          <p:cNvPr id="11" name="Content Placeholder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a:lstStyle>
            <a:lvl1pPr>
              <a:spcBef>
                <a:spcPts val="0"/>
              </a:spcBef>
              <a:spcAft>
                <a:spcPts val="1200"/>
              </a:spcAft>
              <a:defRPr/>
            </a:lvl1pPr>
            <a:lvl2pPr>
              <a:spcBef>
                <a:spcPts val="0"/>
              </a:spcBef>
              <a:spcAft>
                <a:spcPts val="600"/>
              </a:spcAft>
              <a:defRPr/>
            </a:lvl2pPr>
            <a:lvl3pPr>
              <a:spcBef>
                <a:spcPts val="0"/>
              </a:spcBef>
              <a:spcAft>
                <a:spcPts val="600"/>
              </a:spcAft>
              <a:defRPr/>
            </a:lvl3pPr>
            <a:lvl4pPr>
              <a:spcBef>
                <a:spcPts val="0"/>
              </a:spcBef>
              <a:spcAft>
                <a:spcPts val="600"/>
              </a:spcAft>
              <a:defRPr sz="2000"/>
            </a:lvl4pPr>
            <a:lvl5pPr>
              <a:spcBef>
                <a:spcPts val="0"/>
              </a:spcBef>
              <a:spcAft>
                <a:spcPts val="600"/>
              </a:spcAft>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a:lstStyle>
            <a:lvl1pPr>
              <a:defRPr sz="1400">
                <a:latin typeface="+mj-lt"/>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chemeClr val="tx1"/>
                </a:solidFill>
              </a:defRPr>
            </a:lvl1pPr>
          </a:lstStyle>
          <a:p>
            <a:r>
              <a:rPr lang="en-US" dirty="0"/>
              <a:t>Presentation Title</a:t>
            </a:r>
          </a:p>
        </p:txBody>
      </p:sp>
      <p:sp>
        <p:nvSpPr>
          <p:cNvPr id="6" name="Slide Number Placeholder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sz="1000" b="1">
                <a:solidFill>
                  <a:schemeClr val="tx1"/>
                </a:solidFill>
              </a:defRPr>
            </a:lvl1pPr>
          </a:lstStyle>
          <a:p>
            <a:fld id="{B5CEABB6-07DC-46E8-9B57-56EC44A396E5}" type="slidenum">
              <a:rPr lang="en-US" smtClean="0"/>
              <a:pPr/>
              <a:t>‹#›</a:t>
            </a:fld>
            <a:endParaRPr lang="en-US"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Lst>
  <p:hf hdr="0" ftr="0" dt="0"/>
  <p:txStyles>
    <p:titleStyle>
      <a:lvl1pPr algn="l" defTabSz="914400" rtl="0" eaLnBrk="1" latinLnBrk="0" hangingPunct="1">
        <a:lnSpc>
          <a:spcPct val="90000"/>
        </a:lnSpc>
        <a:spcBef>
          <a:spcPct val="0"/>
        </a:spcBef>
        <a:buNone/>
        <a:defRPr sz="38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hyperlink" Target="http://faculty.tamuc.edu/jthompson/co-lab" TargetMode="External"/><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27.gif"/></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3.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BE0BCE3-7A85-71CE-E027-A8E454AF1454}"/>
              </a:ext>
            </a:extLst>
          </p:cNvPr>
          <p:cNvSpPr>
            <a:spLocks noGrp="1"/>
          </p:cNvSpPr>
          <p:nvPr>
            <p:ph type="ctrTitle"/>
          </p:nvPr>
        </p:nvSpPr>
        <p:spPr>
          <a:xfrm>
            <a:off x="3790187" y="372658"/>
            <a:ext cx="8110867" cy="2079598"/>
          </a:xfrm>
        </p:spPr>
        <p:txBody>
          <a:bodyPr>
            <a:normAutofit/>
          </a:bodyPr>
          <a:lstStyle/>
          <a:p>
            <a:pPr algn="ctr"/>
            <a:r>
              <a:rPr lang="en-US" dirty="0"/>
              <a:t>Ages &amp; Stages, and Beyond  A New Framework: </a:t>
            </a:r>
            <a:br>
              <a:rPr lang="en-US" dirty="0"/>
            </a:br>
            <a:r>
              <a:rPr lang="en-US" dirty="0"/>
              <a:t>Developmental Cascades</a:t>
            </a:r>
          </a:p>
        </p:txBody>
      </p:sp>
      <p:sp>
        <p:nvSpPr>
          <p:cNvPr id="4" name="Text Placeholder 3">
            <a:extLst>
              <a:ext uri="{FF2B5EF4-FFF2-40B4-BE49-F238E27FC236}">
                <a16:creationId xmlns:a16="http://schemas.microsoft.com/office/drawing/2014/main" id="{36A8175B-301A-2538-438C-724160B8A54A}"/>
              </a:ext>
            </a:extLst>
          </p:cNvPr>
          <p:cNvSpPr>
            <a:spLocks noGrp="1"/>
          </p:cNvSpPr>
          <p:nvPr>
            <p:ph type="body" idx="4294967295"/>
          </p:nvPr>
        </p:nvSpPr>
        <p:spPr>
          <a:xfrm>
            <a:off x="5500254" y="3017116"/>
            <a:ext cx="6400800" cy="1083830"/>
          </a:xfrm>
        </p:spPr>
        <p:txBody>
          <a:bodyPr>
            <a:normAutofit fontScale="92500"/>
          </a:bodyPr>
          <a:lstStyle/>
          <a:p>
            <a:pPr marL="0" lvl="0" indent="0">
              <a:buNone/>
            </a:pPr>
            <a:r>
              <a:rPr lang="en-US" sz="2800" b="1" kern="1200" cap="all" baseline="0" dirty="0">
                <a:solidFill>
                  <a:schemeClr val="tx1"/>
                </a:solidFill>
                <a:effectLst/>
                <a:latin typeface="+mj-lt"/>
                <a:ea typeface="+mj-ea"/>
                <a:cs typeface="+mj-cs"/>
              </a:rPr>
              <a:t>Josh Thompson, TAMU-Commerce</a:t>
            </a:r>
          </a:p>
          <a:p>
            <a:pPr marL="0" lvl="0" indent="0">
              <a:buNone/>
            </a:pPr>
            <a:r>
              <a:rPr lang="en-US" sz="2800" b="1" kern="1200" cap="all" baseline="0" dirty="0">
                <a:solidFill>
                  <a:schemeClr val="tx1"/>
                </a:solidFill>
                <a:effectLst/>
                <a:latin typeface="+mj-lt"/>
                <a:ea typeface="+mj-ea"/>
                <a:cs typeface="+mj-cs"/>
              </a:rPr>
              <a:t>Zlata Stanković-Ramirez, TWU</a:t>
            </a:r>
          </a:p>
        </p:txBody>
      </p:sp>
    </p:spTree>
    <p:extLst>
      <p:ext uri="{BB962C8B-B14F-4D97-AF65-F5344CB8AC3E}">
        <p14:creationId xmlns:p14="http://schemas.microsoft.com/office/powerpoint/2010/main" val="9544102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6D37-07A6-72FA-D278-786F3D1CC381}"/>
              </a:ext>
            </a:extLst>
          </p:cNvPr>
          <p:cNvSpPr>
            <a:spLocks noGrp="1"/>
          </p:cNvSpPr>
          <p:nvPr>
            <p:ph type="title"/>
          </p:nvPr>
        </p:nvSpPr>
        <p:spPr/>
        <p:txBody>
          <a:bodyPr/>
          <a:lstStyle/>
          <a:p>
            <a:r>
              <a:rPr lang="en-US" dirty="0"/>
              <a:t>Changes in Developmentally appropriate practice </a:t>
            </a:r>
          </a:p>
        </p:txBody>
      </p:sp>
    </p:spTree>
    <p:extLst>
      <p:ext uri="{BB962C8B-B14F-4D97-AF65-F5344CB8AC3E}">
        <p14:creationId xmlns:p14="http://schemas.microsoft.com/office/powerpoint/2010/main" val="27607209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EDE1-7E34-94B6-4DB3-8B9E15A13ACF}"/>
              </a:ext>
            </a:extLst>
          </p:cNvPr>
          <p:cNvSpPr>
            <a:spLocks noGrp="1"/>
          </p:cNvSpPr>
          <p:nvPr>
            <p:ph type="title"/>
          </p:nvPr>
        </p:nvSpPr>
        <p:spPr>
          <a:xfrm>
            <a:off x="277668" y="2129589"/>
            <a:ext cx="10515600" cy="1299411"/>
          </a:xfrm>
        </p:spPr>
        <p:txBody>
          <a:bodyPr>
            <a:normAutofit fontScale="90000"/>
          </a:bodyPr>
          <a:lstStyle/>
          <a:p>
            <a:r>
              <a:rPr lang="en-US" i="1" spc="150" dirty="0"/>
              <a:t>National Association for the Education of Young Children (NAEYC)</a:t>
            </a:r>
            <a:endParaRPr lang="en-US" dirty="0"/>
          </a:p>
        </p:txBody>
      </p:sp>
      <p:pic>
        <p:nvPicPr>
          <p:cNvPr id="5" name="Content Placeholder 3">
            <a:extLst>
              <a:ext uri="{FF2B5EF4-FFF2-40B4-BE49-F238E27FC236}">
                <a16:creationId xmlns:a16="http://schemas.microsoft.com/office/drawing/2014/main" id="{38860A55-68CF-ED77-57ED-8AFD4841295D}"/>
              </a:ext>
            </a:extLst>
          </p:cNvPr>
          <p:cNvPicPr>
            <a:picLocks noChangeAspect="1"/>
          </p:cNvPicPr>
          <p:nvPr/>
        </p:nvPicPr>
        <p:blipFill>
          <a:blip r:embed="rId3"/>
          <a:stretch>
            <a:fillRect/>
          </a:stretch>
        </p:blipFill>
        <p:spPr>
          <a:xfrm>
            <a:off x="2512424" y="2779293"/>
            <a:ext cx="8711487" cy="4508197"/>
          </a:xfrm>
          <a:prstGeom prst="rect">
            <a:avLst/>
          </a:prstGeom>
        </p:spPr>
      </p:pic>
    </p:spTree>
    <p:extLst>
      <p:ext uri="{BB962C8B-B14F-4D97-AF65-F5344CB8AC3E}">
        <p14:creationId xmlns:p14="http://schemas.microsoft.com/office/powerpoint/2010/main" val="10325799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09FFE-FBD5-05A9-4DF7-5C4AB9528515}"/>
              </a:ext>
            </a:extLst>
          </p:cNvPr>
          <p:cNvSpPr>
            <a:spLocks noGrp="1"/>
          </p:cNvSpPr>
          <p:nvPr>
            <p:ph type="title"/>
          </p:nvPr>
        </p:nvSpPr>
        <p:spPr>
          <a:xfrm>
            <a:off x="374650" y="807166"/>
            <a:ext cx="5437906" cy="2013105"/>
          </a:xfrm>
        </p:spPr>
        <p:txBody>
          <a:bodyPr>
            <a:normAutofit fontScale="90000"/>
          </a:bodyPr>
          <a:lstStyle/>
          <a:p>
            <a:r>
              <a:rPr lang="en-US" dirty="0"/>
              <a:t> </a:t>
            </a:r>
            <a:r>
              <a:rPr lang="en-US" sz="4000" b="1" kern="1200" cap="all" baseline="0" dirty="0">
                <a:solidFill>
                  <a:schemeClr val="tx1"/>
                </a:solidFill>
                <a:effectLst/>
                <a:latin typeface="+mj-lt"/>
                <a:ea typeface="+mj-ea"/>
                <a:cs typeface="+mj-cs"/>
              </a:rPr>
              <a:t>Developmentally Appropriate Practice </a:t>
            </a:r>
            <a:endParaRPr lang="en-US" dirty="0"/>
          </a:p>
        </p:txBody>
      </p:sp>
      <p:sp>
        <p:nvSpPr>
          <p:cNvPr id="3" name="Text Placeholder 2">
            <a:extLst>
              <a:ext uri="{FF2B5EF4-FFF2-40B4-BE49-F238E27FC236}">
                <a16:creationId xmlns:a16="http://schemas.microsoft.com/office/drawing/2014/main" id="{5B927E7C-8924-C13D-A952-D6EBCCDE57B4}"/>
              </a:ext>
            </a:extLst>
          </p:cNvPr>
          <p:cNvSpPr>
            <a:spLocks noGrp="1"/>
          </p:cNvSpPr>
          <p:nvPr>
            <p:ph type="body" idx="4294967295"/>
          </p:nvPr>
        </p:nvSpPr>
        <p:spPr>
          <a:xfrm>
            <a:off x="990603" y="3089563"/>
            <a:ext cx="5063836" cy="3128963"/>
          </a:xfrm>
        </p:spPr>
        <p:txBody>
          <a:bodyPr>
            <a:normAutofit fontScale="92500" lnSpcReduction="10000"/>
          </a:bodyPr>
          <a:lstStyle/>
          <a:p>
            <a:pPr marL="0" indent="0">
              <a:lnSpc>
                <a:spcPct val="110000"/>
              </a:lnSpc>
              <a:buNone/>
            </a:pPr>
            <a:r>
              <a:rPr lang="en-US" sz="3300" dirty="0"/>
              <a:t>DAP is the early childhood education framework that many early childhood education programs use as their pillars for creating quality care.</a:t>
            </a:r>
          </a:p>
        </p:txBody>
      </p:sp>
      <p:pic>
        <p:nvPicPr>
          <p:cNvPr id="4" name="Content Placeholder 3">
            <a:extLst>
              <a:ext uri="{FF2B5EF4-FFF2-40B4-BE49-F238E27FC236}">
                <a16:creationId xmlns:a16="http://schemas.microsoft.com/office/drawing/2014/main" id="{43FBD1A7-8FE0-245E-34B7-D408B458E50B}"/>
              </a:ext>
            </a:extLst>
          </p:cNvPr>
          <p:cNvPicPr>
            <a:picLocks noChangeAspect="1"/>
          </p:cNvPicPr>
          <p:nvPr/>
        </p:nvPicPr>
        <p:blipFill rotWithShape="1">
          <a:blip r:embed="rId3"/>
          <a:srcRect l="11630" r="13269" b="-2"/>
          <a:stretch/>
        </p:blipFill>
        <p:spPr>
          <a:xfrm>
            <a:off x="6379444" y="370181"/>
            <a:ext cx="5437906" cy="6117637"/>
          </a:xfrm>
          <a:prstGeom prst="rect">
            <a:avLst/>
          </a:prstGeom>
        </p:spPr>
      </p:pic>
    </p:spTree>
    <p:extLst>
      <p:ext uri="{BB962C8B-B14F-4D97-AF65-F5344CB8AC3E}">
        <p14:creationId xmlns:p14="http://schemas.microsoft.com/office/powerpoint/2010/main" val="7746338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541818" y="176784"/>
            <a:ext cx="6650182" cy="1887543"/>
          </a:xfrm>
        </p:spPr>
        <p:txBody>
          <a:bodyPr>
            <a:normAutofit/>
          </a:bodyPr>
          <a:lstStyle/>
          <a:p>
            <a:r>
              <a:rPr lang="en-US" dirty="0"/>
              <a:t>First Three editions </a:t>
            </a:r>
            <a:br>
              <a:rPr lang="en-US" dirty="0"/>
            </a:br>
            <a:r>
              <a:rPr lang="en-US" dirty="0"/>
              <a:t>* Position statements</a:t>
            </a:r>
            <a:br>
              <a:rPr lang="en-US" dirty="0"/>
            </a:br>
            <a:r>
              <a:rPr lang="en-US" dirty="0"/>
              <a:t>* Publications </a:t>
            </a:r>
            <a:endParaRPr lang="en-ZA" dirty="0"/>
          </a:p>
        </p:txBody>
      </p:sp>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5632803" y="1960152"/>
            <a:ext cx="6468212" cy="4616888"/>
          </a:xfrm>
        </p:spPr>
        <p:txBody>
          <a:bodyPr>
            <a:noAutofit/>
          </a:bodyPr>
          <a:lstStyle/>
          <a:p>
            <a:pPr>
              <a:lnSpc>
                <a:spcPct val="100000"/>
              </a:lnSpc>
            </a:pPr>
            <a:r>
              <a:rPr lang="en-US" dirty="0"/>
              <a:t>1987: To prevent “push down” curriculum, 2 core considerations</a:t>
            </a:r>
          </a:p>
          <a:p>
            <a:pPr>
              <a:lnSpc>
                <a:spcPct val="100000"/>
              </a:lnSpc>
              <a:spcBef>
                <a:spcPts val="0"/>
              </a:spcBef>
            </a:pPr>
            <a:endParaRPr lang="en-US" sz="1100" dirty="0"/>
          </a:p>
          <a:p>
            <a:pPr>
              <a:lnSpc>
                <a:spcPct val="100000"/>
              </a:lnSpc>
            </a:pPr>
            <a:r>
              <a:rPr lang="en-US" dirty="0"/>
              <a:t>1997: Revised, 3 core considerations Diversity: social and cultural context for Child, Educator, and Program</a:t>
            </a:r>
          </a:p>
          <a:p>
            <a:pPr>
              <a:lnSpc>
                <a:spcPct val="100000"/>
              </a:lnSpc>
            </a:pPr>
            <a:endParaRPr lang="en-US" sz="1100" dirty="0"/>
          </a:p>
          <a:p>
            <a:pPr>
              <a:lnSpc>
                <a:spcPct val="100000"/>
              </a:lnSpc>
            </a:pPr>
            <a:r>
              <a:rPr lang="en-US" dirty="0"/>
              <a:t>2009: “Best practice” Typically developing children, Assessing normative instructional practices Deemphasized cultural contexts</a:t>
            </a:r>
          </a:p>
        </p:txBody>
      </p:sp>
      <p:sp>
        <p:nvSpPr>
          <p:cNvPr id="5" name="Picture Placeholder 4">
            <a:extLst>
              <a:ext uri="{FF2B5EF4-FFF2-40B4-BE49-F238E27FC236}">
                <a16:creationId xmlns:a16="http://schemas.microsoft.com/office/drawing/2014/main" id="{2CE5AA2B-FD2A-97E9-9945-6FBE0E1126C9}"/>
              </a:ext>
            </a:extLst>
          </p:cNvPr>
          <p:cNvSpPr>
            <a:spLocks noGrp="1"/>
          </p:cNvSpPr>
          <p:nvPr>
            <p:ph type="pic" sz="quarter" idx="10"/>
          </p:nvPr>
        </p:nvSpPr>
        <p:spPr/>
        <p:txBody>
          <a:bodyPr/>
          <a:lstStyle/>
          <a:p>
            <a:endParaRPr lang="en-US"/>
          </a:p>
        </p:txBody>
      </p:sp>
      <p:pic>
        <p:nvPicPr>
          <p:cNvPr id="6" name="Picture 5" descr="A group of multi coloured wooden stick figures">
            <a:extLst>
              <a:ext uri="{FF2B5EF4-FFF2-40B4-BE49-F238E27FC236}">
                <a16:creationId xmlns:a16="http://schemas.microsoft.com/office/drawing/2014/main" id="{88827482-DD22-7637-6B03-96906ED12B60}"/>
              </a:ext>
            </a:extLst>
          </p:cNvPr>
          <p:cNvPicPr>
            <a:picLocks noChangeAspect="1"/>
          </p:cNvPicPr>
          <p:nvPr/>
        </p:nvPicPr>
        <p:blipFill rotWithShape="1">
          <a:blip r:embed="rId3"/>
          <a:srcRect l="16604" r="30735"/>
          <a:stretch/>
        </p:blipFill>
        <p:spPr>
          <a:xfrm>
            <a:off x="3" y="15"/>
            <a:ext cx="5311300" cy="6984541"/>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3590816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541818" y="176784"/>
            <a:ext cx="6650182" cy="1887543"/>
          </a:xfrm>
        </p:spPr>
        <p:txBody>
          <a:bodyPr>
            <a:normAutofit/>
          </a:bodyPr>
          <a:lstStyle/>
          <a:p>
            <a:r>
              <a:rPr lang="en-US" dirty="0"/>
              <a:t>Turn &amp; talk</a:t>
            </a:r>
            <a:endParaRPr lang="en-ZA" dirty="0"/>
          </a:p>
        </p:txBody>
      </p:sp>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5632803" y="2811438"/>
            <a:ext cx="6468212" cy="3765601"/>
          </a:xfrm>
        </p:spPr>
        <p:txBody>
          <a:bodyPr>
            <a:noAutofit/>
          </a:bodyPr>
          <a:lstStyle/>
          <a:p>
            <a:r>
              <a:rPr lang="en-US" sz="2800" b="1" dirty="0"/>
              <a:t>When did you first hear about DAP? </a:t>
            </a:r>
          </a:p>
          <a:p>
            <a:endParaRPr lang="en-US" sz="2800" b="1" dirty="0"/>
          </a:p>
          <a:p>
            <a:r>
              <a:rPr lang="en-US" sz="2800" b="1" dirty="0"/>
              <a:t>What does DAP look like to you in classrooms and learning environments? </a:t>
            </a:r>
          </a:p>
        </p:txBody>
      </p:sp>
      <p:sp>
        <p:nvSpPr>
          <p:cNvPr id="5" name="Picture Placeholder 4">
            <a:extLst>
              <a:ext uri="{FF2B5EF4-FFF2-40B4-BE49-F238E27FC236}">
                <a16:creationId xmlns:a16="http://schemas.microsoft.com/office/drawing/2014/main" id="{2CE5AA2B-FD2A-97E9-9945-6FBE0E1126C9}"/>
              </a:ext>
            </a:extLst>
          </p:cNvPr>
          <p:cNvSpPr>
            <a:spLocks noGrp="1"/>
          </p:cNvSpPr>
          <p:nvPr>
            <p:ph type="pic" sz="quarter" idx="10"/>
          </p:nvPr>
        </p:nvSpPr>
        <p:spPr/>
        <p:txBody>
          <a:bodyPr/>
          <a:lstStyle/>
          <a:p>
            <a:endParaRPr lang="en-US"/>
          </a:p>
        </p:txBody>
      </p:sp>
      <p:pic>
        <p:nvPicPr>
          <p:cNvPr id="6" name="Picture 5" descr="A group of multi coloured wooden stick figures">
            <a:extLst>
              <a:ext uri="{FF2B5EF4-FFF2-40B4-BE49-F238E27FC236}">
                <a16:creationId xmlns:a16="http://schemas.microsoft.com/office/drawing/2014/main" id="{88827482-DD22-7637-6B03-96906ED12B60}"/>
              </a:ext>
            </a:extLst>
          </p:cNvPr>
          <p:cNvPicPr>
            <a:picLocks noChangeAspect="1"/>
          </p:cNvPicPr>
          <p:nvPr/>
        </p:nvPicPr>
        <p:blipFill rotWithShape="1">
          <a:blip r:embed="rId3"/>
          <a:srcRect l="16604" r="30735"/>
          <a:stretch/>
        </p:blipFill>
        <p:spPr>
          <a:xfrm>
            <a:off x="3" y="15"/>
            <a:ext cx="5311300" cy="6984541"/>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1631224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a:xfrm>
            <a:off x="447987" y="559878"/>
            <a:ext cx="4579688" cy="2551812"/>
          </a:xfrm>
        </p:spPr>
        <p:txBody>
          <a:bodyPr>
            <a:normAutofit fontScale="90000"/>
          </a:bodyPr>
          <a:lstStyle/>
          <a:p>
            <a:pPr algn="ctr"/>
            <a:r>
              <a:rPr lang="en-US" sz="2800" i="1" dirty="0"/>
              <a:t>Developmentally Appropriate Practice in Early Childhood Programs – 4</a:t>
            </a:r>
            <a:r>
              <a:rPr lang="en-US" sz="2800" i="1" baseline="30000" dirty="0"/>
              <a:t>th</a:t>
            </a:r>
            <a:r>
              <a:rPr lang="en-US" sz="2800" i="1" dirty="0"/>
              <a:t> Ed.</a:t>
            </a:r>
            <a:br>
              <a:rPr lang="en-US" sz="2800" i="1" dirty="0"/>
            </a:br>
            <a:r>
              <a:rPr lang="en-US" sz="2800" dirty="0"/>
              <a:t>Position Statement 2020</a:t>
            </a:r>
            <a:br>
              <a:rPr lang="en-US" sz="2800" dirty="0"/>
            </a:br>
            <a:r>
              <a:rPr lang="en-US" sz="2800" dirty="0"/>
              <a:t>Publication 2022</a:t>
            </a:r>
          </a:p>
        </p:txBody>
      </p:sp>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3"/>
          </p:nvPr>
        </p:nvSpPr>
        <p:spPr>
          <a:xfrm>
            <a:off x="5158854" y="666920"/>
            <a:ext cx="5054448" cy="4573820"/>
          </a:xfrm>
        </p:spPr>
        <p:txBody>
          <a:bodyPr>
            <a:normAutofit/>
          </a:bodyPr>
          <a:lstStyle/>
          <a:p>
            <a:pPr marL="0" indent="0">
              <a:lnSpc>
                <a:spcPct val="100000"/>
              </a:lnSpc>
              <a:buNone/>
            </a:pPr>
            <a:r>
              <a:rPr lang="en-US" sz="3000" dirty="0">
                <a:effectLst/>
                <a:latin typeface="Calibri" panose="020F0502020204030204" pitchFamily="34" charset="0"/>
              </a:rPr>
              <a:t>* Shift in emphasis, away from standards-based and towards a transformative view of the young child </a:t>
            </a:r>
          </a:p>
          <a:p>
            <a:pPr marL="0" indent="0">
              <a:lnSpc>
                <a:spcPct val="100000"/>
              </a:lnSpc>
              <a:buNone/>
            </a:pPr>
            <a:r>
              <a:rPr lang="en-US" sz="3000" dirty="0">
                <a:effectLst/>
                <a:latin typeface="Calibri" panose="020F0502020204030204" pitchFamily="34" charset="0"/>
              </a:rPr>
              <a:t>* Instead of Ages and Stages</a:t>
            </a:r>
            <a:r>
              <a:rPr lang="en-US" sz="3000" dirty="0">
                <a:latin typeface="Calibri" panose="020F0502020204030204" pitchFamily="34" charset="0"/>
              </a:rPr>
              <a:t>, Overlapping </a:t>
            </a:r>
            <a:r>
              <a:rPr lang="en-US" sz="3000" dirty="0">
                <a:effectLst/>
                <a:latin typeface="Calibri" panose="020F0502020204030204" pitchFamily="34" charset="0"/>
              </a:rPr>
              <a:t>Waves </a:t>
            </a:r>
          </a:p>
          <a:p>
            <a:pPr marL="0" indent="0">
              <a:lnSpc>
                <a:spcPct val="100000"/>
              </a:lnSpc>
              <a:buNone/>
            </a:pPr>
            <a:r>
              <a:rPr lang="en-US" sz="3000" dirty="0">
                <a:effectLst/>
                <a:latin typeface="Calibri" panose="020F0502020204030204" pitchFamily="34" charset="0"/>
              </a:rPr>
              <a:t>* Reemphasizing diversity</a:t>
            </a:r>
            <a:r>
              <a:rPr lang="en-US" sz="3000" dirty="0">
                <a:latin typeface="Calibri" panose="020F0502020204030204" pitchFamily="34" charset="0"/>
              </a:rPr>
              <a:t>, the </a:t>
            </a:r>
            <a:r>
              <a:rPr lang="en-US" sz="3000" dirty="0">
                <a:effectLst/>
                <a:latin typeface="Calibri" panose="020F0502020204030204" pitchFamily="34" charset="0"/>
              </a:rPr>
              <a:t>unique individual </a:t>
            </a:r>
          </a:p>
        </p:txBody>
      </p:sp>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15</a:t>
            </a:fld>
            <a:endParaRPr lang="en-US" dirty="0"/>
          </a:p>
        </p:txBody>
      </p:sp>
      <p:pic>
        <p:nvPicPr>
          <p:cNvPr id="5" name="Content Placeholder 4" descr="A blue and white cover with text&#10;&#10;Description automatically generated">
            <a:extLst>
              <a:ext uri="{FF2B5EF4-FFF2-40B4-BE49-F238E27FC236}">
                <a16:creationId xmlns:a16="http://schemas.microsoft.com/office/drawing/2014/main" id="{FCB8CA04-9016-B71B-4ADC-9DE23A85E921}"/>
              </a:ext>
            </a:extLst>
          </p:cNvPr>
          <p:cNvPicPr>
            <a:picLocks noChangeAspect="1"/>
          </p:cNvPicPr>
          <p:nvPr/>
        </p:nvPicPr>
        <p:blipFill rotWithShape="1">
          <a:blip r:embed="rId3"/>
          <a:srcRect r="-1" b="13339"/>
          <a:stretch/>
        </p:blipFill>
        <p:spPr>
          <a:xfrm>
            <a:off x="1315438" y="3228784"/>
            <a:ext cx="2844785" cy="3200400"/>
          </a:xfrm>
          <a:prstGeom prst="rect">
            <a:avLst/>
          </a:prstGeom>
        </p:spPr>
      </p:pic>
    </p:spTree>
    <p:extLst>
      <p:ext uri="{BB962C8B-B14F-4D97-AF65-F5344CB8AC3E}">
        <p14:creationId xmlns:p14="http://schemas.microsoft.com/office/powerpoint/2010/main" val="20990083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D45BD-5B25-B32E-F712-18F18E7168E7}"/>
              </a:ext>
            </a:extLst>
          </p:cNvPr>
          <p:cNvSpPr>
            <a:spLocks noGrp="1"/>
          </p:cNvSpPr>
          <p:nvPr>
            <p:ph type="title"/>
          </p:nvPr>
        </p:nvSpPr>
        <p:spPr>
          <a:xfrm>
            <a:off x="919773" y="399659"/>
            <a:ext cx="8297380" cy="992007"/>
          </a:xfrm>
        </p:spPr>
        <p:txBody>
          <a:bodyPr/>
          <a:lstStyle/>
          <a:p>
            <a:r>
              <a:rPr lang="en-US" i="1" dirty="0"/>
              <a:t>Advancing Equity in Early Childhood Education</a:t>
            </a:r>
            <a:r>
              <a:rPr lang="en-US" dirty="0"/>
              <a:t> (2019) NAEYC</a:t>
            </a:r>
            <a:endParaRPr lang="en-ZA" dirty="0"/>
          </a:p>
        </p:txBody>
      </p:sp>
      <p:sp>
        <p:nvSpPr>
          <p:cNvPr id="4" name="Text Placeholder 3">
            <a:extLst>
              <a:ext uri="{FF2B5EF4-FFF2-40B4-BE49-F238E27FC236}">
                <a16:creationId xmlns:a16="http://schemas.microsoft.com/office/drawing/2014/main" id="{B931AA74-1B85-8980-9816-4DAB721C1BE4}"/>
              </a:ext>
            </a:extLst>
          </p:cNvPr>
          <p:cNvSpPr>
            <a:spLocks noGrp="1"/>
          </p:cNvSpPr>
          <p:nvPr>
            <p:ph type="body" sz="quarter" idx="13"/>
          </p:nvPr>
        </p:nvSpPr>
        <p:spPr>
          <a:xfrm>
            <a:off x="865631" y="1583140"/>
            <a:ext cx="8324089" cy="1337481"/>
          </a:xfrm>
        </p:spPr>
        <p:txBody>
          <a:bodyPr>
            <a:noAutofit/>
          </a:bodyPr>
          <a:lstStyle/>
          <a:p>
            <a:pPr marL="0" indent="0">
              <a:lnSpc>
                <a:spcPct val="100000"/>
              </a:lnSpc>
              <a:buNone/>
            </a:pPr>
            <a:r>
              <a:rPr lang="en-US" sz="3300" dirty="0"/>
              <a:t>All children have the right to equitable learning opportunities that help them achieve their full potential as engaged learners and valuable members of society. </a:t>
            </a:r>
          </a:p>
        </p:txBody>
      </p:sp>
      <p:sp>
        <p:nvSpPr>
          <p:cNvPr id="3" name="Slide Number Placeholder 2">
            <a:extLst>
              <a:ext uri="{FF2B5EF4-FFF2-40B4-BE49-F238E27FC236}">
                <a16:creationId xmlns:a16="http://schemas.microsoft.com/office/drawing/2014/main" id="{95D7C9F2-EB2A-D57B-0D06-69B87C19A3A9}"/>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16</a:t>
            </a:fld>
            <a:endParaRPr lang="en-US" dirty="0"/>
          </a:p>
        </p:txBody>
      </p:sp>
      <p:pic>
        <p:nvPicPr>
          <p:cNvPr id="5" name="Content Placeholder 4">
            <a:extLst>
              <a:ext uri="{FF2B5EF4-FFF2-40B4-BE49-F238E27FC236}">
                <a16:creationId xmlns:a16="http://schemas.microsoft.com/office/drawing/2014/main" id="{D06D74EE-AFA3-AEB9-7844-9F8ADBEB4110}"/>
              </a:ext>
            </a:extLst>
          </p:cNvPr>
          <p:cNvPicPr>
            <a:picLocks noChangeAspect="1"/>
          </p:cNvPicPr>
          <p:nvPr/>
        </p:nvPicPr>
        <p:blipFill>
          <a:blip r:embed="rId3"/>
          <a:stretch>
            <a:fillRect/>
          </a:stretch>
        </p:blipFill>
        <p:spPr>
          <a:xfrm>
            <a:off x="2403899" y="3852478"/>
            <a:ext cx="4669045" cy="2626336"/>
          </a:xfrm>
          <a:prstGeom prst="rect">
            <a:avLst/>
          </a:prstGeom>
        </p:spPr>
      </p:pic>
    </p:spTree>
    <p:extLst>
      <p:ext uri="{BB962C8B-B14F-4D97-AF65-F5344CB8AC3E}">
        <p14:creationId xmlns:p14="http://schemas.microsoft.com/office/powerpoint/2010/main" val="3899685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BF9F0-B02C-F479-3755-F41439C1E147}"/>
              </a:ext>
            </a:extLst>
          </p:cNvPr>
          <p:cNvSpPr>
            <a:spLocks noGrp="1"/>
          </p:cNvSpPr>
          <p:nvPr>
            <p:ph type="title"/>
          </p:nvPr>
        </p:nvSpPr>
        <p:spPr>
          <a:xfrm>
            <a:off x="6095999" y="441960"/>
            <a:ext cx="5641897" cy="1304953"/>
          </a:xfrm>
        </p:spPr>
        <p:txBody>
          <a:bodyPr/>
          <a:lstStyle/>
          <a:p>
            <a:r>
              <a:rPr lang="en-US" dirty="0"/>
              <a:t>Our study of Dap</a:t>
            </a:r>
            <a:endParaRPr lang="en-ZA" dirty="0"/>
          </a:p>
        </p:txBody>
      </p:sp>
      <p:sp>
        <p:nvSpPr>
          <p:cNvPr id="5" name="Text Placeholder 4">
            <a:extLst>
              <a:ext uri="{FF2B5EF4-FFF2-40B4-BE49-F238E27FC236}">
                <a16:creationId xmlns:a16="http://schemas.microsoft.com/office/drawing/2014/main" id="{CE3C8A46-D49C-FB70-9062-B672F2F7FB49}"/>
              </a:ext>
            </a:extLst>
          </p:cNvPr>
          <p:cNvSpPr>
            <a:spLocks noGrp="1"/>
          </p:cNvSpPr>
          <p:nvPr>
            <p:ph type="body" sz="quarter" idx="13"/>
          </p:nvPr>
        </p:nvSpPr>
        <p:spPr>
          <a:xfrm>
            <a:off x="4738255" y="2030681"/>
            <a:ext cx="7184571" cy="4827319"/>
          </a:xfrm>
        </p:spPr>
        <p:txBody>
          <a:bodyPr>
            <a:normAutofit fontScale="92500" lnSpcReduction="20000"/>
          </a:bodyPr>
          <a:lstStyle/>
          <a:p>
            <a:pPr lvl="0">
              <a:lnSpc>
                <a:spcPct val="100000"/>
              </a:lnSpc>
            </a:pPr>
            <a:r>
              <a:rPr lang="en-US" b="1" dirty="0"/>
              <a:t>Stanković-Ramirez, Z. &amp; Thompson, J. (2018). </a:t>
            </a:r>
            <a:r>
              <a:rPr lang="en-US" dirty="0"/>
              <a:t>Rethinking  developmental domains to improve classroom observations. </a:t>
            </a:r>
            <a:r>
              <a:rPr lang="en-US" i="1" dirty="0"/>
              <a:t>Texas Child Care Quarterly, 42</a:t>
            </a:r>
            <a:r>
              <a:rPr lang="en-US" dirty="0"/>
              <a:t>(2), 20-27.</a:t>
            </a:r>
          </a:p>
          <a:p>
            <a:pPr lvl="0">
              <a:lnSpc>
                <a:spcPct val="100000"/>
              </a:lnSpc>
            </a:pPr>
            <a:r>
              <a:rPr lang="en-US" b="1" dirty="0"/>
              <a:t>Thompson, J., &amp; Stanković-Ramirez. (2021).</a:t>
            </a:r>
            <a:r>
              <a:rPr lang="en-US" dirty="0"/>
              <a:t> What early childhood educators know about developmentally appropriate practice. </a:t>
            </a:r>
            <a:r>
              <a:rPr lang="en-US" i="1" dirty="0"/>
              <a:t>Phi Delta Kappan, 103</a:t>
            </a:r>
            <a:r>
              <a:rPr lang="en-US" dirty="0"/>
              <a:t>(2), pp. 20-23. </a:t>
            </a:r>
          </a:p>
          <a:p>
            <a:pPr lvl="0">
              <a:lnSpc>
                <a:spcPct val="100000"/>
              </a:lnSpc>
            </a:pPr>
            <a:r>
              <a:rPr lang="en-US" b="1" dirty="0"/>
              <a:t>Stanković-Ramirez, Z., &amp; Thompson, J. (2022). </a:t>
            </a:r>
            <a:r>
              <a:rPr lang="en-US" dirty="0"/>
              <a:t>A new view of Developmentally Appropriate Practice: What early childhood educators know about waves, individuals, and equity. </a:t>
            </a:r>
            <a:r>
              <a:rPr lang="en-US" i="1" dirty="0"/>
              <a:t>TEPSA Leader: Texas Elementary Principals and Supervisors Association 35</a:t>
            </a:r>
            <a:r>
              <a:rPr lang="en-US" dirty="0"/>
              <a:t>(2), 1-7.</a:t>
            </a:r>
          </a:p>
        </p:txBody>
      </p:sp>
    </p:spTree>
    <p:extLst>
      <p:ext uri="{BB962C8B-B14F-4D97-AF65-F5344CB8AC3E}">
        <p14:creationId xmlns:p14="http://schemas.microsoft.com/office/powerpoint/2010/main" val="404339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F4228-0DC4-4119-B9C7-6C936C41E980}"/>
              </a:ext>
            </a:extLst>
          </p:cNvPr>
          <p:cNvSpPr>
            <a:spLocks noGrp="1"/>
          </p:cNvSpPr>
          <p:nvPr>
            <p:ph type="title"/>
          </p:nvPr>
        </p:nvSpPr>
        <p:spPr>
          <a:xfrm>
            <a:off x="893064" y="72518"/>
            <a:ext cx="10405174" cy="1326514"/>
          </a:xfrm>
        </p:spPr>
        <p:txBody>
          <a:bodyPr/>
          <a:lstStyle/>
          <a:p>
            <a:r>
              <a:rPr lang="en-US" sz="2800" dirty="0">
                <a:solidFill>
                  <a:srgbClr val="414042"/>
                </a:solidFill>
                <a:latin typeface="Arial"/>
                <a:cs typeface="Arial" panose="020B0604020202020204" pitchFamily="34" charset="0"/>
              </a:rPr>
              <a:t>Please take our Survey: </a:t>
            </a:r>
            <a:br>
              <a:rPr lang="en-US" sz="2800" dirty="0">
                <a:solidFill>
                  <a:srgbClr val="414042"/>
                </a:solidFill>
                <a:latin typeface="Arial"/>
                <a:cs typeface="Arial" panose="020B0604020202020204" pitchFamily="34" charset="0"/>
              </a:rPr>
            </a:br>
            <a:r>
              <a:rPr lang="en-US" sz="2800" dirty="0">
                <a:solidFill>
                  <a:srgbClr val="414042"/>
                </a:solidFill>
                <a:latin typeface="Arial"/>
                <a:cs typeface="Arial" panose="020B0604020202020204" pitchFamily="34" charset="0"/>
              </a:rPr>
              <a:t>"What EC Educators Know About DAP"</a:t>
            </a:r>
            <a:endParaRPr lang="en-US" dirty="0"/>
          </a:p>
        </p:txBody>
      </p:sp>
      <p:sp>
        <p:nvSpPr>
          <p:cNvPr id="4" name="Content Placeholder 3">
            <a:extLst>
              <a:ext uri="{FF2B5EF4-FFF2-40B4-BE49-F238E27FC236}">
                <a16:creationId xmlns:a16="http://schemas.microsoft.com/office/drawing/2014/main" id="{7658EE59-4D4C-0681-0DD3-18233C3F94A9}"/>
              </a:ext>
            </a:extLst>
          </p:cNvPr>
          <p:cNvSpPr>
            <a:spLocks noGrp="1"/>
          </p:cNvSpPr>
          <p:nvPr>
            <p:ph sz="quarter" idx="13"/>
          </p:nvPr>
        </p:nvSpPr>
        <p:spPr>
          <a:xfrm>
            <a:off x="308758" y="1638795"/>
            <a:ext cx="8158348" cy="4972952"/>
          </a:xfrm>
        </p:spPr>
        <p:txBody>
          <a:bodyPr>
            <a:noAutofit/>
          </a:bodyPr>
          <a:lstStyle/>
          <a:p>
            <a:pPr>
              <a:lnSpc>
                <a:spcPct val="90000"/>
              </a:lnSpc>
              <a:spcBef>
                <a:spcPct val="20000"/>
              </a:spcBef>
              <a:defRPr/>
            </a:pPr>
            <a:r>
              <a:rPr lang="en-US" sz="3000" dirty="0">
                <a:latin typeface="Arial"/>
                <a:cs typeface="Arial" panose="020B0604020202020204" pitchFamily="34" charset="0"/>
              </a:rPr>
              <a:t>The purpose of this study is to discover what ECCE professionals know about developmentally appropriate practice (DAP) in general, and specifically about recent changes in the 2020 revision. Your part in the study will be to respond to 5 short answer questions about the changes in DAP. It will take you about 30 minutes to review materials about DAP, and another 30 minutes answering the 5 short answer prompts.</a:t>
            </a:r>
          </a:p>
          <a:p>
            <a:pPr>
              <a:lnSpc>
                <a:spcPct val="90000"/>
              </a:lnSpc>
              <a:spcBef>
                <a:spcPct val="20000"/>
              </a:spcBef>
              <a:defRPr/>
            </a:pPr>
            <a:r>
              <a:rPr lang="en-US" sz="3000" dirty="0">
                <a:latin typeface="Arial"/>
                <a:cs typeface="Arial" panose="020B0604020202020204" pitchFamily="34" charset="0"/>
              </a:rPr>
              <a:t>http:faculty.tamuc.edu/jthompson/DAP </a:t>
            </a:r>
          </a:p>
        </p:txBody>
      </p:sp>
      <p:sp>
        <p:nvSpPr>
          <p:cNvPr id="3" name="Slide Number Placeholder 2">
            <a:extLst>
              <a:ext uri="{FF2B5EF4-FFF2-40B4-BE49-F238E27FC236}">
                <a16:creationId xmlns:a16="http://schemas.microsoft.com/office/drawing/2014/main" id="{714ECC30-C8C7-7D87-4D74-AECB825055F7}"/>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18</a:t>
            </a:fld>
            <a:endParaRPr lang="en-US" dirty="0"/>
          </a:p>
        </p:txBody>
      </p:sp>
      <p:pic>
        <p:nvPicPr>
          <p:cNvPr id="6" name="Content Placeholder 5" descr="A qr code with a dinosaur&#10;&#10;Description automatically generated">
            <a:extLst>
              <a:ext uri="{FF2B5EF4-FFF2-40B4-BE49-F238E27FC236}">
                <a16:creationId xmlns:a16="http://schemas.microsoft.com/office/drawing/2014/main" id="{D0439D62-4212-1D63-83AD-6F63536429E6}"/>
              </a:ext>
            </a:extLst>
          </p:cNvPr>
          <p:cNvPicPr>
            <a:picLocks noGrp="1" noChangeAspect="1"/>
          </p:cNvPicPr>
          <p:nvPr>
            <p:ph sz="quarter" idx="14"/>
          </p:nvPr>
        </p:nvPicPr>
        <p:blipFill>
          <a:blip r:embed="rId3"/>
          <a:stretch>
            <a:fillRect/>
          </a:stretch>
        </p:blipFill>
        <p:spPr>
          <a:xfrm>
            <a:off x="8372104" y="1740766"/>
            <a:ext cx="3511138" cy="3687763"/>
          </a:xfrm>
          <a:prstGeom prst="rect">
            <a:avLst/>
          </a:prstGeom>
          <a:noFill/>
        </p:spPr>
      </p:pic>
    </p:spTree>
    <p:extLst>
      <p:ext uri="{BB962C8B-B14F-4D97-AF65-F5344CB8AC3E}">
        <p14:creationId xmlns:p14="http://schemas.microsoft.com/office/powerpoint/2010/main" val="10414711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3CA8C54-30A3-3553-626E-52909A83C86B}"/>
              </a:ext>
            </a:extLst>
          </p:cNvPr>
          <p:cNvSpPr>
            <a:spLocks noGrp="1"/>
          </p:cNvSpPr>
          <p:nvPr>
            <p:ph type="title"/>
          </p:nvPr>
        </p:nvSpPr>
        <p:spPr>
          <a:xfrm>
            <a:off x="7101442" y="746761"/>
            <a:ext cx="3164339" cy="1326514"/>
          </a:xfrm>
        </p:spPr>
        <p:txBody>
          <a:bodyPr/>
          <a:lstStyle/>
          <a:p>
            <a:r>
              <a:rPr lang="en-US" sz="2800" i="1" spc="150" dirty="0">
                <a:solidFill>
                  <a:schemeClr val="tx1">
                    <a:lumMod val="85000"/>
                    <a:lumOff val="15000"/>
                  </a:schemeClr>
                </a:solidFill>
              </a:rPr>
              <a:t>EVERY CHILD IS UNIQUE</a:t>
            </a:r>
            <a:endParaRPr lang="en-ZA" dirty="0"/>
          </a:p>
        </p:txBody>
      </p:sp>
      <p:sp>
        <p:nvSpPr>
          <p:cNvPr id="9" name="Content Placeholder 8">
            <a:extLst>
              <a:ext uri="{FF2B5EF4-FFF2-40B4-BE49-F238E27FC236}">
                <a16:creationId xmlns:a16="http://schemas.microsoft.com/office/drawing/2014/main" id="{57454D1F-D2CD-3356-639E-75B37DE30F1F}"/>
              </a:ext>
            </a:extLst>
          </p:cNvPr>
          <p:cNvSpPr>
            <a:spLocks noGrp="1"/>
          </p:cNvSpPr>
          <p:nvPr>
            <p:ph sz="quarter" idx="14"/>
          </p:nvPr>
        </p:nvSpPr>
        <p:spPr>
          <a:xfrm>
            <a:off x="6096000" y="2351314"/>
            <a:ext cx="5838701" cy="3895308"/>
          </a:xfrm>
        </p:spPr>
        <p:txBody>
          <a:bodyPr>
            <a:noAutofit/>
          </a:bodyPr>
          <a:lstStyle/>
          <a:p>
            <a:r>
              <a:rPr lang="en-US" sz="3000" dirty="0"/>
              <a:t>“It’s a mistake to try to fit children into preexisting templates, insisting that every child achieve specific milestones at specific ages.” </a:t>
            </a:r>
          </a:p>
          <a:p>
            <a:r>
              <a:rPr lang="en-US" sz="3000" dirty="0"/>
              <a:t>Thompson &amp; Stanković-Ramirez, 2021, p. 21 </a:t>
            </a:r>
          </a:p>
        </p:txBody>
      </p:sp>
      <p:sp>
        <p:nvSpPr>
          <p:cNvPr id="3" name="Slide Number Placeholder 2">
            <a:extLst>
              <a:ext uri="{FF2B5EF4-FFF2-40B4-BE49-F238E27FC236}">
                <a16:creationId xmlns:a16="http://schemas.microsoft.com/office/drawing/2014/main" id="{B02207A1-A505-3185-A282-927E9F6F0E61}"/>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19</a:t>
            </a:fld>
            <a:endParaRPr lang="en-US" dirty="0"/>
          </a:p>
        </p:txBody>
      </p:sp>
      <p:pic>
        <p:nvPicPr>
          <p:cNvPr id="2" name="Content Placeholder 4">
            <a:extLst>
              <a:ext uri="{FF2B5EF4-FFF2-40B4-BE49-F238E27FC236}">
                <a16:creationId xmlns:a16="http://schemas.microsoft.com/office/drawing/2014/main" id="{9216715A-BFFB-B64A-E626-9973A2F3FDD5}"/>
              </a:ext>
            </a:extLst>
          </p:cNvPr>
          <p:cNvPicPr>
            <a:picLocks noGrp="1" noChangeAspect="1"/>
          </p:cNvPicPr>
          <p:nvPr>
            <p:ph sz="quarter" idx="13"/>
          </p:nvPr>
        </p:nvPicPr>
        <p:blipFill>
          <a:blip r:embed="rId3"/>
          <a:stretch>
            <a:fillRect/>
          </a:stretch>
        </p:blipFill>
        <p:spPr>
          <a:xfrm>
            <a:off x="694717" y="1388234"/>
            <a:ext cx="5003890" cy="3687762"/>
          </a:xfrm>
          <a:prstGeom prst="rect">
            <a:avLst/>
          </a:prstGeom>
        </p:spPr>
      </p:pic>
    </p:spTree>
    <p:extLst>
      <p:ext uri="{BB962C8B-B14F-4D97-AF65-F5344CB8AC3E}">
        <p14:creationId xmlns:p14="http://schemas.microsoft.com/office/powerpoint/2010/main" val="8122090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690D-0C3B-703F-DD15-D9B89EB07724}"/>
              </a:ext>
            </a:extLst>
          </p:cNvPr>
          <p:cNvSpPr>
            <a:spLocks noGrp="1"/>
          </p:cNvSpPr>
          <p:nvPr>
            <p:ph type="title"/>
          </p:nvPr>
        </p:nvSpPr>
        <p:spPr>
          <a:xfrm>
            <a:off x="4876801" y="2736377"/>
            <a:ext cx="6861096" cy="3630304"/>
          </a:xfrm>
        </p:spPr>
        <p:txBody>
          <a:bodyPr>
            <a:normAutofit fontScale="90000"/>
          </a:bodyPr>
          <a:lstStyle/>
          <a:p>
            <a:br>
              <a:rPr lang="en-US" dirty="0"/>
            </a:br>
            <a:r>
              <a:rPr lang="en-US" dirty="0"/>
              <a:t>Developmental Cascades provides a unifying framework to understand change and growth, and how professionals develop their view of the child</a:t>
            </a:r>
          </a:p>
        </p:txBody>
      </p:sp>
      <p:sp>
        <p:nvSpPr>
          <p:cNvPr id="3" name="Text Placeholder 5">
            <a:extLst>
              <a:ext uri="{FF2B5EF4-FFF2-40B4-BE49-F238E27FC236}">
                <a16:creationId xmlns:a16="http://schemas.microsoft.com/office/drawing/2014/main" id="{67B53042-C9C5-3635-8064-BBF5595A4824}"/>
              </a:ext>
            </a:extLst>
          </p:cNvPr>
          <p:cNvSpPr txBox="1">
            <a:spLocks/>
          </p:cNvSpPr>
          <p:nvPr/>
        </p:nvSpPr>
        <p:spPr>
          <a:xfrm>
            <a:off x="5316315" y="491319"/>
            <a:ext cx="6421582" cy="1825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defRPr/>
            </a:pPr>
            <a:r>
              <a:rPr lang="en-US" sz="4400" dirty="0"/>
              <a:t>Ages &amp; Stages is a robust description of child development.</a:t>
            </a:r>
          </a:p>
        </p:txBody>
      </p:sp>
    </p:spTree>
    <p:extLst>
      <p:ext uri="{BB962C8B-B14F-4D97-AF65-F5344CB8AC3E}">
        <p14:creationId xmlns:p14="http://schemas.microsoft.com/office/powerpoint/2010/main" val="12944994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899160" y="137160"/>
            <a:ext cx="4325983" cy="812866"/>
          </a:xfrm>
        </p:spPr>
        <p:txBody>
          <a:bodyPr/>
          <a:lstStyle/>
          <a:p>
            <a:r>
              <a:rPr lang="en-US" i="1" dirty="0"/>
              <a:t>Waves and cycles</a:t>
            </a:r>
            <a:endParaRPr lang="en-ZA" i="1" dirty="0"/>
          </a:p>
        </p:txBody>
      </p:sp>
      <p:sp>
        <p:nvSpPr>
          <p:cNvPr id="4" name="Text Placeholder 3">
            <a:extLst>
              <a:ext uri="{FF2B5EF4-FFF2-40B4-BE49-F238E27FC236}">
                <a16:creationId xmlns:a16="http://schemas.microsoft.com/office/drawing/2014/main" id="{94D20DBB-F3DD-CE0A-DCE1-63F191C0CC47}"/>
              </a:ext>
            </a:extLst>
          </p:cNvPr>
          <p:cNvSpPr>
            <a:spLocks noGrp="1"/>
          </p:cNvSpPr>
          <p:nvPr>
            <p:ph type="body" sz="quarter" idx="11"/>
          </p:nvPr>
        </p:nvSpPr>
        <p:spPr>
          <a:xfrm>
            <a:off x="338433" y="1173480"/>
            <a:ext cx="5838201" cy="4158742"/>
          </a:xfrm>
        </p:spPr>
        <p:txBody>
          <a:bodyPr>
            <a:noAutofit/>
          </a:bodyPr>
          <a:lstStyle/>
          <a:p>
            <a:pPr>
              <a:lnSpc>
                <a:spcPct val="100000"/>
              </a:lnSpc>
            </a:pPr>
            <a:r>
              <a:rPr lang="en-US" sz="3000" dirty="0"/>
              <a:t>“The waves of development, the ebb and flow of growth and processing, acquisition and reconsideration, all together map a process of typical child development, and attending to these waves empowers educators of children of all ages to go with the flow.” </a:t>
            </a:r>
          </a:p>
          <a:p>
            <a:pPr>
              <a:lnSpc>
                <a:spcPct val="100000"/>
              </a:lnSpc>
            </a:pPr>
            <a:r>
              <a:rPr lang="en-US" sz="3000" dirty="0"/>
              <a:t>Thompson &amp; Stanković-Ramirez, 2022,  p. 5</a:t>
            </a:r>
          </a:p>
        </p:txBody>
      </p:sp>
      <p:sp>
        <p:nvSpPr>
          <p:cNvPr id="5" name="Slide Number Placeholder 4">
            <a:extLst>
              <a:ext uri="{FF2B5EF4-FFF2-40B4-BE49-F238E27FC236}">
                <a16:creationId xmlns:a16="http://schemas.microsoft.com/office/drawing/2014/main" id="{141392FF-67AF-70B5-1C3C-58D39BDFD8BE}"/>
              </a:ext>
            </a:extLst>
          </p:cNvPr>
          <p:cNvSpPr>
            <a:spLocks noGrp="1"/>
          </p:cNvSpPr>
          <p:nvPr>
            <p:ph type="sldNum" sz="quarter" idx="12"/>
          </p:nvPr>
        </p:nvSpPr>
        <p:spPr>
          <a:xfrm>
            <a:off x="911352" y="6246622"/>
            <a:ext cx="1188720" cy="365125"/>
          </a:xfrm>
        </p:spPr>
        <p:txBody>
          <a:bodyPr/>
          <a:lstStyle/>
          <a:p>
            <a:fld id="{B5CEABB6-07DC-46E8-9B57-56EC44A396E5}" type="slidenum">
              <a:rPr lang="en-US" smtClean="0"/>
              <a:pPr/>
              <a:t>20</a:t>
            </a:fld>
            <a:endParaRPr lang="en-US" dirty="0"/>
          </a:p>
        </p:txBody>
      </p:sp>
      <p:pic>
        <p:nvPicPr>
          <p:cNvPr id="7" name="Content Placeholder 4">
            <a:extLst>
              <a:ext uri="{FF2B5EF4-FFF2-40B4-BE49-F238E27FC236}">
                <a16:creationId xmlns:a16="http://schemas.microsoft.com/office/drawing/2014/main" id="{96006A40-BE5D-36FB-362F-416EBB9AC4CF}"/>
              </a:ext>
            </a:extLst>
          </p:cNvPr>
          <p:cNvPicPr>
            <a:picLocks noChangeAspect="1"/>
          </p:cNvPicPr>
          <p:nvPr/>
        </p:nvPicPr>
        <p:blipFill rotWithShape="1">
          <a:blip r:embed="rId3"/>
          <a:srcRect l="25018" r="15871"/>
          <a:stretch/>
        </p:blipFill>
        <p:spPr>
          <a:xfrm>
            <a:off x="6176635" y="137160"/>
            <a:ext cx="5362455" cy="6032755"/>
          </a:xfrm>
          <a:prstGeom prst="rect">
            <a:avLst/>
          </a:prstGeom>
        </p:spPr>
      </p:pic>
    </p:spTree>
    <p:extLst>
      <p:ext uri="{BB962C8B-B14F-4D97-AF65-F5344CB8AC3E}">
        <p14:creationId xmlns:p14="http://schemas.microsoft.com/office/powerpoint/2010/main" val="38139481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F54E4-9956-0B33-D845-8F2AAC5EBC56}"/>
              </a:ext>
            </a:extLst>
          </p:cNvPr>
          <p:cNvSpPr>
            <a:spLocks noGrp="1"/>
          </p:cNvSpPr>
          <p:nvPr>
            <p:ph type="title"/>
          </p:nvPr>
        </p:nvSpPr>
        <p:spPr>
          <a:xfrm>
            <a:off x="899160" y="137160"/>
            <a:ext cx="4325983" cy="812866"/>
          </a:xfrm>
        </p:spPr>
        <p:txBody>
          <a:bodyPr/>
          <a:lstStyle/>
          <a:p>
            <a:r>
              <a:rPr lang="en-US" i="1" dirty="0"/>
              <a:t>Waves and cycles</a:t>
            </a:r>
            <a:endParaRPr lang="en-ZA" i="1" dirty="0"/>
          </a:p>
        </p:txBody>
      </p:sp>
      <p:sp>
        <p:nvSpPr>
          <p:cNvPr id="4" name="Text Placeholder 3">
            <a:extLst>
              <a:ext uri="{FF2B5EF4-FFF2-40B4-BE49-F238E27FC236}">
                <a16:creationId xmlns:a16="http://schemas.microsoft.com/office/drawing/2014/main" id="{94D20DBB-F3DD-CE0A-DCE1-63F191C0CC47}"/>
              </a:ext>
            </a:extLst>
          </p:cNvPr>
          <p:cNvSpPr>
            <a:spLocks noGrp="1"/>
          </p:cNvSpPr>
          <p:nvPr>
            <p:ph type="body" sz="quarter" idx="11"/>
          </p:nvPr>
        </p:nvSpPr>
        <p:spPr>
          <a:xfrm>
            <a:off x="338433" y="1173480"/>
            <a:ext cx="8128673" cy="5073142"/>
          </a:xfrm>
        </p:spPr>
        <p:txBody>
          <a:bodyPr>
            <a:noAutofit/>
          </a:bodyPr>
          <a:lstStyle/>
          <a:p>
            <a:pPr>
              <a:lnSpc>
                <a:spcPct val="100000"/>
              </a:lnSpc>
            </a:pPr>
            <a:r>
              <a:rPr lang="en-US" sz="2800" dirty="0">
                <a:cs typeface="Times New Roman" panose="02020603050405020304" pitchFamily="18" charset="0"/>
              </a:rPr>
              <a:t>“The notion of ‘stages’ of development has limited utility; a more helpful concept may be to think of waves of development that allow for considerable overlap without rigid boundaries.” NAEYC 2020, 10</a:t>
            </a:r>
          </a:p>
          <a:p>
            <a:pPr>
              <a:lnSpc>
                <a:spcPct val="100000"/>
              </a:lnSpc>
            </a:pPr>
            <a:r>
              <a:rPr lang="en-US" sz="2800" dirty="0">
                <a:cs typeface="Times New Roman" panose="02020603050405020304" pitchFamily="18" charset="0"/>
              </a:rPr>
              <a:t>“The concept of stages does not accurately reflect the way development takes place … </a:t>
            </a:r>
          </a:p>
          <a:p>
            <a:pPr>
              <a:lnSpc>
                <a:spcPct val="100000"/>
              </a:lnSpc>
            </a:pPr>
            <a:r>
              <a:rPr lang="en-US" sz="2800" dirty="0">
                <a:cs typeface="Times New Roman" panose="02020603050405020304" pitchFamily="18" charset="0"/>
              </a:rPr>
              <a:t>“These waves consist of spurts of development interwoven with periods of little apparent growth.” NAEYC 2022, 36 </a:t>
            </a:r>
          </a:p>
          <a:p>
            <a:pPr>
              <a:lnSpc>
                <a:spcPct val="100000"/>
              </a:lnSpc>
            </a:pPr>
            <a:r>
              <a:rPr lang="en-US" sz="2800" dirty="0">
                <a:cs typeface="Times New Roman" panose="02020603050405020304" pitchFamily="18" charset="0"/>
                <a:hlinkClick r:id="rId3"/>
              </a:rPr>
              <a:t>http://faculty.tamuc.edu/jthompson/co-lab</a:t>
            </a:r>
            <a:endParaRPr lang="en-US" sz="2800" dirty="0">
              <a:cs typeface="Times New Roman" panose="02020603050405020304" pitchFamily="18" charset="0"/>
            </a:endParaRPr>
          </a:p>
        </p:txBody>
      </p:sp>
      <p:sp>
        <p:nvSpPr>
          <p:cNvPr id="5" name="Slide Number Placeholder 4">
            <a:extLst>
              <a:ext uri="{FF2B5EF4-FFF2-40B4-BE49-F238E27FC236}">
                <a16:creationId xmlns:a16="http://schemas.microsoft.com/office/drawing/2014/main" id="{141392FF-67AF-70B5-1C3C-58D39BDFD8BE}"/>
              </a:ext>
            </a:extLst>
          </p:cNvPr>
          <p:cNvSpPr>
            <a:spLocks noGrp="1"/>
          </p:cNvSpPr>
          <p:nvPr>
            <p:ph type="sldNum" sz="quarter" idx="12"/>
          </p:nvPr>
        </p:nvSpPr>
        <p:spPr>
          <a:xfrm>
            <a:off x="911352" y="6246622"/>
            <a:ext cx="1188720" cy="365125"/>
          </a:xfrm>
        </p:spPr>
        <p:txBody>
          <a:bodyPr/>
          <a:lstStyle/>
          <a:p>
            <a:fld id="{B5CEABB6-07DC-46E8-9B57-56EC44A396E5}" type="slidenum">
              <a:rPr lang="en-US" smtClean="0"/>
              <a:pPr/>
              <a:t>21</a:t>
            </a:fld>
            <a:endParaRPr lang="en-US" dirty="0"/>
          </a:p>
        </p:txBody>
      </p:sp>
      <p:pic>
        <p:nvPicPr>
          <p:cNvPr id="3" name="Content Placeholder 10" descr="A waterfall with trees around it&#10;&#10;Description automatically generated">
            <a:extLst>
              <a:ext uri="{FF2B5EF4-FFF2-40B4-BE49-F238E27FC236}">
                <a16:creationId xmlns:a16="http://schemas.microsoft.com/office/drawing/2014/main" id="{645E4A9C-E9AD-28C3-DC1F-6E93E6D0AF62}"/>
              </a:ext>
            </a:extLst>
          </p:cNvPr>
          <p:cNvPicPr>
            <a:picLocks noChangeAspect="1"/>
          </p:cNvPicPr>
          <p:nvPr/>
        </p:nvPicPr>
        <p:blipFill>
          <a:blip r:embed="rId4"/>
          <a:stretch>
            <a:fillRect/>
          </a:stretch>
        </p:blipFill>
        <p:spPr>
          <a:xfrm>
            <a:off x="8122722" y="3111334"/>
            <a:ext cx="3730844" cy="2661335"/>
          </a:xfrm>
          <a:prstGeom prst="rect">
            <a:avLst/>
          </a:prstGeom>
        </p:spPr>
      </p:pic>
    </p:spTree>
    <p:extLst>
      <p:ext uri="{BB962C8B-B14F-4D97-AF65-F5344CB8AC3E}">
        <p14:creationId xmlns:p14="http://schemas.microsoft.com/office/powerpoint/2010/main" val="35859359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Theories of Development </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22</a:t>
            </a:fld>
            <a:endParaRPr lang="en-US" dirty="0"/>
          </a:p>
        </p:txBody>
      </p:sp>
      <p:graphicFrame>
        <p:nvGraphicFramePr>
          <p:cNvPr id="7" name="Content Placeholder 6">
            <a:extLst>
              <a:ext uri="{FF2B5EF4-FFF2-40B4-BE49-F238E27FC236}">
                <a16:creationId xmlns:a16="http://schemas.microsoft.com/office/drawing/2014/main" id="{36A15591-637C-E44D-8007-653A32DEFF1B}"/>
              </a:ext>
            </a:extLst>
          </p:cNvPr>
          <p:cNvGraphicFramePr>
            <a:graphicFrameLocks noGrp="1"/>
          </p:cNvGraphicFramePr>
          <p:nvPr>
            <p:ph sz="quarter" idx="14"/>
            <p:extLst>
              <p:ext uri="{D42A27DB-BD31-4B8C-83A1-F6EECF244321}">
                <p14:modId xmlns:p14="http://schemas.microsoft.com/office/powerpoint/2010/main" val="230875765"/>
              </p:ext>
            </p:extLst>
          </p:nvPr>
        </p:nvGraphicFramePr>
        <p:xfrm>
          <a:off x="0" y="1021479"/>
          <a:ext cx="11934700" cy="5327574"/>
        </p:xfrm>
        <a:graphic>
          <a:graphicData uri="http://schemas.openxmlformats.org/drawingml/2006/table">
            <a:tbl>
              <a:tblPr firstRow="1" bandRow="1">
                <a:tableStyleId>{3B4B98B0-60AC-42C2-AFA5-B58CD77FA1E5}</a:tableStyleId>
              </a:tblPr>
              <a:tblGrid>
                <a:gridCol w="2983675">
                  <a:extLst>
                    <a:ext uri="{9D8B030D-6E8A-4147-A177-3AD203B41FA5}">
                      <a16:colId xmlns:a16="http://schemas.microsoft.com/office/drawing/2014/main" val="1579201219"/>
                    </a:ext>
                  </a:extLst>
                </a:gridCol>
                <a:gridCol w="2983675">
                  <a:extLst>
                    <a:ext uri="{9D8B030D-6E8A-4147-A177-3AD203B41FA5}">
                      <a16:colId xmlns:a16="http://schemas.microsoft.com/office/drawing/2014/main" val="3216553697"/>
                    </a:ext>
                  </a:extLst>
                </a:gridCol>
                <a:gridCol w="2983675">
                  <a:extLst>
                    <a:ext uri="{9D8B030D-6E8A-4147-A177-3AD203B41FA5}">
                      <a16:colId xmlns:a16="http://schemas.microsoft.com/office/drawing/2014/main" val="4280550712"/>
                    </a:ext>
                  </a:extLst>
                </a:gridCol>
                <a:gridCol w="2983675">
                  <a:extLst>
                    <a:ext uri="{9D8B030D-6E8A-4147-A177-3AD203B41FA5}">
                      <a16:colId xmlns:a16="http://schemas.microsoft.com/office/drawing/2014/main" val="2244287737"/>
                    </a:ext>
                  </a:extLst>
                </a:gridCol>
              </a:tblGrid>
              <a:tr h="2362989">
                <a:tc>
                  <a:txBody>
                    <a:bodyPr/>
                    <a:lstStyle/>
                    <a:p>
                      <a:pPr algn="ctr"/>
                      <a:endParaRPr lang="en-US" sz="3300" dirty="0"/>
                    </a:p>
                  </a:txBody>
                  <a:tcPr/>
                </a:tc>
                <a:tc>
                  <a:txBody>
                    <a:bodyPr/>
                    <a:lstStyle/>
                    <a:p>
                      <a:pPr algn="ctr"/>
                      <a:endParaRPr lang="en-US" sz="3300" dirty="0"/>
                    </a:p>
                  </a:txBody>
                  <a:tcPr/>
                </a:tc>
                <a:tc>
                  <a:txBody>
                    <a:bodyPr/>
                    <a:lstStyle/>
                    <a:p>
                      <a:pPr algn="ctr"/>
                      <a:endParaRPr lang="en-US" sz="3300" dirty="0"/>
                    </a:p>
                  </a:txBody>
                  <a:tcPr/>
                </a:tc>
                <a:tc>
                  <a:txBody>
                    <a:bodyPr/>
                    <a:lstStyle/>
                    <a:p>
                      <a:pPr algn="ctr"/>
                      <a:endParaRPr lang="en-US" sz="3300" dirty="0"/>
                    </a:p>
                  </a:txBody>
                  <a:tcPr/>
                </a:tc>
                <a:extLst>
                  <a:ext uri="{0D108BD9-81ED-4DB2-BD59-A6C34878D82A}">
                    <a16:rowId xmlns:a16="http://schemas.microsoft.com/office/drawing/2014/main" val="486722466"/>
                  </a:ext>
                </a:extLst>
              </a:tr>
              <a:tr h="1436914">
                <a:tc>
                  <a:txBody>
                    <a:bodyPr/>
                    <a:lstStyle/>
                    <a:p>
                      <a:pPr algn="ctr"/>
                      <a:r>
                        <a:rPr lang="en-US" sz="3300" dirty="0"/>
                        <a:t>Planes of Development</a:t>
                      </a:r>
                    </a:p>
                  </a:txBody>
                  <a:tcPr anchor="ctr"/>
                </a:tc>
                <a:tc>
                  <a:txBody>
                    <a:bodyPr/>
                    <a:lstStyle/>
                    <a:p>
                      <a:pPr algn="ctr"/>
                      <a:r>
                        <a:rPr lang="en-US" sz="3300" dirty="0"/>
                        <a:t>Ages &amp; Stages</a:t>
                      </a:r>
                    </a:p>
                  </a:txBody>
                  <a:tcPr anchor="ctr"/>
                </a:tc>
                <a:tc>
                  <a:txBody>
                    <a:bodyPr/>
                    <a:lstStyle/>
                    <a:p>
                      <a:pPr algn="ctr"/>
                      <a:r>
                        <a:rPr lang="en-US" sz="3300" dirty="0"/>
                        <a:t>Multiple Intelligences</a:t>
                      </a:r>
                    </a:p>
                  </a:txBody>
                  <a:tcPr anchor="ctr"/>
                </a:tc>
                <a:tc>
                  <a:txBody>
                    <a:bodyPr/>
                    <a:lstStyle/>
                    <a:p>
                      <a:pPr algn="ctr"/>
                      <a:r>
                        <a:rPr lang="en-US" sz="3300" dirty="0"/>
                        <a:t>Ecological Systems</a:t>
                      </a:r>
                    </a:p>
                  </a:txBody>
                  <a:tcPr anchor="ctr"/>
                </a:tc>
                <a:extLst>
                  <a:ext uri="{0D108BD9-81ED-4DB2-BD59-A6C34878D82A}">
                    <a16:rowId xmlns:a16="http://schemas.microsoft.com/office/drawing/2014/main" val="3323855094"/>
                  </a:ext>
                </a:extLst>
              </a:tr>
              <a:tr h="1527671">
                <a:tc>
                  <a:txBody>
                    <a:bodyPr/>
                    <a:lstStyle/>
                    <a:p>
                      <a:pPr algn="ctr"/>
                      <a:r>
                        <a:rPr lang="en-US" sz="3300" dirty="0"/>
                        <a:t>Montessori</a:t>
                      </a:r>
                    </a:p>
                  </a:txBody>
                  <a:tcPr anchor="ctr"/>
                </a:tc>
                <a:tc>
                  <a:txBody>
                    <a:bodyPr/>
                    <a:lstStyle/>
                    <a:p>
                      <a:pPr algn="ctr"/>
                      <a:r>
                        <a:rPr lang="en-US" sz="3300" dirty="0"/>
                        <a:t>Piaget, Erikson</a:t>
                      </a:r>
                    </a:p>
                  </a:txBody>
                  <a:tcPr anchor="ctr"/>
                </a:tc>
                <a:tc>
                  <a:txBody>
                    <a:bodyPr/>
                    <a:lstStyle/>
                    <a:p>
                      <a:pPr algn="ctr"/>
                      <a:r>
                        <a:rPr lang="en-US" sz="3300" dirty="0"/>
                        <a:t>Gardner</a:t>
                      </a:r>
                    </a:p>
                  </a:txBody>
                  <a:tcPr anchor="ctr"/>
                </a:tc>
                <a:tc>
                  <a:txBody>
                    <a:bodyPr/>
                    <a:lstStyle/>
                    <a:p>
                      <a:pPr algn="ctr"/>
                      <a:r>
                        <a:rPr lang="en-US" sz="3000" dirty="0"/>
                        <a:t>Bronfenbrenner</a:t>
                      </a:r>
                    </a:p>
                  </a:txBody>
                  <a:tcPr anchor="ctr"/>
                </a:tc>
                <a:extLst>
                  <a:ext uri="{0D108BD9-81ED-4DB2-BD59-A6C34878D82A}">
                    <a16:rowId xmlns:a16="http://schemas.microsoft.com/office/drawing/2014/main" val="367369393"/>
                  </a:ext>
                </a:extLst>
              </a:tr>
            </a:tbl>
          </a:graphicData>
        </a:graphic>
      </p:graphicFrame>
      <p:pic>
        <p:nvPicPr>
          <p:cNvPr id="10" name="Picture 9">
            <a:extLst>
              <a:ext uri="{FF2B5EF4-FFF2-40B4-BE49-F238E27FC236}">
                <a16:creationId xmlns:a16="http://schemas.microsoft.com/office/drawing/2014/main" id="{060EF88A-EA94-3CCD-4EB6-7F1A40375BFD}"/>
              </a:ext>
            </a:extLst>
          </p:cNvPr>
          <p:cNvPicPr>
            <a:picLocks noChangeAspect="1"/>
          </p:cNvPicPr>
          <p:nvPr/>
        </p:nvPicPr>
        <p:blipFill>
          <a:blip r:embed="rId3"/>
          <a:stretch>
            <a:fillRect/>
          </a:stretch>
        </p:blipFill>
        <p:spPr>
          <a:xfrm>
            <a:off x="493716" y="1213440"/>
            <a:ext cx="2054530" cy="2060627"/>
          </a:xfrm>
          <a:prstGeom prst="rect">
            <a:avLst/>
          </a:prstGeom>
        </p:spPr>
      </p:pic>
      <p:pic>
        <p:nvPicPr>
          <p:cNvPr id="11" name="Picture 10">
            <a:extLst>
              <a:ext uri="{FF2B5EF4-FFF2-40B4-BE49-F238E27FC236}">
                <a16:creationId xmlns:a16="http://schemas.microsoft.com/office/drawing/2014/main" id="{4D9673D9-199D-BE64-69DC-4BC665EF5F04}"/>
              </a:ext>
            </a:extLst>
          </p:cNvPr>
          <p:cNvPicPr>
            <a:picLocks noChangeAspect="1"/>
          </p:cNvPicPr>
          <p:nvPr/>
        </p:nvPicPr>
        <p:blipFill>
          <a:blip r:embed="rId4"/>
          <a:stretch>
            <a:fillRect/>
          </a:stretch>
        </p:blipFill>
        <p:spPr>
          <a:xfrm>
            <a:off x="3488528" y="1213439"/>
            <a:ext cx="2054530" cy="2060627"/>
          </a:xfrm>
          <a:prstGeom prst="rect">
            <a:avLst/>
          </a:prstGeom>
        </p:spPr>
      </p:pic>
      <p:pic>
        <p:nvPicPr>
          <p:cNvPr id="12" name="Picture 11">
            <a:extLst>
              <a:ext uri="{FF2B5EF4-FFF2-40B4-BE49-F238E27FC236}">
                <a16:creationId xmlns:a16="http://schemas.microsoft.com/office/drawing/2014/main" id="{11C13E52-F76F-89DD-CE46-92529947EF37}"/>
              </a:ext>
            </a:extLst>
          </p:cNvPr>
          <p:cNvPicPr>
            <a:picLocks noChangeAspect="1"/>
          </p:cNvPicPr>
          <p:nvPr/>
        </p:nvPicPr>
        <p:blipFill>
          <a:blip r:embed="rId5"/>
          <a:stretch>
            <a:fillRect/>
          </a:stretch>
        </p:blipFill>
        <p:spPr>
          <a:xfrm>
            <a:off x="6483340" y="1213438"/>
            <a:ext cx="2060627" cy="2060627"/>
          </a:xfrm>
          <a:prstGeom prst="rect">
            <a:avLst/>
          </a:prstGeom>
        </p:spPr>
      </p:pic>
      <p:pic>
        <p:nvPicPr>
          <p:cNvPr id="14" name="Picture 13">
            <a:extLst>
              <a:ext uri="{FF2B5EF4-FFF2-40B4-BE49-F238E27FC236}">
                <a16:creationId xmlns:a16="http://schemas.microsoft.com/office/drawing/2014/main" id="{B361EB81-3380-EB60-ED57-5E133AE76A6E}"/>
              </a:ext>
            </a:extLst>
          </p:cNvPr>
          <p:cNvPicPr>
            <a:picLocks noChangeAspect="1"/>
          </p:cNvPicPr>
          <p:nvPr/>
        </p:nvPicPr>
        <p:blipFill>
          <a:blip r:embed="rId6"/>
          <a:stretch>
            <a:fillRect/>
          </a:stretch>
        </p:blipFill>
        <p:spPr>
          <a:xfrm>
            <a:off x="9478152" y="1213438"/>
            <a:ext cx="2060627" cy="2054530"/>
          </a:xfrm>
          <a:prstGeom prst="rect">
            <a:avLst/>
          </a:prstGeom>
        </p:spPr>
      </p:pic>
    </p:spTree>
    <p:extLst>
      <p:ext uri="{BB962C8B-B14F-4D97-AF65-F5344CB8AC3E}">
        <p14:creationId xmlns:p14="http://schemas.microsoft.com/office/powerpoint/2010/main" val="16844651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Turn &amp; Talk </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23</a:t>
            </a:fld>
            <a:endParaRPr lang="en-US" dirty="0"/>
          </a:p>
        </p:txBody>
      </p:sp>
      <p:graphicFrame>
        <p:nvGraphicFramePr>
          <p:cNvPr id="7" name="Content Placeholder 6">
            <a:extLst>
              <a:ext uri="{FF2B5EF4-FFF2-40B4-BE49-F238E27FC236}">
                <a16:creationId xmlns:a16="http://schemas.microsoft.com/office/drawing/2014/main" id="{36A15591-637C-E44D-8007-653A32DEFF1B}"/>
              </a:ext>
            </a:extLst>
          </p:cNvPr>
          <p:cNvGraphicFramePr>
            <a:graphicFrameLocks noGrp="1"/>
          </p:cNvGraphicFramePr>
          <p:nvPr>
            <p:ph sz="quarter" idx="14"/>
            <p:extLst>
              <p:ext uri="{D42A27DB-BD31-4B8C-83A1-F6EECF244321}">
                <p14:modId xmlns:p14="http://schemas.microsoft.com/office/powerpoint/2010/main" val="3970535539"/>
              </p:ext>
            </p:extLst>
          </p:nvPr>
        </p:nvGraphicFramePr>
        <p:xfrm>
          <a:off x="0" y="1021482"/>
          <a:ext cx="11934700" cy="5562250"/>
        </p:xfrm>
        <a:graphic>
          <a:graphicData uri="http://schemas.openxmlformats.org/drawingml/2006/table">
            <a:tbl>
              <a:tblPr firstRow="1" bandRow="1">
                <a:tableStyleId>{3B4B98B0-60AC-42C2-AFA5-B58CD77FA1E5}</a:tableStyleId>
              </a:tblPr>
              <a:tblGrid>
                <a:gridCol w="2983675">
                  <a:extLst>
                    <a:ext uri="{9D8B030D-6E8A-4147-A177-3AD203B41FA5}">
                      <a16:colId xmlns:a16="http://schemas.microsoft.com/office/drawing/2014/main" val="1579201219"/>
                    </a:ext>
                  </a:extLst>
                </a:gridCol>
                <a:gridCol w="2983675">
                  <a:extLst>
                    <a:ext uri="{9D8B030D-6E8A-4147-A177-3AD203B41FA5}">
                      <a16:colId xmlns:a16="http://schemas.microsoft.com/office/drawing/2014/main" val="3216553697"/>
                    </a:ext>
                  </a:extLst>
                </a:gridCol>
                <a:gridCol w="2983675">
                  <a:extLst>
                    <a:ext uri="{9D8B030D-6E8A-4147-A177-3AD203B41FA5}">
                      <a16:colId xmlns:a16="http://schemas.microsoft.com/office/drawing/2014/main" val="4280550712"/>
                    </a:ext>
                  </a:extLst>
                </a:gridCol>
                <a:gridCol w="2983675">
                  <a:extLst>
                    <a:ext uri="{9D8B030D-6E8A-4147-A177-3AD203B41FA5}">
                      <a16:colId xmlns:a16="http://schemas.microsoft.com/office/drawing/2014/main" val="2244287737"/>
                    </a:ext>
                  </a:extLst>
                </a:gridCol>
              </a:tblGrid>
              <a:tr h="2552991">
                <a:tc>
                  <a:txBody>
                    <a:bodyPr/>
                    <a:lstStyle/>
                    <a:p>
                      <a:pPr algn="ctr"/>
                      <a:endParaRPr lang="en-US" sz="3300" dirty="0"/>
                    </a:p>
                  </a:txBody>
                  <a:tcPr/>
                </a:tc>
                <a:tc>
                  <a:txBody>
                    <a:bodyPr/>
                    <a:lstStyle/>
                    <a:p>
                      <a:pPr algn="ctr"/>
                      <a:endParaRPr lang="en-US" sz="3300" dirty="0"/>
                    </a:p>
                  </a:txBody>
                  <a:tcPr/>
                </a:tc>
                <a:tc>
                  <a:txBody>
                    <a:bodyPr/>
                    <a:lstStyle/>
                    <a:p>
                      <a:pPr algn="ctr"/>
                      <a:endParaRPr lang="en-US" sz="3300" dirty="0"/>
                    </a:p>
                  </a:txBody>
                  <a:tcPr/>
                </a:tc>
                <a:tc>
                  <a:txBody>
                    <a:bodyPr/>
                    <a:lstStyle/>
                    <a:p>
                      <a:pPr algn="ctr"/>
                      <a:endParaRPr lang="en-US" sz="3300" dirty="0"/>
                    </a:p>
                  </a:txBody>
                  <a:tcPr/>
                </a:tc>
                <a:extLst>
                  <a:ext uri="{0D108BD9-81ED-4DB2-BD59-A6C34878D82A}">
                    <a16:rowId xmlns:a16="http://schemas.microsoft.com/office/drawing/2014/main" val="486722466"/>
                  </a:ext>
                </a:extLst>
              </a:tr>
              <a:tr h="1329283">
                <a:tc gridSpan="4">
                  <a:txBody>
                    <a:bodyPr/>
                    <a:lstStyle/>
                    <a:p>
                      <a:pPr algn="ctr"/>
                      <a:r>
                        <a:rPr lang="en-US" sz="3300" dirty="0"/>
                        <a:t>How do Theories of Development affect teachers’ </a:t>
                      </a:r>
                    </a:p>
                    <a:p>
                      <a:pPr algn="ctr"/>
                      <a:r>
                        <a:rPr lang="en-US" sz="3300" dirty="0"/>
                        <a:t>Image of the Child? </a:t>
                      </a:r>
                    </a:p>
                  </a:txBody>
                  <a:tcPr anchor="ctr"/>
                </a:tc>
                <a:tc hMerge="1">
                  <a:txBody>
                    <a:bodyPr/>
                    <a:lstStyle/>
                    <a:p>
                      <a:pPr algn="ctr"/>
                      <a:endParaRPr lang="en-US" sz="3300" dirty="0"/>
                    </a:p>
                  </a:txBody>
                  <a:tcPr/>
                </a:tc>
                <a:tc hMerge="1">
                  <a:txBody>
                    <a:bodyPr/>
                    <a:lstStyle/>
                    <a:p>
                      <a:pPr algn="ctr"/>
                      <a:endParaRPr lang="en-US" sz="3300" dirty="0"/>
                    </a:p>
                  </a:txBody>
                  <a:tcPr/>
                </a:tc>
                <a:tc hMerge="1">
                  <a:txBody>
                    <a:bodyPr/>
                    <a:lstStyle/>
                    <a:p>
                      <a:pPr algn="ctr"/>
                      <a:endParaRPr lang="en-US" sz="3300" dirty="0"/>
                    </a:p>
                  </a:txBody>
                  <a:tcPr/>
                </a:tc>
                <a:extLst>
                  <a:ext uri="{0D108BD9-81ED-4DB2-BD59-A6C34878D82A}">
                    <a16:rowId xmlns:a16="http://schemas.microsoft.com/office/drawing/2014/main" val="3323855094"/>
                  </a:ext>
                </a:extLst>
              </a:tr>
              <a:tr h="1679976">
                <a:tc gridSpan="4">
                  <a:txBody>
                    <a:bodyPr/>
                    <a:lstStyle/>
                    <a:p>
                      <a:pPr algn="ctr"/>
                      <a:r>
                        <a:rPr lang="en-US" sz="3300" dirty="0"/>
                        <a:t>How does learning about Theories of Development</a:t>
                      </a:r>
                    </a:p>
                    <a:p>
                      <a:pPr algn="ctr"/>
                      <a:r>
                        <a:rPr lang="en-US" sz="3300" dirty="0"/>
                        <a:t>help teachers change and grow? </a:t>
                      </a:r>
                    </a:p>
                  </a:txBody>
                  <a:tcPr anchor="ctr"/>
                </a:tc>
                <a:tc hMerge="1">
                  <a:txBody>
                    <a:bodyPr/>
                    <a:lstStyle/>
                    <a:p>
                      <a:pPr algn="ctr"/>
                      <a:endParaRPr lang="en-US" sz="3300" dirty="0"/>
                    </a:p>
                  </a:txBody>
                  <a:tcPr/>
                </a:tc>
                <a:tc hMerge="1">
                  <a:txBody>
                    <a:bodyPr/>
                    <a:lstStyle/>
                    <a:p>
                      <a:pPr algn="ctr"/>
                      <a:endParaRPr lang="en-US" sz="3300" dirty="0"/>
                    </a:p>
                  </a:txBody>
                  <a:tcPr/>
                </a:tc>
                <a:tc hMerge="1">
                  <a:txBody>
                    <a:bodyPr/>
                    <a:lstStyle/>
                    <a:p>
                      <a:pPr algn="ctr"/>
                      <a:endParaRPr lang="en-US" sz="3000" dirty="0"/>
                    </a:p>
                  </a:txBody>
                  <a:tcPr/>
                </a:tc>
                <a:extLst>
                  <a:ext uri="{0D108BD9-81ED-4DB2-BD59-A6C34878D82A}">
                    <a16:rowId xmlns:a16="http://schemas.microsoft.com/office/drawing/2014/main" val="367369393"/>
                  </a:ext>
                </a:extLst>
              </a:tr>
            </a:tbl>
          </a:graphicData>
        </a:graphic>
      </p:graphicFrame>
      <p:pic>
        <p:nvPicPr>
          <p:cNvPr id="10" name="Picture 9">
            <a:extLst>
              <a:ext uri="{FF2B5EF4-FFF2-40B4-BE49-F238E27FC236}">
                <a16:creationId xmlns:a16="http://schemas.microsoft.com/office/drawing/2014/main" id="{060EF88A-EA94-3CCD-4EB6-7F1A40375BFD}"/>
              </a:ext>
            </a:extLst>
          </p:cNvPr>
          <p:cNvPicPr>
            <a:picLocks noChangeAspect="1"/>
          </p:cNvPicPr>
          <p:nvPr/>
        </p:nvPicPr>
        <p:blipFill>
          <a:blip r:embed="rId3"/>
          <a:stretch>
            <a:fillRect/>
          </a:stretch>
        </p:blipFill>
        <p:spPr>
          <a:xfrm>
            <a:off x="493716" y="1213440"/>
            <a:ext cx="2054530" cy="2060627"/>
          </a:xfrm>
          <a:prstGeom prst="rect">
            <a:avLst/>
          </a:prstGeom>
        </p:spPr>
      </p:pic>
      <p:pic>
        <p:nvPicPr>
          <p:cNvPr id="11" name="Picture 10">
            <a:extLst>
              <a:ext uri="{FF2B5EF4-FFF2-40B4-BE49-F238E27FC236}">
                <a16:creationId xmlns:a16="http://schemas.microsoft.com/office/drawing/2014/main" id="{4D9673D9-199D-BE64-69DC-4BC665EF5F04}"/>
              </a:ext>
            </a:extLst>
          </p:cNvPr>
          <p:cNvPicPr>
            <a:picLocks noChangeAspect="1"/>
          </p:cNvPicPr>
          <p:nvPr/>
        </p:nvPicPr>
        <p:blipFill>
          <a:blip r:embed="rId4"/>
          <a:stretch>
            <a:fillRect/>
          </a:stretch>
        </p:blipFill>
        <p:spPr>
          <a:xfrm>
            <a:off x="3488528" y="1213439"/>
            <a:ext cx="2054530" cy="2060627"/>
          </a:xfrm>
          <a:prstGeom prst="rect">
            <a:avLst/>
          </a:prstGeom>
        </p:spPr>
      </p:pic>
      <p:pic>
        <p:nvPicPr>
          <p:cNvPr id="12" name="Picture 11">
            <a:extLst>
              <a:ext uri="{FF2B5EF4-FFF2-40B4-BE49-F238E27FC236}">
                <a16:creationId xmlns:a16="http://schemas.microsoft.com/office/drawing/2014/main" id="{11C13E52-F76F-89DD-CE46-92529947EF37}"/>
              </a:ext>
            </a:extLst>
          </p:cNvPr>
          <p:cNvPicPr>
            <a:picLocks noChangeAspect="1"/>
          </p:cNvPicPr>
          <p:nvPr/>
        </p:nvPicPr>
        <p:blipFill>
          <a:blip r:embed="rId5"/>
          <a:stretch>
            <a:fillRect/>
          </a:stretch>
        </p:blipFill>
        <p:spPr>
          <a:xfrm>
            <a:off x="6483340" y="1213438"/>
            <a:ext cx="2060627" cy="2060627"/>
          </a:xfrm>
          <a:prstGeom prst="rect">
            <a:avLst/>
          </a:prstGeom>
        </p:spPr>
      </p:pic>
      <p:pic>
        <p:nvPicPr>
          <p:cNvPr id="14" name="Picture 13">
            <a:extLst>
              <a:ext uri="{FF2B5EF4-FFF2-40B4-BE49-F238E27FC236}">
                <a16:creationId xmlns:a16="http://schemas.microsoft.com/office/drawing/2014/main" id="{B361EB81-3380-EB60-ED57-5E133AE76A6E}"/>
              </a:ext>
            </a:extLst>
          </p:cNvPr>
          <p:cNvPicPr>
            <a:picLocks noChangeAspect="1"/>
          </p:cNvPicPr>
          <p:nvPr/>
        </p:nvPicPr>
        <p:blipFill>
          <a:blip r:embed="rId6"/>
          <a:stretch>
            <a:fillRect/>
          </a:stretch>
        </p:blipFill>
        <p:spPr>
          <a:xfrm>
            <a:off x="9478152" y="1213438"/>
            <a:ext cx="2060627" cy="2054530"/>
          </a:xfrm>
          <a:prstGeom prst="rect">
            <a:avLst/>
          </a:prstGeom>
        </p:spPr>
      </p:pic>
    </p:spTree>
    <p:extLst>
      <p:ext uri="{BB962C8B-B14F-4D97-AF65-F5344CB8AC3E}">
        <p14:creationId xmlns:p14="http://schemas.microsoft.com/office/powerpoint/2010/main" val="849399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FB573E-D6D3-B0CD-C07C-459CD26AF0D2}"/>
              </a:ext>
            </a:extLst>
          </p:cNvPr>
          <p:cNvSpPr>
            <a:spLocks noGrp="1"/>
          </p:cNvSpPr>
          <p:nvPr>
            <p:ph type="title"/>
          </p:nvPr>
        </p:nvSpPr>
        <p:spPr>
          <a:xfrm>
            <a:off x="1006037" y="4804163"/>
            <a:ext cx="10714907" cy="1249680"/>
          </a:xfrm>
        </p:spPr>
        <p:txBody>
          <a:bodyPr/>
          <a:lstStyle/>
          <a:p>
            <a:pPr algn="ctr"/>
            <a:r>
              <a:rPr lang="en-US" dirty="0"/>
              <a:t>Paradigm Shift</a:t>
            </a:r>
            <a:endParaRPr lang="en-ZA" dirty="0"/>
          </a:p>
        </p:txBody>
      </p:sp>
      <p:sp>
        <p:nvSpPr>
          <p:cNvPr id="4" name="Slide Number Placeholder 3">
            <a:extLst>
              <a:ext uri="{FF2B5EF4-FFF2-40B4-BE49-F238E27FC236}">
                <a16:creationId xmlns:a16="http://schemas.microsoft.com/office/drawing/2014/main" id="{27842E34-541A-0DF0-0999-C86F392588EB}"/>
              </a:ext>
            </a:extLst>
          </p:cNvPr>
          <p:cNvSpPr>
            <a:spLocks noGrp="1"/>
          </p:cNvSpPr>
          <p:nvPr>
            <p:ph type="sldNum" sz="quarter" idx="12"/>
          </p:nvPr>
        </p:nvSpPr>
        <p:spPr>
          <a:xfrm>
            <a:off x="911352" y="6246622"/>
            <a:ext cx="1188720" cy="365125"/>
          </a:xfrm>
        </p:spPr>
        <p:txBody>
          <a:bodyPr/>
          <a:lstStyle/>
          <a:p>
            <a:fld id="{B5CEABB6-07DC-46E8-9B57-56EC44A396E5}" type="slidenum">
              <a:rPr lang="en-US" smtClean="0"/>
              <a:pPr/>
              <a:t>24</a:t>
            </a:fld>
            <a:endParaRPr lang="en-US" dirty="0"/>
          </a:p>
        </p:txBody>
      </p:sp>
      <p:pic>
        <p:nvPicPr>
          <p:cNvPr id="10" name="Content Placeholder 4">
            <a:extLst>
              <a:ext uri="{FF2B5EF4-FFF2-40B4-BE49-F238E27FC236}">
                <a16:creationId xmlns:a16="http://schemas.microsoft.com/office/drawing/2014/main" id="{6702E9B9-4F53-6D6F-395B-1290C4EF3834}"/>
              </a:ext>
            </a:extLst>
          </p:cNvPr>
          <p:cNvPicPr>
            <a:picLocks noChangeAspect="1"/>
          </p:cNvPicPr>
          <p:nvPr/>
        </p:nvPicPr>
        <p:blipFill>
          <a:blip r:embed="rId3"/>
          <a:stretch>
            <a:fillRect/>
          </a:stretch>
        </p:blipFill>
        <p:spPr>
          <a:xfrm>
            <a:off x="967451" y="960120"/>
            <a:ext cx="4042990" cy="4312524"/>
          </a:xfrm>
          <a:prstGeom prst="rect">
            <a:avLst/>
          </a:prstGeom>
        </p:spPr>
      </p:pic>
      <p:pic>
        <p:nvPicPr>
          <p:cNvPr id="11" name="Content Placeholder 5">
            <a:extLst>
              <a:ext uri="{FF2B5EF4-FFF2-40B4-BE49-F238E27FC236}">
                <a16:creationId xmlns:a16="http://schemas.microsoft.com/office/drawing/2014/main" id="{FFCF67DE-78C4-88FC-02C9-99CD99B9DAB9}"/>
              </a:ext>
            </a:extLst>
          </p:cNvPr>
          <p:cNvPicPr>
            <a:picLocks noChangeAspect="1"/>
          </p:cNvPicPr>
          <p:nvPr/>
        </p:nvPicPr>
        <p:blipFill>
          <a:blip r:embed="rId4"/>
          <a:stretch>
            <a:fillRect/>
          </a:stretch>
        </p:blipFill>
        <p:spPr>
          <a:xfrm>
            <a:off x="6096000" y="1142012"/>
            <a:ext cx="5320820" cy="3338814"/>
          </a:xfrm>
          <a:prstGeom prst="rect">
            <a:avLst/>
          </a:prstGeom>
        </p:spPr>
      </p:pic>
    </p:spTree>
    <p:extLst>
      <p:ext uri="{BB962C8B-B14F-4D97-AF65-F5344CB8AC3E}">
        <p14:creationId xmlns:p14="http://schemas.microsoft.com/office/powerpoint/2010/main" val="3119264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E6D37-07A6-72FA-D278-786F3D1CC381}"/>
              </a:ext>
            </a:extLst>
          </p:cNvPr>
          <p:cNvSpPr>
            <a:spLocks noGrp="1"/>
          </p:cNvSpPr>
          <p:nvPr>
            <p:ph type="title"/>
          </p:nvPr>
        </p:nvSpPr>
        <p:spPr/>
        <p:txBody>
          <a:bodyPr>
            <a:normAutofit fontScale="90000"/>
          </a:bodyPr>
          <a:lstStyle/>
          <a:p>
            <a:r>
              <a:rPr lang="en-US" altLang="en-US" sz="4000" dirty="0"/>
              <a:t>“A simple liberating thought came to our aid, namely that things about children and for children are only learned from children. Follow the child.” Malaguzzi (1998, 51)</a:t>
            </a:r>
            <a:endParaRPr lang="en-US" dirty="0"/>
          </a:p>
        </p:txBody>
      </p:sp>
    </p:spTree>
    <p:extLst>
      <p:ext uri="{BB962C8B-B14F-4D97-AF65-F5344CB8AC3E}">
        <p14:creationId xmlns:p14="http://schemas.microsoft.com/office/powerpoint/2010/main" val="28967048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26</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extLst>
              <p:ext uri="{D42A27DB-BD31-4B8C-83A1-F6EECF244321}">
                <p14:modId xmlns:p14="http://schemas.microsoft.com/office/powerpoint/2010/main" val="4197949779"/>
              </p:ext>
            </p:extLst>
          </p:nvPr>
        </p:nvGraphicFramePr>
        <p:xfrm>
          <a:off x="483326" y="2058988"/>
          <a:ext cx="10814912" cy="4093620"/>
        </p:xfrm>
        <a:graphic>
          <a:graphicData uri="http://schemas.openxmlformats.org/drawingml/2006/table">
            <a:tbl>
              <a:tblPr firstRow="1" bandRow="1">
                <a:tableStyleId>{3B4B98B0-60AC-42C2-AFA5-B58CD77FA1E5}</a:tableStyleId>
              </a:tblPr>
              <a:tblGrid>
                <a:gridCol w="10814912">
                  <a:extLst>
                    <a:ext uri="{9D8B030D-6E8A-4147-A177-3AD203B41FA5}">
                      <a16:colId xmlns:a16="http://schemas.microsoft.com/office/drawing/2014/main" val="1345828690"/>
                    </a:ext>
                  </a:extLst>
                </a:gridCol>
              </a:tblGrid>
              <a:tr h="818724">
                <a:tc>
                  <a:txBody>
                    <a:bodyPr/>
                    <a:lstStyle/>
                    <a:p>
                      <a:pPr algn="l"/>
                      <a:r>
                        <a:rPr lang="en-US" sz="3300" dirty="0"/>
                        <a:t>Insights gleaned from Developmental Psychology</a:t>
                      </a:r>
                    </a:p>
                  </a:txBody>
                  <a:tcPr anchor="ctr"/>
                </a:tc>
                <a:extLst>
                  <a:ext uri="{0D108BD9-81ED-4DB2-BD59-A6C34878D82A}">
                    <a16:rowId xmlns:a16="http://schemas.microsoft.com/office/drawing/2014/main" val="4122289772"/>
                  </a:ext>
                </a:extLst>
              </a:tr>
              <a:tr h="818724">
                <a:tc>
                  <a:txBody>
                    <a:bodyPr/>
                    <a:lstStyle/>
                    <a:p>
                      <a:pPr algn="l"/>
                      <a:r>
                        <a:rPr lang="en-US" sz="3300" dirty="0"/>
                        <a:t>     Siegler 1996</a:t>
                      </a:r>
                    </a:p>
                  </a:txBody>
                  <a:tcPr anchor="ctr"/>
                </a:tc>
                <a:extLst>
                  <a:ext uri="{0D108BD9-81ED-4DB2-BD59-A6C34878D82A}">
                    <a16:rowId xmlns:a16="http://schemas.microsoft.com/office/drawing/2014/main" val="4206280449"/>
                  </a:ext>
                </a:extLst>
              </a:tr>
              <a:tr h="818724">
                <a:tc>
                  <a:txBody>
                    <a:bodyPr/>
                    <a:lstStyle/>
                    <a:p>
                      <a:pPr algn="l"/>
                      <a:r>
                        <a:rPr lang="en-US" sz="3300" dirty="0"/>
                        <a:t>     Masten &amp; Cicchetti 2010 </a:t>
                      </a:r>
                    </a:p>
                  </a:txBody>
                  <a:tcPr anchor="ctr"/>
                </a:tc>
                <a:extLst>
                  <a:ext uri="{0D108BD9-81ED-4DB2-BD59-A6C34878D82A}">
                    <a16:rowId xmlns:a16="http://schemas.microsoft.com/office/drawing/2014/main" val="1440688795"/>
                  </a:ext>
                </a:extLst>
              </a:tr>
              <a:tr h="818724">
                <a:tc>
                  <a:txBody>
                    <a:bodyPr/>
                    <a:lstStyle/>
                    <a:p>
                      <a:pPr algn="l"/>
                      <a:r>
                        <a:rPr lang="en-US" sz="3300" dirty="0"/>
                        <a:t>     Oakes &amp; Rakison 2020 </a:t>
                      </a:r>
                    </a:p>
                  </a:txBody>
                  <a:tcPr anchor="ctr"/>
                </a:tc>
                <a:extLst>
                  <a:ext uri="{0D108BD9-81ED-4DB2-BD59-A6C34878D82A}">
                    <a16:rowId xmlns:a16="http://schemas.microsoft.com/office/drawing/2014/main" val="2335135233"/>
                  </a:ext>
                </a:extLst>
              </a:tr>
              <a:tr h="818724">
                <a:tc>
                  <a:txBody>
                    <a:bodyPr/>
                    <a:lstStyle/>
                    <a:p>
                      <a:pPr algn="l"/>
                      <a:r>
                        <a:rPr lang="en-US" sz="3300" dirty="0"/>
                        <a:t>     Tamis-LeMonda &amp; Lockman 2023</a:t>
                      </a:r>
                    </a:p>
                  </a:txBody>
                  <a:tcPr anchor="ctr"/>
                </a:tc>
                <a:extLst>
                  <a:ext uri="{0D108BD9-81ED-4DB2-BD59-A6C34878D82A}">
                    <a16:rowId xmlns:a16="http://schemas.microsoft.com/office/drawing/2014/main" val="2466593016"/>
                  </a:ext>
                </a:extLst>
              </a:tr>
            </a:tbl>
          </a:graphicData>
        </a:graphic>
      </p:graphicFrame>
    </p:spTree>
    <p:extLst>
      <p:ext uri="{BB962C8B-B14F-4D97-AF65-F5344CB8AC3E}">
        <p14:creationId xmlns:p14="http://schemas.microsoft.com/office/powerpoint/2010/main" val="13747384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Overlapping waves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27</a:t>
            </a:fld>
            <a:endParaRPr lang="en-US" dirty="0"/>
          </a:p>
        </p:txBody>
      </p:sp>
      <p:pic>
        <p:nvPicPr>
          <p:cNvPr id="7" name="Picture 1" descr="image002">
            <a:extLst>
              <a:ext uri="{FF2B5EF4-FFF2-40B4-BE49-F238E27FC236}">
                <a16:creationId xmlns:a16="http://schemas.microsoft.com/office/drawing/2014/main" id="{4135A3DE-93A0-6056-2B13-96F42B07E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078" y="1005295"/>
            <a:ext cx="7673991" cy="53881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F8C5A398-F17A-3BB8-BFFE-BCFA6CBE736A}"/>
              </a:ext>
            </a:extLst>
          </p:cNvPr>
          <p:cNvSpPr txBox="1"/>
          <p:nvPr/>
        </p:nvSpPr>
        <p:spPr>
          <a:xfrm>
            <a:off x="8765178" y="4101737"/>
            <a:ext cx="3417458" cy="553998"/>
          </a:xfrm>
          <a:prstGeom prst="rect">
            <a:avLst/>
          </a:prstGeom>
          <a:noFill/>
        </p:spPr>
        <p:txBody>
          <a:bodyPr wrap="square" rtlCol="0">
            <a:spAutoFit/>
          </a:bodyPr>
          <a:lstStyle/>
          <a:p>
            <a:r>
              <a:rPr lang="en-US" sz="3000" dirty="0"/>
              <a:t>Siegler 1996</a:t>
            </a:r>
          </a:p>
        </p:txBody>
      </p:sp>
    </p:spTree>
    <p:extLst>
      <p:ext uri="{BB962C8B-B14F-4D97-AF65-F5344CB8AC3E}">
        <p14:creationId xmlns:p14="http://schemas.microsoft.com/office/powerpoint/2010/main" val="78280294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28</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extLst>
              <p:ext uri="{D42A27DB-BD31-4B8C-83A1-F6EECF244321}">
                <p14:modId xmlns:p14="http://schemas.microsoft.com/office/powerpoint/2010/main" val="2138104922"/>
              </p:ext>
            </p:extLst>
          </p:nvPr>
        </p:nvGraphicFramePr>
        <p:xfrm>
          <a:off x="483326" y="2058988"/>
          <a:ext cx="8190411" cy="3976052"/>
        </p:xfrm>
        <a:graphic>
          <a:graphicData uri="http://schemas.openxmlformats.org/drawingml/2006/table">
            <a:tbl>
              <a:tblPr firstRow="1" bandRow="1">
                <a:tableStyleId>{3B4B98B0-60AC-42C2-AFA5-B58CD77FA1E5}</a:tableStyleId>
              </a:tblPr>
              <a:tblGrid>
                <a:gridCol w="8190411">
                  <a:extLst>
                    <a:ext uri="{9D8B030D-6E8A-4147-A177-3AD203B41FA5}">
                      <a16:colId xmlns:a16="http://schemas.microsoft.com/office/drawing/2014/main" val="1345828690"/>
                    </a:ext>
                  </a:extLst>
                </a:gridCol>
              </a:tblGrid>
              <a:tr h="2630293">
                <a:tc>
                  <a:txBody>
                    <a:bodyPr/>
                    <a:lstStyle/>
                    <a:p>
                      <a:pPr algn="l"/>
                      <a:r>
                        <a:rPr lang="en-US" sz="3300" dirty="0"/>
                        <a:t>Masten, A.S., &amp; Cicchetti, D. (2010). Developmental Cascades. </a:t>
                      </a:r>
                      <a:r>
                        <a:rPr lang="en-US" sz="3300" i="1" dirty="0"/>
                        <a:t>Development and Psychopathology, 22</a:t>
                      </a:r>
                      <a:r>
                        <a:rPr lang="en-US" sz="3300" i="0" dirty="0"/>
                        <a:t>(3), 491-495. </a:t>
                      </a:r>
                      <a:endParaRPr lang="en-US" sz="3300" dirty="0"/>
                    </a:p>
                  </a:txBody>
                  <a:tcPr anchor="ctr"/>
                </a:tc>
                <a:extLst>
                  <a:ext uri="{0D108BD9-81ED-4DB2-BD59-A6C34878D82A}">
                    <a16:rowId xmlns:a16="http://schemas.microsoft.com/office/drawing/2014/main" val="4122289772"/>
                  </a:ext>
                </a:extLst>
              </a:tr>
              <a:tr h="1345759">
                <a:tc>
                  <a:txBody>
                    <a:bodyPr/>
                    <a:lstStyle/>
                    <a:p>
                      <a:pPr algn="l"/>
                      <a:endParaRPr lang="en-US" sz="3300" dirty="0"/>
                    </a:p>
                  </a:txBody>
                  <a:tcPr anchor="ctr"/>
                </a:tc>
                <a:extLst>
                  <a:ext uri="{0D108BD9-81ED-4DB2-BD59-A6C34878D82A}">
                    <a16:rowId xmlns:a16="http://schemas.microsoft.com/office/drawing/2014/main" val="2466593016"/>
                  </a:ext>
                </a:extLst>
              </a:tr>
            </a:tbl>
          </a:graphicData>
        </a:graphic>
      </p:graphicFrame>
      <p:pic>
        <p:nvPicPr>
          <p:cNvPr id="4" name="Picture 3" descr="A purple cover with white text&#10;&#10;Description automatically generated">
            <a:extLst>
              <a:ext uri="{FF2B5EF4-FFF2-40B4-BE49-F238E27FC236}">
                <a16:creationId xmlns:a16="http://schemas.microsoft.com/office/drawing/2014/main" id="{466B114A-D425-BD23-1986-3465637F28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8472" y="927462"/>
            <a:ext cx="3250202" cy="4333603"/>
          </a:xfrm>
          <a:prstGeom prst="rect">
            <a:avLst/>
          </a:prstGeom>
        </p:spPr>
      </p:pic>
    </p:spTree>
    <p:extLst>
      <p:ext uri="{BB962C8B-B14F-4D97-AF65-F5344CB8AC3E}">
        <p14:creationId xmlns:p14="http://schemas.microsoft.com/office/powerpoint/2010/main" val="20905253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541818" y="176784"/>
            <a:ext cx="6650182" cy="1364633"/>
          </a:xfrm>
        </p:spPr>
        <p:txBody>
          <a:bodyPr>
            <a:normAutofit/>
          </a:bodyPr>
          <a:lstStyle/>
          <a:p>
            <a:r>
              <a:rPr lang="en-US" i="1" dirty="0"/>
              <a:t>Developmental cascades</a:t>
            </a:r>
            <a:endParaRPr lang="en-ZA" i="1" dirty="0"/>
          </a:p>
        </p:txBody>
      </p:sp>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4728754" y="1541418"/>
            <a:ext cx="7372261" cy="5035622"/>
          </a:xfrm>
        </p:spPr>
        <p:txBody>
          <a:bodyPr>
            <a:noAutofit/>
          </a:bodyPr>
          <a:lstStyle/>
          <a:p>
            <a:pPr defTabSz="1220724">
              <a:lnSpc>
                <a:spcPct val="90000"/>
              </a:lnSpc>
              <a:spcAft>
                <a:spcPts val="900"/>
              </a:spcAft>
            </a:pPr>
            <a:r>
              <a:rPr lang="en-US" sz="3000" dirty="0">
                <a:latin typeface="Times New Roman" panose="02020603050405020304" pitchFamily="18" charset="0"/>
                <a:cs typeface="Times New Roman" panose="02020603050405020304" pitchFamily="18" charset="0"/>
              </a:rPr>
              <a:t>“A cascade can be used as a metaphor for thinking about development. Abilities begin at the top of the cascade and move down along different trajectories depending on which rocks and obstacles are encountered along the way. All drops of water, or developing abilities, end up in the pool below, but the particular position in the pool depends on the path traveled, which reflects the events and objects encountered along the way.”  </a:t>
            </a:r>
          </a:p>
          <a:p>
            <a:pPr defTabSz="1220724">
              <a:lnSpc>
                <a:spcPct val="90000"/>
              </a:lnSpc>
              <a:spcAft>
                <a:spcPts val="900"/>
              </a:spcAft>
            </a:pPr>
            <a:r>
              <a:rPr lang="en-US" sz="3000" dirty="0">
                <a:latin typeface="Times New Roman" panose="02020603050405020304" pitchFamily="18" charset="0"/>
                <a:cs typeface="Times New Roman" panose="02020603050405020304" pitchFamily="18" charset="0"/>
              </a:rPr>
              <a:t>Oakes &amp; Rakison, 2020, p. 103</a:t>
            </a:r>
            <a:endParaRPr lang="en-US" sz="3000" b="1" dirty="0"/>
          </a:p>
        </p:txBody>
      </p:sp>
      <p:pic>
        <p:nvPicPr>
          <p:cNvPr id="3" name="Picture Placeholder 2">
            <a:extLst>
              <a:ext uri="{FF2B5EF4-FFF2-40B4-BE49-F238E27FC236}">
                <a16:creationId xmlns:a16="http://schemas.microsoft.com/office/drawing/2014/main" id="{20B06F5C-ABF2-65DE-69CF-774FB901A796}"/>
              </a:ext>
            </a:extLst>
          </p:cNvPr>
          <p:cNvPicPr>
            <a:picLocks noGrp="1" noChangeAspect="1"/>
          </p:cNvPicPr>
          <p:nvPr>
            <p:ph type="pic" sz="quarter" idx="10"/>
          </p:nvPr>
        </p:nvPicPr>
        <p:blipFill rotWithShape="1">
          <a:blip r:embed="rId3"/>
          <a:srcRect l="27270" r="27270"/>
          <a:stretch/>
        </p:blipFill>
        <p:spPr>
          <a:xfrm>
            <a:off x="-15875" y="-15875"/>
            <a:ext cx="4581525" cy="6602413"/>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1385773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138545" y="420623"/>
            <a:ext cx="6628015" cy="3182385"/>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i="0" kern="1200" cap="all" baseline="0" dirty="0">
                <a:solidFill>
                  <a:schemeClr val="tx1"/>
                </a:solidFill>
                <a:effectLst/>
                <a:latin typeface="+mj-lt"/>
                <a:ea typeface="+mj-ea"/>
                <a:cs typeface="+mj-cs"/>
              </a:rPr>
              <a:t>Turn &amp; Talk </a:t>
            </a:r>
            <a:br>
              <a:rPr lang="en-US" sz="4000" b="1" i="0" kern="1200" cap="all" baseline="0" dirty="0">
                <a:solidFill>
                  <a:schemeClr val="tx1"/>
                </a:solidFill>
                <a:effectLst/>
                <a:latin typeface="+mj-lt"/>
                <a:ea typeface="+mj-ea"/>
                <a:cs typeface="+mj-cs"/>
              </a:rPr>
            </a:br>
            <a:r>
              <a:rPr lang="en-US" sz="4000" b="1" i="0" kern="1200" cap="all" baseline="0" dirty="0">
                <a:solidFill>
                  <a:schemeClr val="tx1"/>
                </a:solidFill>
                <a:effectLst/>
                <a:latin typeface="+mj-lt"/>
                <a:ea typeface="+mj-ea"/>
                <a:cs typeface="+mj-cs"/>
              </a:rPr>
              <a:t>What theories &amp;/or approaches inform your life with young children?</a:t>
            </a:r>
            <a:endParaRPr lang="en-US" dirty="0"/>
          </a:p>
        </p:txBody>
      </p:sp>
      <p:pic>
        <p:nvPicPr>
          <p:cNvPr id="5" name="Picture Placeholder 4" descr="A child looking at chicks in a cage&#10;&#10;Description automatically generated">
            <a:extLst>
              <a:ext uri="{FF2B5EF4-FFF2-40B4-BE49-F238E27FC236}">
                <a16:creationId xmlns:a16="http://schemas.microsoft.com/office/drawing/2014/main" id="{7D52E24D-68C2-9A18-4905-47C6ADCE1C9E}"/>
              </a:ext>
            </a:extLst>
          </p:cNvPr>
          <p:cNvPicPr>
            <a:picLocks noGrp="1" noChangeAspect="1"/>
          </p:cNvPicPr>
          <p:nvPr>
            <p:ph type="pic" sz="quarter" idx="10"/>
          </p:nvPr>
        </p:nvPicPr>
        <p:blipFill>
          <a:blip r:embed="rId3"/>
          <a:srcRect l="3739" r="3739"/>
          <a:stretch>
            <a:fillRect/>
          </a:stretch>
        </p:blipFill>
        <p:spPr/>
      </p:pic>
      <p:sp>
        <p:nvSpPr>
          <p:cNvPr id="6" name="Text Placeholder 5">
            <a:extLst>
              <a:ext uri="{FF2B5EF4-FFF2-40B4-BE49-F238E27FC236}">
                <a16:creationId xmlns:a16="http://schemas.microsoft.com/office/drawing/2014/main" id="{662612E2-D34C-05EF-B2DA-F69E88809B3A}"/>
              </a:ext>
            </a:extLst>
          </p:cNvPr>
          <p:cNvSpPr>
            <a:spLocks noGrp="1"/>
          </p:cNvSpPr>
          <p:nvPr>
            <p:ph type="body" idx="4294967295"/>
          </p:nvPr>
        </p:nvSpPr>
        <p:spPr>
          <a:xfrm>
            <a:off x="933734" y="3876013"/>
            <a:ext cx="6421582" cy="1965229"/>
          </a:xfrm>
        </p:spPr>
        <p:txBody>
          <a:bodyP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4400" kern="1200" dirty="0">
                <a:solidFill>
                  <a:schemeClr val="tx1"/>
                </a:solidFill>
                <a:effectLst/>
              </a:rPr>
              <a:t>Talk with your neighbor, introduce yourself, tell what you do, and WHY? </a:t>
            </a:r>
            <a:endParaRPr lang="en-US" sz="4400" dirty="0">
              <a:effectLst/>
            </a:endParaRPr>
          </a:p>
        </p:txBody>
      </p:sp>
    </p:spTree>
    <p:extLst>
      <p:ext uri="{BB962C8B-B14F-4D97-AF65-F5344CB8AC3E}">
        <p14:creationId xmlns:p14="http://schemas.microsoft.com/office/powerpoint/2010/main" val="37869073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541818" y="176784"/>
            <a:ext cx="6650182" cy="1364633"/>
          </a:xfrm>
        </p:spPr>
        <p:txBody>
          <a:bodyPr>
            <a:normAutofit/>
          </a:bodyPr>
          <a:lstStyle/>
          <a:p>
            <a:r>
              <a:rPr lang="en-US" i="1" dirty="0"/>
              <a:t>Developmental cascades</a:t>
            </a:r>
            <a:endParaRPr lang="en-ZA" i="1" dirty="0"/>
          </a:p>
        </p:txBody>
      </p:sp>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5215065" y="1541418"/>
            <a:ext cx="6885950" cy="5035622"/>
          </a:xfrm>
        </p:spPr>
        <p:txBody>
          <a:bodyPr>
            <a:noAutofit/>
          </a:bodyPr>
          <a:lstStyle/>
          <a:p>
            <a:pPr marL="274320">
              <a:spcBef>
                <a:spcPts val="600"/>
              </a:spcBef>
              <a:spcAft>
                <a:spcPts val="600"/>
              </a:spcAft>
              <a:buFont typeface="Arial" panose="020B0604020202020204" pitchFamily="34" charset="0"/>
            </a:pP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“Children develop along any number of paths depending on factors such as how much freedom they are given to move, their relative size, the kind of caregiving they receive, and how language is spoken to them, and much more. It’s important to not consider differences as a way to identify deficits… understand how experience influences the shape of the cascade.”</a:t>
            </a:r>
          </a:p>
          <a:p>
            <a:pPr marL="274320">
              <a:spcBef>
                <a:spcPts val="600"/>
              </a:spcBef>
              <a:spcAft>
                <a:spcPts val="600"/>
              </a:spcAft>
              <a:buFont typeface="Arial" panose="020B0604020202020204" pitchFamily="34" charset="0"/>
            </a:pPr>
            <a:r>
              <a:rPr lang="en-US" sz="3200" dirty="0">
                <a:solidFill>
                  <a:schemeClr val="tx1">
                    <a:lumMod val="85000"/>
                    <a:lumOff val="15000"/>
                  </a:schemeClr>
                </a:solidFill>
                <a:latin typeface="Times New Roman" panose="02020603050405020304" pitchFamily="18" charset="0"/>
                <a:cs typeface="Times New Roman" panose="02020603050405020304" pitchFamily="18" charset="0"/>
              </a:rPr>
              <a:t>Tamis-LeMonda &amp; Lockman, 2023</a:t>
            </a:r>
          </a:p>
        </p:txBody>
      </p:sp>
      <p:sp>
        <p:nvSpPr>
          <p:cNvPr id="6" name="Picture Placeholder 5">
            <a:extLst>
              <a:ext uri="{FF2B5EF4-FFF2-40B4-BE49-F238E27FC236}">
                <a16:creationId xmlns:a16="http://schemas.microsoft.com/office/drawing/2014/main" id="{178BA85A-0601-A1C2-1F0C-1C09E08FBF19}"/>
              </a:ext>
            </a:extLst>
          </p:cNvPr>
          <p:cNvSpPr>
            <a:spLocks noGrp="1"/>
          </p:cNvSpPr>
          <p:nvPr>
            <p:ph type="pic" sz="quarter" idx="10"/>
          </p:nvPr>
        </p:nvSpPr>
        <p:spPr/>
        <p:txBody>
          <a:bodyPr/>
          <a:lstStyle/>
          <a:p>
            <a:endParaRPr lang="en-US"/>
          </a:p>
        </p:txBody>
      </p:sp>
      <p:pic>
        <p:nvPicPr>
          <p:cNvPr id="7" name="Picture 6" descr="Wooden blocks stacked to form houses">
            <a:extLst>
              <a:ext uri="{FF2B5EF4-FFF2-40B4-BE49-F238E27FC236}">
                <a16:creationId xmlns:a16="http://schemas.microsoft.com/office/drawing/2014/main" id="{933F8A5C-7D5B-461D-84F3-8C8AEF5BF3AE}"/>
              </a:ext>
            </a:extLst>
          </p:cNvPr>
          <p:cNvPicPr>
            <a:picLocks noChangeAspect="1"/>
          </p:cNvPicPr>
          <p:nvPr/>
        </p:nvPicPr>
        <p:blipFill rotWithShape="1">
          <a:blip r:embed="rId3"/>
          <a:srcRect l="24857" r="24383" b="-1"/>
          <a:stretch/>
        </p:blipFill>
        <p:spPr>
          <a:xfrm>
            <a:off x="3" y="15"/>
            <a:ext cx="5215062" cy="6857985"/>
          </a:xfrm>
          <a:custGeom>
            <a:avLst/>
            <a:gdLst/>
            <a:ahLst/>
            <a:cxnLst/>
            <a:rect l="l" t="t" r="r" b="b"/>
            <a:pathLst>
              <a:path w="5215066" h="6845983">
                <a:moveTo>
                  <a:pt x="0" y="0"/>
                </a:moveTo>
                <a:lnTo>
                  <a:pt x="3197713" y="0"/>
                </a:lnTo>
                <a:lnTo>
                  <a:pt x="3259787" y="39795"/>
                </a:lnTo>
                <a:cubicBezTo>
                  <a:pt x="4439462" y="836768"/>
                  <a:pt x="5215066" y="2186425"/>
                  <a:pt x="5215066" y="3717234"/>
                </a:cubicBezTo>
                <a:cubicBezTo>
                  <a:pt x="5215066" y="4788800"/>
                  <a:pt x="4835020" y="5771602"/>
                  <a:pt x="4202364" y="6538204"/>
                </a:cubicBezTo>
                <a:lnTo>
                  <a:pt x="3922635" y="6845983"/>
                </a:lnTo>
                <a:lnTo>
                  <a:pt x="0" y="6845983"/>
                </a:lnTo>
                <a:close/>
              </a:path>
            </a:pathLst>
          </a:custGeom>
        </p:spPr>
      </p:pic>
    </p:spTree>
    <p:extLst>
      <p:ext uri="{BB962C8B-B14F-4D97-AF65-F5344CB8AC3E}">
        <p14:creationId xmlns:p14="http://schemas.microsoft.com/office/powerpoint/2010/main" val="19452266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31</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extLst>
              <p:ext uri="{D42A27DB-BD31-4B8C-83A1-F6EECF244321}">
                <p14:modId xmlns:p14="http://schemas.microsoft.com/office/powerpoint/2010/main" val="2478326757"/>
              </p:ext>
            </p:extLst>
          </p:nvPr>
        </p:nvGraphicFramePr>
        <p:xfrm>
          <a:off x="5786846" y="665018"/>
          <a:ext cx="5511391" cy="4912007"/>
        </p:xfrm>
        <a:graphic>
          <a:graphicData uri="http://schemas.openxmlformats.org/drawingml/2006/table">
            <a:tbl>
              <a:tblPr firstRow="1" bandRow="1">
                <a:tableStyleId>{3B4B98B0-60AC-42C2-AFA5-B58CD77FA1E5}</a:tableStyleId>
              </a:tblPr>
              <a:tblGrid>
                <a:gridCol w="5511391">
                  <a:extLst>
                    <a:ext uri="{9D8B030D-6E8A-4147-A177-3AD203B41FA5}">
                      <a16:colId xmlns:a16="http://schemas.microsoft.com/office/drawing/2014/main" val="1345828690"/>
                    </a:ext>
                  </a:extLst>
                </a:gridCol>
              </a:tblGrid>
              <a:tr h="301633">
                <a:tc>
                  <a:txBody>
                    <a:bodyPr/>
                    <a:lstStyle/>
                    <a:p>
                      <a:pPr algn="ctr"/>
                      <a:endParaRPr lang="en-US" sz="2200" dirty="0"/>
                    </a:p>
                  </a:txBody>
                  <a:tcPr anchor="ctr"/>
                </a:tc>
                <a:extLst>
                  <a:ext uri="{0D108BD9-81ED-4DB2-BD59-A6C34878D82A}">
                    <a16:rowId xmlns:a16="http://schemas.microsoft.com/office/drawing/2014/main" val="4122289772"/>
                  </a:ext>
                </a:extLst>
              </a:tr>
              <a:tr h="1251494">
                <a:tc>
                  <a:txBody>
                    <a:bodyPr/>
                    <a:lstStyle/>
                    <a:p>
                      <a:pPr algn="l"/>
                      <a:r>
                        <a:rPr lang="en-US" sz="2200" b="1" dirty="0"/>
                        <a:t>Bi-directional</a:t>
                      </a:r>
                      <a:r>
                        <a:rPr lang="en-US" sz="2200" dirty="0"/>
                        <a:t> – early milestones influence later development, and later development can reinforce or reshape earlier skills </a:t>
                      </a:r>
                    </a:p>
                  </a:txBody>
                  <a:tcPr anchor="ctr"/>
                </a:tc>
                <a:extLst>
                  <a:ext uri="{0D108BD9-81ED-4DB2-BD59-A6C34878D82A}">
                    <a16:rowId xmlns:a16="http://schemas.microsoft.com/office/drawing/2014/main" val="4206280449"/>
                  </a:ext>
                </a:extLst>
              </a:tr>
              <a:tr h="858167">
                <a:tc>
                  <a:txBody>
                    <a:bodyPr/>
                    <a:lstStyle/>
                    <a:p>
                      <a:pPr algn="l"/>
                      <a:r>
                        <a:rPr lang="en-US" sz="2200" b="1" dirty="0"/>
                        <a:t>Impact across domains</a:t>
                      </a:r>
                      <a:r>
                        <a:rPr lang="en-US" sz="2200" dirty="0"/>
                        <a:t> – development occurs within a single domain, or across multiple domains</a:t>
                      </a:r>
                    </a:p>
                  </a:txBody>
                  <a:tcPr anchor="ctr"/>
                </a:tc>
                <a:extLst>
                  <a:ext uri="{0D108BD9-81ED-4DB2-BD59-A6C34878D82A}">
                    <a16:rowId xmlns:a16="http://schemas.microsoft.com/office/drawing/2014/main" val="1440688795"/>
                  </a:ext>
                </a:extLst>
              </a:tr>
              <a:tr h="858167">
                <a:tc>
                  <a:txBody>
                    <a:bodyPr/>
                    <a:lstStyle/>
                    <a:p>
                      <a:pPr algn="l"/>
                      <a:r>
                        <a:rPr lang="en-US" sz="2200" b="1" dirty="0"/>
                        <a:t>Cumulative effects</a:t>
                      </a:r>
                      <a:r>
                        <a:rPr lang="en-US" sz="2200" b="0" dirty="0"/>
                        <a:t> – small success or early struggles lead to larger advantages or disadvantages later. </a:t>
                      </a:r>
                      <a:endParaRPr lang="en-US" sz="2200" b="1" dirty="0"/>
                    </a:p>
                  </a:txBody>
                  <a:tcPr anchor="ctr"/>
                </a:tc>
                <a:extLst>
                  <a:ext uri="{0D108BD9-81ED-4DB2-BD59-A6C34878D82A}">
                    <a16:rowId xmlns:a16="http://schemas.microsoft.com/office/drawing/2014/main" val="2335135233"/>
                  </a:ext>
                </a:extLst>
              </a:tr>
              <a:tr h="858167">
                <a:tc>
                  <a:txBody>
                    <a:bodyPr/>
                    <a:lstStyle/>
                    <a:p>
                      <a:pPr algn="l"/>
                      <a:r>
                        <a:rPr lang="en-US" sz="2200" b="1" dirty="0"/>
                        <a:t>Not predetermined</a:t>
                      </a:r>
                      <a:r>
                        <a:rPr lang="en-US" sz="2200" b="0" dirty="0"/>
                        <a:t> – development is a path of influence, not fixed destiny</a:t>
                      </a:r>
                      <a:endParaRPr lang="en-US" sz="2200" b="1" dirty="0"/>
                    </a:p>
                  </a:txBody>
                  <a:tcPr anchor="ctr"/>
                </a:tc>
                <a:extLst>
                  <a:ext uri="{0D108BD9-81ED-4DB2-BD59-A6C34878D82A}">
                    <a16:rowId xmlns:a16="http://schemas.microsoft.com/office/drawing/2014/main" val="2466593016"/>
                  </a:ext>
                </a:extLst>
              </a:tr>
            </a:tbl>
          </a:graphicData>
        </a:graphic>
      </p:graphicFrame>
      <p:pic>
        <p:nvPicPr>
          <p:cNvPr id="4" name="Google Shape;80;p1" descr="A small waterfall in a forest&#10;&#10;Description automatically generated">
            <a:extLst>
              <a:ext uri="{FF2B5EF4-FFF2-40B4-BE49-F238E27FC236}">
                <a16:creationId xmlns:a16="http://schemas.microsoft.com/office/drawing/2014/main" id="{DEE07B28-8445-D921-EB16-EB35CE56FD48}"/>
              </a:ext>
            </a:extLst>
          </p:cNvPr>
          <p:cNvPicPr preferRelativeResize="0"/>
          <p:nvPr/>
        </p:nvPicPr>
        <p:blipFill rotWithShape="1">
          <a:blip r:embed="rId3">
            <a:alphaModFix/>
          </a:blip>
          <a:srcRect t="4256" b="9775"/>
          <a:stretch/>
        </p:blipFill>
        <p:spPr>
          <a:xfrm>
            <a:off x="911352" y="1562100"/>
            <a:ext cx="4509734" cy="4459877"/>
          </a:xfrm>
          <a:prstGeom prst="rect">
            <a:avLst/>
          </a:prstGeom>
          <a:noFill/>
          <a:ln>
            <a:noFill/>
          </a:ln>
        </p:spPr>
      </p:pic>
      <p:sp>
        <p:nvSpPr>
          <p:cNvPr id="5" name="TextBox 4">
            <a:extLst>
              <a:ext uri="{FF2B5EF4-FFF2-40B4-BE49-F238E27FC236}">
                <a16:creationId xmlns:a16="http://schemas.microsoft.com/office/drawing/2014/main" id="{9E3B6718-465B-853E-349F-36D6173824C6}"/>
              </a:ext>
            </a:extLst>
          </p:cNvPr>
          <p:cNvSpPr txBox="1"/>
          <p:nvPr/>
        </p:nvSpPr>
        <p:spPr>
          <a:xfrm>
            <a:off x="209007" y="592674"/>
            <a:ext cx="5394960" cy="923330"/>
          </a:xfrm>
          <a:prstGeom prst="rect">
            <a:avLst/>
          </a:prstGeom>
          <a:noFill/>
        </p:spPr>
        <p:txBody>
          <a:bodyPr wrap="square" rtlCol="0">
            <a:spAutoFit/>
          </a:bodyPr>
          <a:lstStyle/>
          <a:p>
            <a:pPr algn="ctr"/>
            <a:r>
              <a:rPr lang="en-US" sz="1800" dirty="0"/>
              <a:t>In child development, the concept of developmental cascades refers to the domino effect of early experiences on later development. </a:t>
            </a:r>
          </a:p>
        </p:txBody>
      </p:sp>
    </p:spTree>
    <p:extLst>
      <p:ext uri="{BB962C8B-B14F-4D97-AF65-F5344CB8AC3E}">
        <p14:creationId xmlns:p14="http://schemas.microsoft.com/office/powerpoint/2010/main" val="16057272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32</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extLst>
              <p:ext uri="{D42A27DB-BD31-4B8C-83A1-F6EECF244321}">
                <p14:modId xmlns:p14="http://schemas.microsoft.com/office/powerpoint/2010/main" val="700396024"/>
              </p:ext>
            </p:extLst>
          </p:nvPr>
        </p:nvGraphicFramePr>
        <p:xfrm>
          <a:off x="584260" y="2220826"/>
          <a:ext cx="6548060" cy="3931920"/>
        </p:xfrm>
        <a:graphic>
          <a:graphicData uri="http://schemas.openxmlformats.org/drawingml/2006/table">
            <a:tbl>
              <a:tblPr firstRow="1" bandRow="1">
                <a:tableStyleId>{3B4B98B0-60AC-42C2-AFA5-B58CD77FA1E5}</a:tableStyleId>
              </a:tblPr>
              <a:tblGrid>
                <a:gridCol w="6548060">
                  <a:extLst>
                    <a:ext uri="{9D8B030D-6E8A-4147-A177-3AD203B41FA5}">
                      <a16:colId xmlns:a16="http://schemas.microsoft.com/office/drawing/2014/main" val="1345828690"/>
                    </a:ext>
                  </a:extLst>
                </a:gridCol>
              </a:tblGrid>
              <a:tr h="1251494">
                <a:tc>
                  <a:txBody>
                    <a:bodyPr/>
                    <a:lstStyle/>
                    <a:p>
                      <a:pPr algn="l"/>
                      <a:r>
                        <a:rPr lang="en-US" sz="3000" b="1" dirty="0"/>
                        <a:t>Biological constraints</a:t>
                      </a:r>
                      <a:r>
                        <a:rPr lang="en-US" sz="3000" dirty="0"/>
                        <a:t> – </a:t>
                      </a:r>
                    </a:p>
                    <a:p>
                      <a:pPr algn="l"/>
                      <a:r>
                        <a:rPr lang="en-US" sz="3000" dirty="0"/>
                        <a:t>Genetic makeup, brain development, physical capabilities</a:t>
                      </a:r>
                    </a:p>
                  </a:txBody>
                  <a:tcPr anchor="ctr"/>
                </a:tc>
                <a:extLst>
                  <a:ext uri="{0D108BD9-81ED-4DB2-BD59-A6C34878D82A}">
                    <a16:rowId xmlns:a16="http://schemas.microsoft.com/office/drawing/2014/main" val="4206280449"/>
                  </a:ext>
                </a:extLst>
              </a:tr>
              <a:tr h="858167">
                <a:tc>
                  <a:txBody>
                    <a:bodyPr/>
                    <a:lstStyle/>
                    <a:p>
                      <a:pPr algn="l"/>
                      <a:r>
                        <a:rPr lang="en-US" sz="3000" b="1" dirty="0"/>
                        <a:t>Environmental constraints – </a:t>
                      </a:r>
                    </a:p>
                    <a:p>
                      <a:pPr algn="l"/>
                      <a:r>
                        <a:rPr lang="en-US" sz="3000" b="0" dirty="0"/>
                        <a:t>SES, family dynamics, community resources</a:t>
                      </a:r>
                      <a:endParaRPr lang="en-US" sz="3000" dirty="0"/>
                    </a:p>
                  </a:txBody>
                  <a:tcPr anchor="ctr"/>
                </a:tc>
                <a:extLst>
                  <a:ext uri="{0D108BD9-81ED-4DB2-BD59-A6C34878D82A}">
                    <a16:rowId xmlns:a16="http://schemas.microsoft.com/office/drawing/2014/main" val="1440688795"/>
                  </a:ext>
                </a:extLst>
              </a:tr>
              <a:tr h="858167">
                <a:tc>
                  <a:txBody>
                    <a:bodyPr/>
                    <a:lstStyle/>
                    <a:p>
                      <a:pPr algn="l"/>
                      <a:r>
                        <a:rPr lang="en-US" sz="3000" b="1" dirty="0"/>
                        <a:t>Experiential constraints </a:t>
                      </a:r>
                      <a:r>
                        <a:rPr lang="en-US" sz="3000" b="0" dirty="0"/>
                        <a:t>– </a:t>
                      </a:r>
                    </a:p>
                    <a:p>
                      <a:pPr algn="l"/>
                      <a:r>
                        <a:rPr lang="en-US" sz="3000" b="0" dirty="0"/>
                        <a:t>Life experiences, resiliency </a:t>
                      </a:r>
                      <a:endParaRPr lang="en-US" sz="3000" b="1" dirty="0"/>
                    </a:p>
                  </a:txBody>
                  <a:tcPr anchor="ctr"/>
                </a:tc>
                <a:extLst>
                  <a:ext uri="{0D108BD9-81ED-4DB2-BD59-A6C34878D82A}">
                    <a16:rowId xmlns:a16="http://schemas.microsoft.com/office/drawing/2014/main" val="2335135233"/>
                  </a:ext>
                </a:extLst>
              </a:tr>
            </a:tbl>
          </a:graphicData>
        </a:graphic>
      </p:graphicFrame>
      <p:sp>
        <p:nvSpPr>
          <p:cNvPr id="5" name="TextBox 4">
            <a:extLst>
              <a:ext uri="{FF2B5EF4-FFF2-40B4-BE49-F238E27FC236}">
                <a16:creationId xmlns:a16="http://schemas.microsoft.com/office/drawing/2014/main" id="{9E3B6718-465B-853E-349F-36D6173824C6}"/>
              </a:ext>
            </a:extLst>
          </p:cNvPr>
          <p:cNvSpPr txBox="1"/>
          <p:nvPr/>
        </p:nvSpPr>
        <p:spPr>
          <a:xfrm>
            <a:off x="209007" y="592674"/>
            <a:ext cx="5394960" cy="1107996"/>
          </a:xfrm>
          <a:prstGeom prst="rect">
            <a:avLst/>
          </a:prstGeom>
          <a:noFill/>
        </p:spPr>
        <p:txBody>
          <a:bodyPr wrap="square" rtlCol="0">
            <a:spAutoFit/>
          </a:bodyPr>
          <a:lstStyle/>
          <a:p>
            <a:pPr algn="ctr"/>
            <a:r>
              <a:rPr lang="en-US" sz="3300" b="1" dirty="0"/>
              <a:t>Constraints – </a:t>
            </a:r>
          </a:p>
          <a:p>
            <a:pPr algn="ctr"/>
            <a:r>
              <a:rPr lang="en-US" sz="3300" b="1" dirty="0"/>
              <a:t>Shaping Factors</a:t>
            </a:r>
          </a:p>
        </p:txBody>
      </p:sp>
      <p:pic>
        <p:nvPicPr>
          <p:cNvPr id="7" name="Picture 6" descr="A person standing on a bicycle next to a stream&#10;&#10;Description automatically generated">
            <a:extLst>
              <a:ext uri="{FF2B5EF4-FFF2-40B4-BE49-F238E27FC236}">
                <a16:creationId xmlns:a16="http://schemas.microsoft.com/office/drawing/2014/main" id="{A6AF562E-8242-12BE-BB21-74A7000AC5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06875" y="665018"/>
            <a:ext cx="3791363" cy="5095399"/>
          </a:xfrm>
          <a:prstGeom prst="rect">
            <a:avLst/>
          </a:prstGeom>
        </p:spPr>
      </p:pic>
    </p:spTree>
    <p:extLst>
      <p:ext uri="{BB962C8B-B14F-4D97-AF65-F5344CB8AC3E}">
        <p14:creationId xmlns:p14="http://schemas.microsoft.com/office/powerpoint/2010/main" val="4005933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33</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extLst>
              <p:ext uri="{D42A27DB-BD31-4B8C-83A1-F6EECF244321}">
                <p14:modId xmlns:p14="http://schemas.microsoft.com/office/powerpoint/2010/main" val="2129176494"/>
              </p:ext>
            </p:extLst>
          </p:nvPr>
        </p:nvGraphicFramePr>
        <p:xfrm>
          <a:off x="483326" y="849086"/>
          <a:ext cx="10814912" cy="2573383"/>
        </p:xfrm>
        <a:graphic>
          <a:graphicData uri="http://schemas.openxmlformats.org/drawingml/2006/table">
            <a:tbl>
              <a:tblPr firstRow="1" bandRow="1">
                <a:tableStyleId>{3B4B98B0-60AC-42C2-AFA5-B58CD77FA1E5}</a:tableStyleId>
              </a:tblPr>
              <a:tblGrid>
                <a:gridCol w="10814912">
                  <a:extLst>
                    <a:ext uri="{9D8B030D-6E8A-4147-A177-3AD203B41FA5}">
                      <a16:colId xmlns:a16="http://schemas.microsoft.com/office/drawing/2014/main" val="1345828690"/>
                    </a:ext>
                  </a:extLst>
                </a:gridCol>
              </a:tblGrid>
              <a:tr h="1201783">
                <a:tc>
                  <a:txBody>
                    <a:bodyPr/>
                    <a:lstStyle/>
                    <a:p>
                      <a:r>
                        <a:rPr lang="en-US" sz="4400" b="0" dirty="0"/>
                        <a:t>3 Vignettes</a:t>
                      </a:r>
                      <a:endParaRPr lang="en-US" sz="4400" dirty="0"/>
                    </a:p>
                  </a:txBody>
                  <a:tcPr anchor="ctr"/>
                </a:tc>
                <a:extLst>
                  <a:ext uri="{0D108BD9-81ED-4DB2-BD59-A6C34878D82A}">
                    <a16:rowId xmlns:a16="http://schemas.microsoft.com/office/drawing/2014/main" val="4122289772"/>
                  </a:ext>
                </a:extLst>
              </a:tr>
              <a:tr h="81872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0" dirty="0">
                          <a:effectLst/>
                          <a:latin typeface="+mn-lt"/>
                          <a:ea typeface="Aptos" panose="020B0004020202020204" pitchFamily="34" charset="0"/>
                          <a:cs typeface="Times New Roman" panose="02020603050405020304" pitchFamily="18" charset="0"/>
                        </a:rPr>
                        <a:t>NAEYC (2022) Appendix A: DAP in Action: Educator Snapshots and Reflections. </a:t>
                      </a:r>
                      <a:r>
                        <a:rPr lang="en-US" sz="2800" b="0" i="1" dirty="0">
                          <a:effectLst/>
                          <a:latin typeface="+mn-lt"/>
                          <a:ea typeface="Aptos" panose="020B0004020202020204" pitchFamily="34" charset="0"/>
                          <a:cs typeface="Times New Roman" panose="02020603050405020304" pitchFamily="18" charset="0"/>
                        </a:rPr>
                        <a:t>DAP in Early Childhood Programs Serving Children from Birth Through Age 8 (4</a:t>
                      </a:r>
                      <a:r>
                        <a:rPr lang="en-US" sz="2800" b="0" i="1" baseline="30000" dirty="0">
                          <a:effectLst/>
                          <a:latin typeface="+mn-lt"/>
                          <a:ea typeface="Aptos" panose="020B0004020202020204" pitchFamily="34" charset="0"/>
                          <a:cs typeface="Times New Roman" panose="02020603050405020304" pitchFamily="18" charset="0"/>
                        </a:rPr>
                        <a:t>th</a:t>
                      </a:r>
                      <a:r>
                        <a:rPr lang="en-US" sz="2800" b="0" i="1" dirty="0">
                          <a:effectLst/>
                          <a:latin typeface="+mn-lt"/>
                          <a:ea typeface="Aptos" panose="020B0004020202020204" pitchFamily="34" charset="0"/>
                          <a:cs typeface="Times New Roman" panose="02020603050405020304" pitchFamily="18" charset="0"/>
                        </a:rPr>
                        <a:t> ed</a:t>
                      </a:r>
                      <a:r>
                        <a:rPr lang="en-US" sz="2800" b="0" dirty="0">
                          <a:effectLst/>
                          <a:latin typeface="+mn-lt"/>
                          <a:ea typeface="Aptos" panose="020B0004020202020204" pitchFamily="34" charset="0"/>
                          <a:cs typeface="Times New Roman" panose="02020603050405020304" pitchFamily="18" charset="0"/>
                        </a:rPr>
                        <a:t>.), pp. 281–285. </a:t>
                      </a:r>
                      <a:endParaRPr lang="en-US" sz="2800" b="0" dirty="0">
                        <a:latin typeface="+mn-lt"/>
                      </a:endParaRPr>
                    </a:p>
                  </a:txBody>
                  <a:tcPr anchor="ctr">
                    <a:solidFill>
                      <a:schemeClr val="accent1">
                        <a:alpha val="20000"/>
                      </a:schemeClr>
                    </a:solidFill>
                  </a:tcPr>
                </a:tc>
                <a:extLst>
                  <a:ext uri="{0D108BD9-81ED-4DB2-BD59-A6C34878D82A}">
                    <a16:rowId xmlns:a16="http://schemas.microsoft.com/office/drawing/2014/main" val="4206280449"/>
                  </a:ext>
                </a:extLst>
              </a:tr>
            </a:tbl>
          </a:graphicData>
        </a:graphic>
      </p:graphicFrame>
      <p:graphicFrame>
        <p:nvGraphicFramePr>
          <p:cNvPr id="4" name="Table 3">
            <a:extLst>
              <a:ext uri="{FF2B5EF4-FFF2-40B4-BE49-F238E27FC236}">
                <a16:creationId xmlns:a16="http://schemas.microsoft.com/office/drawing/2014/main" id="{9F5AF196-F984-ED13-F7AB-7F016475677B}"/>
              </a:ext>
            </a:extLst>
          </p:cNvPr>
          <p:cNvGraphicFramePr>
            <a:graphicFrameLocks noGrp="1"/>
          </p:cNvGraphicFramePr>
          <p:nvPr>
            <p:extLst>
              <p:ext uri="{D42A27DB-BD31-4B8C-83A1-F6EECF244321}">
                <p14:modId xmlns:p14="http://schemas.microsoft.com/office/powerpoint/2010/main" val="1094754420"/>
              </p:ext>
            </p:extLst>
          </p:nvPr>
        </p:nvGraphicFramePr>
        <p:xfrm>
          <a:off x="640080" y="3709851"/>
          <a:ext cx="10640568" cy="2536771"/>
        </p:xfrm>
        <a:graphic>
          <a:graphicData uri="http://schemas.openxmlformats.org/drawingml/2006/table">
            <a:tbl>
              <a:tblPr firstRow="1" bandRow="1">
                <a:tableStyleId>{3B4B98B0-60AC-42C2-AFA5-B58CD77FA1E5}</a:tableStyleId>
              </a:tblPr>
              <a:tblGrid>
                <a:gridCol w="3135086">
                  <a:extLst>
                    <a:ext uri="{9D8B030D-6E8A-4147-A177-3AD203B41FA5}">
                      <a16:colId xmlns:a16="http://schemas.microsoft.com/office/drawing/2014/main" val="930479403"/>
                    </a:ext>
                  </a:extLst>
                </a:gridCol>
                <a:gridCol w="4950823">
                  <a:extLst>
                    <a:ext uri="{9D8B030D-6E8A-4147-A177-3AD203B41FA5}">
                      <a16:colId xmlns:a16="http://schemas.microsoft.com/office/drawing/2014/main" val="2272588486"/>
                    </a:ext>
                  </a:extLst>
                </a:gridCol>
                <a:gridCol w="2554659">
                  <a:extLst>
                    <a:ext uri="{9D8B030D-6E8A-4147-A177-3AD203B41FA5}">
                      <a16:colId xmlns:a16="http://schemas.microsoft.com/office/drawing/2014/main" val="3570032464"/>
                    </a:ext>
                  </a:extLst>
                </a:gridCol>
              </a:tblGrid>
              <a:tr h="2536771">
                <a:tc>
                  <a:txBody>
                    <a:bodyPr/>
                    <a:lstStyle/>
                    <a:p>
                      <a:r>
                        <a:rPr lang="en-US" sz="3000" dirty="0"/>
                        <a:t>A.5</a:t>
                      </a:r>
                    </a:p>
                    <a:p>
                      <a:r>
                        <a:rPr lang="en-US" sz="3000" dirty="0"/>
                        <a:t>Studying Birds in the Spring </a:t>
                      </a:r>
                    </a:p>
                    <a:p>
                      <a:endParaRPr lang="en-US" sz="3000" dirty="0"/>
                    </a:p>
                    <a:p>
                      <a:r>
                        <a:rPr lang="en-US" sz="3000" dirty="0"/>
                        <a:t>Amy Blessing </a:t>
                      </a:r>
                    </a:p>
                  </a:txBody>
                  <a:tcPr/>
                </a:tc>
                <a:tc>
                  <a:txBody>
                    <a:bodyPr/>
                    <a:lstStyle/>
                    <a:p>
                      <a:r>
                        <a:rPr lang="en-US" sz="3000" dirty="0"/>
                        <a:t>A.7</a:t>
                      </a:r>
                    </a:p>
                    <a:p>
                      <a:r>
                        <a:rPr lang="en-US" sz="3000" dirty="0"/>
                        <a:t>“A Monster, I’m Not Afraid of Anything at All” </a:t>
                      </a:r>
                    </a:p>
                    <a:p>
                      <a:endParaRPr lang="en-US" sz="3000" dirty="0"/>
                    </a:p>
                    <a:p>
                      <a:r>
                        <a:rPr lang="en-US" sz="3000" dirty="0"/>
                        <a:t>Ron Grady </a:t>
                      </a:r>
                    </a:p>
                  </a:txBody>
                  <a:tcPr>
                    <a:solidFill>
                      <a:schemeClr val="accent1"/>
                    </a:solidFill>
                  </a:tcPr>
                </a:tc>
                <a:tc>
                  <a:txBody>
                    <a:bodyPr/>
                    <a:lstStyle/>
                    <a:p>
                      <a:r>
                        <a:rPr lang="en-US" sz="3000" dirty="0"/>
                        <a:t>A.8</a:t>
                      </a:r>
                    </a:p>
                    <a:p>
                      <a:r>
                        <a:rPr lang="en-US" sz="3000" dirty="0"/>
                        <a:t>The Name </a:t>
                      </a:r>
                    </a:p>
                    <a:p>
                      <a:endParaRPr lang="en-US" sz="3000" dirty="0"/>
                    </a:p>
                    <a:p>
                      <a:endParaRPr lang="en-US" sz="3000" dirty="0"/>
                    </a:p>
                    <a:p>
                      <a:r>
                        <a:rPr lang="en-US" sz="3000" dirty="0"/>
                        <a:t>Ron Grady</a:t>
                      </a:r>
                    </a:p>
                  </a:txBody>
                  <a:tcPr/>
                </a:tc>
                <a:extLst>
                  <a:ext uri="{0D108BD9-81ED-4DB2-BD59-A6C34878D82A}">
                    <a16:rowId xmlns:a16="http://schemas.microsoft.com/office/drawing/2014/main" val="1854149493"/>
                  </a:ext>
                </a:extLst>
              </a:tr>
            </a:tbl>
          </a:graphicData>
        </a:graphic>
      </p:graphicFrame>
      <p:pic>
        <p:nvPicPr>
          <p:cNvPr id="7" name="Picture 6" descr="A qr code on a white background&#10;&#10;Description automatically generated">
            <a:extLst>
              <a:ext uri="{FF2B5EF4-FFF2-40B4-BE49-F238E27FC236}">
                <a16:creationId xmlns:a16="http://schemas.microsoft.com/office/drawing/2014/main" id="{06F6710F-E061-5C43-AE85-A72E9724CA76}"/>
              </a:ext>
            </a:extLst>
          </p:cNvPr>
          <p:cNvPicPr>
            <a:picLocks noChangeAspect="1"/>
          </p:cNvPicPr>
          <p:nvPr/>
        </p:nvPicPr>
        <p:blipFill>
          <a:blip r:embed="rId3"/>
          <a:stretch>
            <a:fillRect/>
          </a:stretch>
        </p:blipFill>
        <p:spPr>
          <a:xfrm>
            <a:off x="9331515" y="219067"/>
            <a:ext cx="1710558" cy="1710558"/>
          </a:xfrm>
          <a:prstGeom prst="rect">
            <a:avLst/>
          </a:prstGeom>
        </p:spPr>
      </p:pic>
    </p:spTree>
    <p:extLst>
      <p:ext uri="{BB962C8B-B14F-4D97-AF65-F5344CB8AC3E}">
        <p14:creationId xmlns:p14="http://schemas.microsoft.com/office/powerpoint/2010/main" val="15667046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7BC36-5C0C-A6CC-D9BF-3E1734F3E8C7}"/>
              </a:ext>
            </a:extLst>
          </p:cNvPr>
          <p:cNvSpPr>
            <a:spLocks noGrp="1"/>
          </p:cNvSpPr>
          <p:nvPr>
            <p:ph type="title"/>
          </p:nvPr>
        </p:nvSpPr>
        <p:spPr>
          <a:xfrm>
            <a:off x="902208" y="420624"/>
            <a:ext cx="5864352" cy="3621024"/>
          </a:xfrm>
        </p:spPr>
        <p:txBody>
          <a:bodyPr anchor="b">
            <a:normAutofit/>
          </a:bodyPr>
          <a:lstStyle/>
          <a:p>
            <a:r>
              <a:rPr lang="en-US" dirty="0"/>
              <a:t>Observation tools</a:t>
            </a:r>
          </a:p>
        </p:txBody>
      </p:sp>
      <p:pic>
        <p:nvPicPr>
          <p:cNvPr id="7" name="Content Placeholder 6" descr="Two cows standing in a field&#10;&#10;Description automatically generated">
            <a:extLst>
              <a:ext uri="{FF2B5EF4-FFF2-40B4-BE49-F238E27FC236}">
                <a16:creationId xmlns:a16="http://schemas.microsoft.com/office/drawing/2014/main" id="{D384054F-D20B-81BA-56EC-9C8E4443A04A}"/>
              </a:ext>
            </a:extLst>
          </p:cNvPr>
          <p:cNvPicPr>
            <a:picLocks noGrp="1" noChangeAspect="1"/>
          </p:cNvPicPr>
          <p:nvPr>
            <p:ph type="pic" sz="quarter" idx="10"/>
          </p:nvPr>
        </p:nvPicPr>
        <p:blipFill>
          <a:blip r:embed="rId3"/>
          <a:stretch/>
        </p:blipFill>
        <p:spPr>
          <a:xfrm>
            <a:off x="6766561" y="1228700"/>
            <a:ext cx="5440934" cy="3563811"/>
          </a:xfrm>
          <a:noFill/>
        </p:spPr>
      </p:pic>
      <p:sp>
        <p:nvSpPr>
          <p:cNvPr id="5" name="Slide Number Placeholder 4" hidden="1">
            <a:extLst>
              <a:ext uri="{FF2B5EF4-FFF2-40B4-BE49-F238E27FC236}">
                <a16:creationId xmlns:a16="http://schemas.microsoft.com/office/drawing/2014/main" id="{DA13341A-8C9C-D846-2062-F2ACE53B2A7D}"/>
              </a:ext>
            </a:extLst>
          </p:cNvPr>
          <p:cNvSpPr>
            <a:spLocks noGrp="1"/>
          </p:cNvSpPr>
          <p:nvPr>
            <p:ph type="sldNum" sz="quarter" idx="4294967295"/>
          </p:nvPr>
        </p:nvSpPr>
        <p:spPr>
          <a:xfrm>
            <a:off x="911352" y="6246622"/>
            <a:ext cx="2670048" cy="365125"/>
          </a:xfrm>
        </p:spPr>
        <p:txBody>
          <a:bodyPr/>
          <a:lstStyle/>
          <a:p>
            <a:pPr>
              <a:spcAft>
                <a:spcPts val="600"/>
              </a:spcAft>
            </a:pPr>
            <a:fld id="{B5CEABB6-07DC-46E8-9B57-56EC44A396E5}" type="slidenum">
              <a:rPr lang="en-US" smtClean="0"/>
              <a:pPr>
                <a:spcAft>
                  <a:spcPts val="600"/>
                </a:spcAft>
              </a:pPr>
              <a:t>34</a:t>
            </a:fld>
            <a:endParaRPr lang="en-US"/>
          </a:p>
        </p:txBody>
      </p:sp>
    </p:spTree>
    <p:extLst>
      <p:ext uri="{BB962C8B-B14F-4D97-AF65-F5344CB8AC3E}">
        <p14:creationId xmlns:p14="http://schemas.microsoft.com/office/powerpoint/2010/main" val="15438535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28053-7C48-2BEC-F542-F15D15C1F763}"/>
              </a:ext>
            </a:extLst>
          </p:cNvPr>
          <p:cNvSpPr>
            <a:spLocks noGrp="1"/>
          </p:cNvSpPr>
          <p:nvPr>
            <p:ph type="title"/>
          </p:nvPr>
        </p:nvSpPr>
        <p:spPr/>
        <p:txBody>
          <a:bodyPr/>
          <a:lstStyle/>
          <a:p>
            <a:r>
              <a:rPr lang="en-US" dirty="0"/>
              <a:t>Norm &amp; Norma</a:t>
            </a:r>
          </a:p>
        </p:txBody>
      </p:sp>
      <p:pic>
        <p:nvPicPr>
          <p:cNvPr id="7" name="Content Placeholder 6" descr="A couple of children eating&#10;&#10;Description automatically generated">
            <a:extLst>
              <a:ext uri="{FF2B5EF4-FFF2-40B4-BE49-F238E27FC236}">
                <a16:creationId xmlns:a16="http://schemas.microsoft.com/office/drawing/2014/main" id="{A8B917CF-035A-6309-4BE7-C8351D1380B7}"/>
              </a:ext>
            </a:extLst>
          </p:cNvPr>
          <p:cNvPicPr>
            <a:picLocks noGrp="1" noChangeAspect="1"/>
          </p:cNvPicPr>
          <p:nvPr>
            <p:ph sz="quarter" idx="14"/>
          </p:nvPr>
        </p:nvPicPr>
        <p:blipFill>
          <a:blip r:embed="rId3"/>
          <a:stretch>
            <a:fillRect/>
          </a:stretch>
        </p:blipFill>
        <p:spPr>
          <a:xfrm>
            <a:off x="1549940" y="1445165"/>
            <a:ext cx="5110264" cy="5110264"/>
          </a:xfrm>
        </p:spPr>
      </p:pic>
      <p:sp>
        <p:nvSpPr>
          <p:cNvPr id="4" name="Content Placeholder 3">
            <a:extLst>
              <a:ext uri="{FF2B5EF4-FFF2-40B4-BE49-F238E27FC236}">
                <a16:creationId xmlns:a16="http://schemas.microsoft.com/office/drawing/2014/main" id="{349DA71C-A1F7-52AF-64FC-576BC9EFF0DF}"/>
              </a:ext>
            </a:extLst>
          </p:cNvPr>
          <p:cNvSpPr>
            <a:spLocks noGrp="1"/>
          </p:cNvSpPr>
          <p:nvPr>
            <p:ph sz="quarter" idx="13"/>
          </p:nvPr>
        </p:nvSpPr>
        <p:spPr>
          <a:xfrm>
            <a:off x="7199500" y="1445165"/>
            <a:ext cx="4356960" cy="3509456"/>
          </a:xfrm>
        </p:spPr>
        <p:txBody>
          <a:bodyPr>
            <a:noAutofit/>
          </a:bodyPr>
          <a:lstStyle/>
          <a:p>
            <a:r>
              <a:rPr lang="en-US" altLang="en-US" sz="2400" dirty="0"/>
              <a:t>Nope, this child doesn’t exist, not in your class, not in my family. Become aware of how your idealized, mental image of the child who ‘should be’ could potentially interfere with your ability to see the child who is there in front of you. Check your bias.</a:t>
            </a:r>
          </a:p>
        </p:txBody>
      </p:sp>
      <p:sp>
        <p:nvSpPr>
          <p:cNvPr id="5" name="Slide Number Placeholder 4">
            <a:extLst>
              <a:ext uri="{FF2B5EF4-FFF2-40B4-BE49-F238E27FC236}">
                <a16:creationId xmlns:a16="http://schemas.microsoft.com/office/drawing/2014/main" id="{104E0926-9A73-6572-9135-2D3F091EF86E}"/>
              </a:ext>
            </a:extLst>
          </p:cNvPr>
          <p:cNvSpPr>
            <a:spLocks noGrp="1"/>
          </p:cNvSpPr>
          <p:nvPr>
            <p:ph type="sldNum" sz="quarter" idx="12"/>
          </p:nvPr>
        </p:nvSpPr>
        <p:spPr/>
        <p:txBody>
          <a:bodyPr/>
          <a:lstStyle/>
          <a:p>
            <a:fld id="{B5CEABB6-07DC-46E8-9B57-56EC44A396E5}" type="slidenum">
              <a:rPr lang="en-US" smtClean="0"/>
              <a:pPr/>
              <a:t>35</a:t>
            </a:fld>
            <a:endParaRPr lang="en-US" dirty="0"/>
          </a:p>
        </p:txBody>
      </p:sp>
    </p:spTree>
    <p:extLst>
      <p:ext uri="{BB962C8B-B14F-4D97-AF65-F5344CB8AC3E}">
        <p14:creationId xmlns:p14="http://schemas.microsoft.com/office/powerpoint/2010/main" val="2394169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0CDCE-12C2-30E7-5CEF-FAC1EFCC476B}"/>
              </a:ext>
            </a:extLst>
          </p:cNvPr>
          <p:cNvSpPr>
            <a:spLocks noGrp="1"/>
          </p:cNvSpPr>
          <p:nvPr>
            <p:ph type="title"/>
          </p:nvPr>
        </p:nvSpPr>
        <p:spPr>
          <a:xfrm>
            <a:off x="6096000" y="176784"/>
            <a:ext cx="5864352" cy="3621024"/>
          </a:xfrm>
        </p:spPr>
        <p:txBody>
          <a:bodyPr anchor="b">
            <a:normAutofit/>
          </a:bodyPr>
          <a:lstStyle/>
          <a:p>
            <a:r>
              <a:rPr lang="en-US" dirty="0" err="1"/>
              <a:t>P.l.a.c.e.s</a:t>
            </a:r>
            <a:r>
              <a:rPr lang="en-US" dirty="0"/>
              <a:t>.</a:t>
            </a:r>
          </a:p>
        </p:txBody>
      </p:sp>
      <p:pic>
        <p:nvPicPr>
          <p:cNvPr id="6" name="Picture 5" descr="A poster with text on it&#10;&#10;Description automatically generated">
            <a:extLst>
              <a:ext uri="{FF2B5EF4-FFF2-40B4-BE49-F238E27FC236}">
                <a16:creationId xmlns:a16="http://schemas.microsoft.com/office/drawing/2014/main" id="{01DC4CC0-C6A1-D62F-E5E8-9BF86BC6C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 y="320578"/>
            <a:ext cx="4581525" cy="5930776"/>
          </a:xfrm>
          <a:prstGeom prst="rect">
            <a:avLst/>
          </a:prstGeom>
          <a:noFill/>
        </p:spPr>
      </p:pic>
      <p:sp>
        <p:nvSpPr>
          <p:cNvPr id="11" name="Text Placeholder 3">
            <a:extLst>
              <a:ext uri="{FF2B5EF4-FFF2-40B4-BE49-F238E27FC236}">
                <a16:creationId xmlns:a16="http://schemas.microsoft.com/office/drawing/2014/main" id="{14C26A1E-82FE-2B1C-79CD-3F4D5C4C74C1}"/>
              </a:ext>
            </a:extLst>
          </p:cNvPr>
          <p:cNvSpPr>
            <a:spLocks noGrp="1"/>
          </p:cNvSpPr>
          <p:nvPr>
            <p:ph type="body" sz="quarter" idx="11"/>
          </p:nvPr>
        </p:nvSpPr>
        <p:spPr>
          <a:xfrm>
            <a:off x="6096000" y="4084320"/>
            <a:ext cx="5864225" cy="2362835"/>
          </a:xfrm>
        </p:spPr>
        <p:txBody>
          <a:bodyPr/>
          <a:lstStyle/>
          <a:p>
            <a:r>
              <a:rPr lang="en-US" dirty="0"/>
              <a:t>Six Domains of Development</a:t>
            </a:r>
          </a:p>
        </p:txBody>
      </p:sp>
      <p:sp>
        <p:nvSpPr>
          <p:cNvPr id="5" name="Slide Number Placeholder 4" hidden="1">
            <a:extLst>
              <a:ext uri="{FF2B5EF4-FFF2-40B4-BE49-F238E27FC236}">
                <a16:creationId xmlns:a16="http://schemas.microsoft.com/office/drawing/2014/main" id="{5D6B484D-7B31-AFA1-EDFC-9DC3CEA3C0B8}"/>
              </a:ext>
            </a:extLst>
          </p:cNvPr>
          <p:cNvSpPr>
            <a:spLocks noGrp="1"/>
          </p:cNvSpPr>
          <p:nvPr>
            <p:ph type="sldNum" sz="quarter" idx="4294967295"/>
          </p:nvPr>
        </p:nvSpPr>
        <p:spPr>
          <a:xfrm>
            <a:off x="911352" y="6246622"/>
            <a:ext cx="2670048" cy="365125"/>
          </a:xfrm>
        </p:spPr>
        <p:txBody>
          <a:bodyPr/>
          <a:lstStyle/>
          <a:p>
            <a:pPr>
              <a:spcAft>
                <a:spcPts val="600"/>
              </a:spcAft>
            </a:pPr>
            <a:fld id="{B5CEABB6-07DC-46E8-9B57-56EC44A396E5}" type="slidenum">
              <a:rPr lang="en-US" smtClean="0"/>
              <a:pPr>
                <a:spcAft>
                  <a:spcPts val="600"/>
                </a:spcAft>
              </a:pPr>
              <a:t>36</a:t>
            </a:fld>
            <a:endParaRPr lang="en-US"/>
          </a:p>
        </p:txBody>
      </p:sp>
    </p:spTree>
    <p:extLst>
      <p:ext uri="{BB962C8B-B14F-4D97-AF65-F5344CB8AC3E}">
        <p14:creationId xmlns:p14="http://schemas.microsoft.com/office/powerpoint/2010/main" val="13895846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A0BFE-2C9A-4333-3E95-196A4CF2070D}"/>
              </a:ext>
            </a:extLst>
          </p:cNvPr>
          <p:cNvSpPr>
            <a:spLocks noGrp="1"/>
          </p:cNvSpPr>
          <p:nvPr>
            <p:ph type="title"/>
          </p:nvPr>
        </p:nvSpPr>
        <p:spPr>
          <a:xfrm>
            <a:off x="902208" y="420624"/>
            <a:ext cx="5864352" cy="3621024"/>
          </a:xfrm>
        </p:spPr>
        <p:txBody>
          <a:bodyPr anchor="b">
            <a:normAutofit/>
          </a:bodyPr>
          <a:lstStyle/>
          <a:p>
            <a:r>
              <a:rPr lang="en-US" sz="3100"/>
              <a:t>Infant</a:t>
            </a:r>
            <a:br>
              <a:rPr lang="en-US" sz="3100"/>
            </a:br>
            <a:r>
              <a:rPr lang="en-US" sz="3100"/>
              <a:t>toddler</a:t>
            </a:r>
            <a:br>
              <a:rPr lang="en-US" sz="3100"/>
            </a:br>
            <a:r>
              <a:rPr lang="en-US" sz="3100"/>
              <a:t>preschooler </a:t>
            </a:r>
            <a:br>
              <a:rPr lang="en-US" sz="3100"/>
            </a:br>
            <a:r>
              <a:rPr lang="en-US" sz="3100"/>
              <a:t>kindergartner</a:t>
            </a:r>
            <a:br>
              <a:rPr lang="en-US" sz="3100"/>
            </a:br>
            <a:r>
              <a:rPr lang="en-US" sz="3100"/>
              <a:t>primary </a:t>
            </a:r>
            <a:br>
              <a:rPr lang="en-US" sz="3100"/>
            </a:br>
            <a:r>
              <a:rPr lang="en-US" sz="3100"/>
              <a:t>school age </a:t>
            </a:r>
            <a:br>
              <a:rPr lang="en-US" sz="3100"/>
            </a:br>
            <a:r>
              <a:rPr lang="en-US" sz="3100"/>
              <a:t>pre-teen</a:t>
            </a:r>
            <a:br>
              <a:rPr lang="en-US" sz="3100"/>
            </a:br>
            <a:r>
              <a:rPr lang="en-US" sz="3100"/>
              <a:t>adolescent</a:t>
            </a:r>
          </a:p>
        </p:txBody>
      </p:sp>
      <p:pic>
        <p:nvPicPr>
          <p:cNvPr id="4" name="Picture 3">
            <a:extLst>
              <a:ext uri="{FF2B5EF4-FFF2-40B4-BE49-F238E27FC236}">
                <a16:creationId xmlns:a16="http://schemas.microsoft.com/office/drawing/2014/main" id="{712EC7EA-5B13-8C2D-8F97-02989CA94ED1}"/>
              </a:ext>
            </a:extLst>
          </p:cNvPr>
          <p:cNvPicPr>
            <a:picLocks noChangeAspect="1"/>
          </p:cNvPicPr>
          <p:nvPr/>
        </p:nvPicPr>
        <p:blipFill>
          <a:blip r:embed="rId3"/>
          <a:stretch>
            <a:fillRect/>
          </a:stretch>
        </p:blipFill>
        <p:spPr>
          <a:xfrm>
            <a:off x="7625969" y="154031"/>
            <a:ext cx="4581525" cy="6276062"/>
          </a:xfrm>
          <a:prstGeom prst="rect">
            <a:avLst/>
          </a:prstGeom>
          <a:noFill/>
        </p:spPr>
      </p:pic>
      <p:pic>
        <p:nvPicPr>
          <p:cNvPr id="5" name="Picture 4">
            <a:extLst>
              <a:ext uri="{FF2B5EF4-FFF2-40B4-BE49-F238E27FC236}">
                <a16:creationId xmlns:a16="http://schemas.microsoft.com/office/drawing/2014/main" id="{A92A7ED9-C209-DF9C-5899-607FB0117813}"/>
              </a:ext>
            </a:extLst>
          </p:cNvPr>
          <p:cNvPicPr>
            <a:picLocks noChangeAspect="1"/>
          </p:cNvPicPr>
          <p:nvPr/>
        </p:nvPicPr>
        <p:blipFill>
          <a:blip r:embed="rId4"/>
          <a:stretch>
            <a:fillRect/>
          </a:stretch>
        </p:blipFill>
        <p:spPr>
          <a:xfrm>
            <a:off x="3858067" y="2283867"/>
            <a:ext cx="4434596" cy="4137607"/>
          </a:xfrm>
          <a:prstGeom prst="rect">
            <a:avLst/>
          </a:prstGeom>
        </p:spPr>
      </p:pic>
    </p:spTree>
    <p:extLst>
      <p:ext uri="{BB962C8B-B14F-4D97-AF65-F5344CB8AC3E}">
        <p14:creationId xmlns:p14="http://schemas.microsoft.com/office/powerpoint/2010/main" val="12886905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25B33-DED3-583C-3815-7340378E9DCF}"/>
              </a:ext>
            </a:extLst>
          </p:cNvPr>
          <p:cNvSpPr>
            <a:spLocks noGrp="1"/>
          </p:cNvSpPr>
          <p:nvPr>
            <p:ph type="title"/>
          </p:nvPr>
        </p:nvSpPr>
        <p:spPr>
          <a:xfrm>
            <a:off x="902208" y="420624"/>
            <a:ext cx="5864352" cy="1985350"/>
          </a:xfrm>
        </p:spPr>
        <p:txBody>
          <a:bodyPr/>
          <a:lstStyle/>
          <a:p>
            <a:r>
              <a:rPr lang="en-US" dirty="0"/>
              <a:t>Kid watching </a:t>
            </a:r>
          </a:p>
        </p:txBody>
      </p:sp>
      <p:pic>
        <p:nvPicPr>
          <p:cNvPr id="7" name="Picture Placeholder 6" descr="A person and person holding a baby&#10;&#10;Description automatically generated">
            <a:extLst>
              <a:ext uri="{FF2B5EF4-FFF2-40B4-BE49-F238E27FC236}">
                <a16:creationId xmlns:a16="http://schemas.microsoft.com/office/drawing/2014/main" id="{8991BDEF-CAFC-3762-E685-F562B0D89591}"/>
              </a:ext>
            </a:extLst>
          </p:cNvPr>
          <p:cNvPicPr>
            <a:picLocks noGrp="1" noChangeAspect="1"/>
          </p:cNvPicPr>
          <p:nvPr>
            <p:ph type="pic" sz="quarter" idx="10"/>
          </p:nvPr>
        </p:nvPicPr>
        <p:blipFill>
          <a:blip r:embed="rId3"/>
          <a:srcRect l="30484" r="30484"/>
          <a:stretch>
            <a:fillRect/>
          </a:stretch>
        </p:blipFill>
        <p:spPr/>
      </p:pic>
      <p:sp>
        <p:nvSpPr>
          <p:cNvPr id="5" name="TextBox 4">
            <a:extLst>
              <a:ext uri="{FF2B5EF4-FFF2-40B4-BE49-F238E27FC236}">
                <a16:creationId xmlns:a16="http://schemas.microsoft.com/office/drawing/2014/main" id="{55201986-B40E-E1E8-9FA8-DD6C24E0C130}"/>
              </a:ext>
            </a:extLst>
          </p:cNvPr>
          <p:cNvSpPr txBox="1"/>
          <p:nvPr/>
        </p:nvSpPr>
        <p:spPr>
          <a:xfrm>
            <a:off x="1757463" y="2793353"/>
            <a:ext cx="6108970" cy="3139321"/>
          </a:xfrm>
          <a:prstGeom prst="rect">
            <a:avLst/>
          </a:prstGeom>
          <a:noFill/>
        </p:spPr>
        <p:txBody>
          <a:bodyPr wrap="square">
            <a:spAutoFit/>
          </a:bodyPr>
          <a:lstStyle/>
          <a:p>
            <a:pPr eaLnBrk="1" hangingPunct="1">
              <a:buFontTx/>
              <a:buNone/>
            </a:pPr>
            <a:r>
              <a:rPr lang="en-US" altLang="en-US" sz="3300" dirty="0"/>
              <a:t>Observing ongoing development through daily activities that are integral to instruction </a:t>
            </a:r>
          </a:p>
          <a:p>
            <a:pPr eaLnBrk="1" hangingPunct="1">
              <a:buFontTx/>
              <a:buNone/>
            </a:pPr>
            <a:endParaRPr lang="en-US" sz="3300" dirty="0"/>
          </a:p>
          <a:p>
            <a:pPr eaLnBrk="1" hangingPunct="1">
              <a:buFontTx/>
              <a:buNone/>
            </a:pPr>
            <a:r>
              <a:rPr lang="en-US" sz="3300" dirty="0" err="1"/>
              <a:t>Owocki</a:t>
            </a:r>
            <a:r>
              <a:rPr lang="en-US" sz="3300" dirty="0"/>
              <a:t> &amp; Goodman (2002)</a:t>
            </a:r>
            <a:endParaRPr lang="en-US" altLang="en-US" sz="3300" dirty="0"/>
          </a:p>
        </p:txBody>
      </p:sp>
    </p:spTree>
    <p:extLst>
      <p:ext uri="{BB962C8B-B14F-4D97-AF65-F5344CB8AC3E}">
        <p14:creationId xmlns:p14="http://schemas.microsoft.com/office/powerpoint/2010/main" val="6000061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59C2-5BF7-7115-D2AE-7B0027B9F849}"/>
              </a:ext>
            </a:extLst>
          </p:cNvPr>
          <p:cNvSpPr>
            <a:spLocks noGrp="1"/>
          </p:cNvSpPr>
          <p:nvPr>
            <p:ph type="title"/>
          </p:nvPr>
        </p:nvSpPr>
        <p:spPr>
          <a:xfrm>
            <a:off x="6096000" y="176784"/>
            <a:ext cx="5864352" cy="3621024"/>
          </a:xfrm>
        </p:spPr>
        <p:txBody>
          <a:bodyPr vert="horz" lIns="91440" tIns="45720" rIns="91440" bIns="45720" rtlCol="0" anchor="b">
            <a:normAutofit/>
          </a:bodyPr>
          <a:lstStyle/>
          <a:p>
            <a:r>
              <a:rPr lang="en-US" altLang="en-US" sz="3400" b="1" i="1" kern="1200" cap="all" baseline="0" dirty="0">
                <a:latin typeface="+mj-lt"/>
                <a:ea typeface="+mj-ea"/>
                <a:cs typeface="+mj-cs"/>
              </a:rPr>
              <a:t>Honoring the Moment </a:t>
            </a:r>
            <a:br>
              <a:rPr lang="en-US" altLang="en-US" sz="3400" b="1" i="1" kern="1200" cap="all" baseline="0" dirty="0">
                <a:latin typeface="+mj-lt"/>
                <a:ea typeface="+mj-ea"/>
                <a:cs typeface="+mj-cs"/>
              </a:rPr>
            </a:br>
            <a:r>
              <a:rPr lang="en-US" altLang="en-US" sz="3400" b="1" i="1" kern="1200" cap="all" baseline="0" dirty="0">
                <a:latin typeface="+mj-lt"/>
                <a:ea typeface="+mj-ea"/>
                <a:cs typeface="+mj-cs"/>
              </a:rPr>
              <a:t>in Young Children’s Lives:</a:t>
            </a:r>
            <a:br>
              <a:rPr lang="en-US" altLang="en-US" sz="3400" b="1" i="1" kern="1200" cap="all" baseline="0" dirty="0">
                <a:latin typeface="+mj-lt"/>
                <a:ea typeface="+mj-ea"/>
                <a:cs typeface="+mj-cs"/>
              </a:rPr>
            </a:br>
            <a:r>
              <a:rPr lang="en-US" sz="3400" b="1" i="1" kern="1200" cap="all" baseline="0" dirty="0">
                <a:latin typeface="+mj-lt"/>
                <a:ea typeface="+mj-ea"/>
                <a:cs typeface="+mj-cs"/>
              </a:rPr>
              <a:t>Observation, Documentation, </a:t>
            </a:r>
            <a:br>
              <a:rPr lang="en-US" sz="3400" b="1" i="1" kern="1200" cap="all" baseline="0" dirty="0">
                <a:latin typeface="+mj-lt"/>
                <a:ea typeface="+mj-ea"/>
                <a:cs typeface="+mj-cs"/>
              </a:rPr>
            </a:br>
            <a:r>
              <a:rPr lang="en-US" sz="3400" b="1" i="1" kern="1200" cap="all" baseline="0" dirty="0">
                <a:latin typeface="+mj-lt"/>
                <a:ea typeface="+mj-ea"/>
                <a:cs typeface="+mj-cs"/>
              </a:rPr>
              <a:t>and Reflection</a:t>
            </a:r>
            <a:endParaRPr lang="en-US" sz="3400" b="1" kern="1200" cap="all" baseline="0" dirty="0">
              <a:latin typeface="+mj-lt"/>
              <a:ea typeface="+mj-ea"/>
              <a:cs typeface="+mj-cs"/>
            </a:endParaRPr>
          </a:p>
        </p:txBody>
      </p:sp>
      <p:pic>
        <p:nvPicPr>
          <p:cNvPr id="6" name="Picture 5" descr="A book cover with children playing&#10;&#10;Description automatically generated">
            <a:extLst>
              <a:ext uri="{FF2B5EF4-FFF2-40B4-BE49-F238E27FC236}">
                <a16:creationId xmlns:a16="http://schemas.microsoft.com/office/drawing/2014/main" id="{D534D286-BF92-8638-460A-E91428874DE7}"/>
              </a:ext>
            </a:extLst>
          </p:cNvPr>
          <p:cNvPicPr>
            <a:picLocks noChangeAspect="1"/>
          </p:cNvPicPr>
          <p:nvPr/>
        </p:nvPicPr>
        <p:blipFill>
          <a:blip r:embed="rId3"/>
          <a:srcRect l="14595"/>
          <a:stretch/>
        </p:blipFill>
        <p:spPr>
          <a:xfrm>
            <a:off x="-15239" y="-15240"/>
            <a:ext cx="4502934" cy="6602413"/>
          </a:xfrm>
          <a:prstGeom prst="rect">
            <a:avLst/>
          </a:prstGeom>
          <a:noFill/>
        </p:spPr>
      </p:pic>
      <p:sp>
        <p:nvSpPr>
          <p:cNvPr id="5" name="TextBox 4">
            <a:extLst>
              <a:ext uri="{FF2B5EF4-FFF2-40B4-BE49-F238E27FC236}">
                <a16:creationId xmlns:a16="http://schemas.microsoft.com/office/drawing/2014/main" id="{089F314A-F39A-0A58-22B9-81B81C810491}"/>
              </a:ext>
            </a:extLst>
          </p:cNvPr>
          <p:cNvSpPr txBox="1"/>
          <p:nvPr/>
        </p:nvSpPr>
        <p:spPr>
          <a:xfrm>
            <a:off x="6096000" y="4084320"/>
            <a:ext cx="5864225" cy="2362835"/>
          </a:xfrm>
          <a:prstGeom prst="rect">
            <a:avLst/>
          </a:prstGeom>
        </p:spPr>
        <p:txBody>
          <a:bodyPr vert="horz" lIns="91440" tIns="45720" rIns="91440" bIns="45720" rtlCol="0">
            <a:normAutofit/>
          </a:bodyPr>
          <a:lstStyle/>
          <a:p>
            <a:pPr>
              <a:lnSpc>
                <a:spcPct val="90000"/>
              </a:lnSpc>
              <a:spcBef>
                <a:spcPts val="1000"/>
              </a:spcBef>
            </a:pPr>
            <a:r>
              <a:rPr lang="en-US" altLang="en-US" sz="2800" dirty="0"/>
              <a:t>by Ron Grady 2024 </a:t>
            </a:r>
            <a:br>
              <a:rPr lang="en-US" altLang="en-US" sz="2800" dirty="0"/>
            </a:br>
            <a:r>
              <a:rPr lang="en-US" altLang="en-US" sz="2800" dirty="0"/>
              <a:t>https://www.childology.co/</a:t>
            </a:r>
            <a:endParaRPr lang="en-US" sz="2800" dirty="0"/>
          </a:p>
        </p:txBody>
      </p:sp>
    </p:spTree>
    <p:extLst>
      <p:ext uri="{BB962C8B-B14F-4D97-AF65-F5344CB8AC3E}">
        <p14:creationId xmlns:p14="http://schemas.microsoft.com/office/powerpoint/2010/main" val="2820198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138545" y="420624"/>
            <a:ext cx="6628015" cy="2502686"/>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i="0" kern="1200" cap="all" baseline="0" dirty="0">
                <a:solidFill>
                  <a:schemeClr val="tx1"/>
                </a:solidFill>
                <a:effectLst/>
                <a:latin typeface="+mj-lt"/>
                <a:ea typeface="+mj-ea"/>
                <a:cs typeface="+mj-cs"/>
              </a:rPr>
              <a:t>theorists</a:t>
            </a:r>
            <a:endParaRPr lang="en-US" dirty="0"/>
          </a:p>
        </p:txBody>
      </p:sp>
      <p:pic>
        <p:nvPicPr>
          <p:cNvPr id="5" name="Picture Placeholder 4" descr="A group of people on a carnival ride&#10;&#10;Description automatically generated">
            <a:extLst>
              <a:ext uri="{FF2B5EF4-FFF2-40B4-BE49-F238E27FC236}">
                <a16:creationId xmlns:a16="http://schemas.microsoft.com/office/drawing/2014/main" id="{4CD06972-2451-DA4F-4A61-B1C93164ECB6}"/>
              </a:ext>
            </a:extLst>
          </p:cNvPr>
          <p:cNvPicPr>
            <a:picLocks noGrp="1" noChangeAspect="1"/>
          </p:cNvPicPr>
          <p:nvPr>
            <p:ph type="pic" sz="quarter" idx="10"/>
          </p:nvPr>
        </p:nvPicPr>
        <p:blipFill>
          <a:blip r:embed="rId3"/>
          <a:srcRect l="3739" r="3739"/>
          <a:stretch>
            <a:fillRect/>
          </a:stretch>
        </p:blipFill>
        <p:spPr/>
      </p:pic>
      <p:sp>
        <p:nvSpPr>
          <p:cNvPr id="6" name="Text Placeholder 5">
            <a:extLst>
              <a:ext uri="{FF2B5EF4-FFF2-40B4-BE49-F238E27FC236}">
                <a16:creationId xmlns:a16="http://schemas.microsoft.com/office/drawing/2014/main" id="{662612E2-D34C-05EF-B2DA-F69E88809B3A}"/>
              </a:ext>
            </a:extLst>
          </p:cNvPr>
          <p:cNvSpPr>
            <a:spLocks noGrp="1"/>
          </p:cNvSpPr>
          <p:nvPr>
            <p:ph type="body" idx="4294967295"/>
          </p:nvPr>
        </p:nvSpPr>
        <p:spPr>
          <a:xfrm>
            <a:off x="838200" y="3428999"/>
            <a:ext cx="6421582" cy="2747963"/>
          </a:xfrm>
        </p:spPr>
        <p:txBody>
          <a:bodyPr>
            <a:normAutofit/>
          </a:bodyPr>
          <a:lstStyle/>
          <a:p>
            <a:pPr marL="0" indent="0" rtl="0" eaLnBrk="1" latinLnBrk="0" hangingPunct="1">
              <a:buNone/>
            </a:pPr>
            <a:r>
              <a:rPr lang="en-US" sz="2800" kern="1200" dirty="0">
                <a:solidFill>
                  <a:schemeClr val="tx1"/>
                </a:solidFill>
                <a:effectLst/>
                <a:latin typeface="+mn-lt"/>
                <a:ea typeface="+mn-ea"/>
                <a:cs typeface="+mn-cs"/>
              </a:rPr>
              <a:t>Someone who develops an abstract idea or set of ideas about a particular subject to explain it.</a:t>
            </a:r>
            <a:endParaRPr lang="en-US" sz="4400" dirty="0">
              <a:effectLst/>
            </a:endParaRPr>
          </a:p>
          <a:p>
            <a:pPr marL="0" indent="0" rtl="0" eaLnBrk="1" latinLnBrk="0" hangingPunct="1">
              <a:buNone/>
            </a:pPr>
            <a:r>
              <a:rPr lang="en-US" sz="2800" kern="1200" dirty="0">
                <a:solidFill>
                  <a:schemeClr val="tx1"/>
                </a:solidFill>
                <a:effectLst/>
                <a:latin typeface="+mn-lt"/>
                <a:ea typeface="+mn-ea"/>
                <a:cs typeface="+mn-cs"/>
              </a:rPr>
              <a:t>e.g., Piaget, Vygotsky, and Gardner.</a:t>
            </a:r>
            <a:endParaRPr lang="en-US" sz="4400" dirty="0">
              <a:effectLst/>
            </a:endParaRPr>
          </a:p>
        </p:txBody>
      </p:sp>
    </p:spTree>
    <p:extLst>
      <p:ext uri="{BB962C8B-B14F-4D97-AF65-F5344CB8AC3E}">
        <p14:creationId xmlns:p14="http://schemas.microsoft.com/office/powerpoint/2010/main" val="425226818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ook cover with children playing&#10;&#10;Description automatically generated">
            <a:extLst>
              <a:ext uri="{FF2B5EF4-FFF2-40B4-BE49-F238E27FC236}">
                <a16:creationId xmlns:a16="http://schemas.microsoft.com/office/drawing/2014/main" id="{D534D286-BF92-8638-460A-E91428874DE7}"/>
              </a:ext>
            </a:extLst>
          </p:cNvPr>
          <p:cNvPicPr>
            <a:picLocks noChangeAspect="1"/>
          </p:cNvPicPr>
          <p:nvPr/>
        </p:nvPicPr>
        <p:blipFill>
          <a:blip r:embed="rId3"/>
          <a:srcRect l="14595"/>
          <a:stretch/>
        </p:blipFill>
        <p:spPr>
          <a:xfrm>
            <a:off x="-15240" y="-15240"/>
            <a:ext cx="4581525" cy="6602413"/>
          </a:xfrm>
          <a:prstGeom prst="rect">
            <a:avLst/>
          </a:prstGeom>
          <a:noFill/>
        </p:spPr>
      </p:pic>
      <p:sp>
        <p:nvSpPr>
          <p:cNvPr id="5" name="TextBox 4">
            <a:extLst>
              <a:ext uri="{FF2B5EF4-FFF2-40B4-BE49-F238E27FC236}">
                <a16:creationId xmlns:a16="http://schemas.microsoft.com/office/drawing/2014/main" id="{089F314A-F39A-0A58-22B9-81B81C810491}"/>
              </a:ext>
            </a:extLst>
          </p:cNvPr>
          <p:cNvSpPr txBox="1"/>
          <p:nvPr/>
        </p:nvSpPr>
        <p:spPr>
          <a:xfrm>
            <a:off x="6096000" y="1173804"/>
            <a:ext cx="5864225" cy="5273351"/>
          </a:xfrm>
          <a:prstGeom prst="rect">
            <a:avLst/>
          </a:prstGeom>
        </p:spPr>
        <p:txBody>
          <a:bodyPr vert="horz" lIns="91440" tIns="45720" rIns="91440" bIns="45720" rtlCol="0">
            <a:normAutofit/>
          </a:bodyPr>
          <a:lstStyle/>
          <a:p>
            <a:r>
              <a:rPr lang="en-US" sz="4400" dirty="0"/>
              <a:t>Ways of being with children as observer</a:t>
            </a:r>
          </a:p>
          <a:p>
            <a:endParaRPr lang="en-US" sz="2800" dirty="0"/>
          </a:p>
          <a:p>
            <a:r>
              <a:rPr lang="en-US" sz="2800" dirty="0"/>
              <a:t>Image of the children as full human beings </a:t>
            </a:r>
          </a:p>
          <a:p>
            <a:endParaRPr lang="en-US" sz="2800" dirty="0"/>
          </a:p>
          <a:p>
            <a:r>
              <a:rPr lang="en-US" sz="2800" dirty="0"/>
              <a:t>Meaningful mundane </a:t>
            </a:r>
          </a:p>
          <a:p>
            <a:endParaRPr lang="en-US" sz="2800" dirty="0"/>
          </a:p>
          <a:p>
            <a:r>
              <a:rPr lang="en-US" sz="2800" dirty="0"/>
              <a:t>Proximity </a:t>
            </a:r>
          </a:p>
        </p:txBody>
      </p:sp>
    </p:spTree>
    <p:extLst>
      <p:ext uri="{BB962C8B-B14F-4D97-AF65-F5344CB8AC3E}">
        <p14:creationId xmlns:p14="http://schemas.microsoft.com/office/powerpoint/2010/main" val="2247598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59C2-5BF7-7115-D2AE-7B0027B9F849}"/>
              </a:ext>
            </a:extLst>
          </p:cNvPr>
          <p:cNvSpPr>
            <a:spLocks noGrp="1"/>
          </p:cNvSpPr>
          <p:nvPr>
            <p:ph type="title"/>
          </p:nvPr>
        </p:nvSpPr>
        <p:spPr>
          <a:xfrm>
            <a:off x="6096000" y="176784"/>
            <a:ext cx="5864352" cy="802467"/>
          </a:xfrm>
        </p:spPr>
        <p:txBody>
          <a:bodyPr vert="horz" lIns="91440" tIns="45720" rIns="91440" bIns="45720" rtlCol="0" anchor="b">
            <a:normAutofit/>
          </a:bodyPr>
          <a:lstStyle/>
          <a:p>
            <a:endParaRPr lang="en-US" sz="3400" b="1" kern="1200" cap="all" baseline="0" dirty="0">
              <a:latin typeface="+mj-lt"/>
              <a:ea typeface="+mj-ea"/>
              <a:cs typeface="+mj-cs"/>
            </a:endParaRPr>
          </a:p>
        </p:txBody>
      </p:sp>
      <p:pic>
        <p:nvPicPr>
          <p:cNvPr id="6" name="Picture 5" descr="A book cover with children playing&#10;&#10;Description automatically generated">
            <a:extLst>
              <a:ext uri="{FF2B5EF4-FFF2-40B4-BE49-F238E27FC236}">
                <a16:creationId xmlns:a16="http://schemas.microsoft.com/office/drawing/2014/main" id="{D534D286-BF92-8638-460A-E91428874DE7}"/>
              </a:ext>
            </a:extLst>
          </p:cNvPr>
          <p:cNvPicPr>
            <a:picLocks noChangeAspect="1"/>
          </p:cNvPicPr>
          <p:nvPr/>
        </p:nvPicPr>
        <p:blipFill>
          <a:blip r:embed="rId3"/>
          <a:srcRect l="14595"/>
          <a:stretch/>
        </p:blipFill>
        <p:spPr>
          <a:xfrm>
            <a:off x="-15240" y="-15240"/>
            <a:ext cx="4581525" cy="6602413"/>
          </a:xfrm>
          <a:prstGeom prst="rect">
            <a:avLst/>
          </a:prstGeom>
          <a:noFill/>
        </p:spPr>
      </p:pic>
      <p:sp>
        <p:nvSpPr>
          <p:cNvPr id="5" name="TextBox 4">
            <a:extLst>
              <a:ext uri="{FF2B5EF4-FFF2-40B4-BE49-F238E27FC236}">
                <a16:creationId xmlns:a16="http://schemas.microsoft.com/office/drawing/2014/main" id="{089F314A-F39A-0A58-22B9-81B81C810491}"/>
              </a:ext>
            </a:extLst>
          </p:cNvPr>
          <p:cNvSpPr txBox="1"/>
          <p:nvPr/>
        </p:nvSpPr>
        <p:spPr>
          <a:xfrm>
            <a:off x="6096000" y="1284052"/>
            <a:ext cx="5864225" cy="5163104"/>
          </a:xfrm>
          <a:prstGeom prst="rect">
            <a:avLst/>
          </a:prstGeom>
        </p:spPr>
        <p:txBody>
          <a:bodyPr vert="horz" lIns="91440" tIns="45720" rIns="91440" bIns="45720" rtlCol="0">
            <a:normAutofit/>
          </a:bodyPr>
          <a:lstStyle/>
          <a:p>
            <a:pPr>
              <a:lnSpc>
                <a:spcPct val="90000"/>
              </a:lnSpc>
              <a:spcBef>
                <a:spcPts val="1000"/>
              </a:spcBef>
            </a:pPr>
            <a:r>
              <a:rPr lang="en-US" sz="4400" dirty="0"/>
              <a:t>Ways of being with children through documentation</a:t>
            </a:r>
          </a:p>
          <a:p>
            <a:pPr>
              <a:lnSpc>
                <a:spcPct val="90000"/>
              </a:lnSpc>
              <a:spcBef>
                <a:spcPts val="1000"/>
              </a:spcBef>
            </a:pPr>
            <a:endParaRPr lang="en-US" sz="4400" dirty="0"/>
          </a:p>
          <a:p>
            <a:pPr>
              <a:lnSpc>
                <a:spcPct val="90000"/>
              </a:lnSpc>
              <a:spcBef>
                <a:spcPts val="1000"/>
              </a:spcBef>
            </a:pPr>
            <a:r>
              <a:rPr lang="en-US" sz="2800" dirty="0"/>
              <a:t>Ethnography </a:t>
            </a:r>
          </a:p>
          <a:p>
            <a:pPr>
              <a:lnSpc>
                <a:spcPct val="90000"/>
              </a:lnSpc>
              <a:spcBef>
                <a:spcPts val="1000"/>
              </a:spcBef>
            </a:pPr>
            <a:r>
              <a:rPr lang="en-US" sz="2800" dirty="0"/>
              <a:t>Etic and Emic</a:t>
            </a:r>
          </a:p>
        </p:txBody>
      </p:sp>
    </p:spTree>
    <p:extLst>
      <p:ext uri="{BB962C8B-B14F-4D97-AF65-F5344CB8AC3E}">
        <p14:creationId xmlns:p14="http://schemas.microsoft.com/office/powerpoint/2010/main" val="344214150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59C2-5BF7-7115-D2AE-7B0027B9F849}"/>
              </a:ext>
            </a:extLst>
          </p:cNvPr>
          <p:cNvSpPr>
            <a:spLocks noGrp="1"/>
          </p:cNvSpPr>
          <p:nvPr>
            <p:ph type="title"/>
          </p:nvPr>
        </p:nvSpPr>
        <p:spPr>
          <a:xfrm>
            <a:off x="6096000" y="176784"/>
            <a:ext cx="5864352" cy="802467"/>
          </a:xfrm>
        </p:spPr>
        <p:txBody>
          <a:bodyPr vert="horz" lIns="91440" tIns="45720" rIns="91440" bIns="45720" rtlCol="0" anchor="b">
            <a:normAutofit/>
          </a:bodyPr>
          <a:lstStyle/>
          <a:p>
            <a:endParaRPr lang="en-US" sz="3400" b="1" kern="1200" cap="all" baseline="0" dirty="0">
              <a:latin typeface="+mj-lt"/>
              <a:ea typeface="+mj-ea"/>
              <a:cs typeface="+mj-cs"/>
            </a:endParaRPr>
          </a:p>
        </p:txBody>
      </p:sp>
      <p:pic>
        <p:nvPicPr>
          <p:cNvPr id="6" name="Picture 5" descr="A book cover with children playing&#10;&#10;Description automatically generated">
            <a:extLst>
              <a:ext uri="{FF2B5EF4-FFF2-40B4-BE49-F238E27FC236}">
                <a16:creationId xmlns:a16="http://schemas.microsoft.com/office/drawing/2014/main" id="{D534D286-BF92-8638-460A-E91428874DE7}"/>
              </a:ext>
            </a:extLst>
          </p:cNvPr>
          <p:cNvPicPr>
            <a:picLocks noChangeAspect="1"/>
          </p:cNvPicPr>
          <p:nvPr/>
        </p:nvPicPr>
        <p:blipFill>
          <a:blip r:embed="rId3"/>
          <a:srcRect l="14595"/>
          <a:stretch/>
        </p:blipFill>
        <p:spPr>
          <a:xfrm>
            <a:off x="-15240" y="-15240"/>
            <a:ext cx="4581525" cy="6602413"/>
          </a:xfrm>
          <a:prstGeom prst="rect">
            <a:avLst/>
          </a:prstGeom>
          <a:noFill/>
        </p:spPr>
      </p:pic>
      <p:sp>
        <p:nvSpPr>
          <p:cNvPr id="5" name="TextBox 4">
            <a:extLst>
              <a:ext uri="{FF2B5EF4-FFF2-40B4-BE49-F238E27FC236}">
                <a16:creationId xmlns:a16="http://schemas.microsoft.com/office/drawing/2014/main" id="{089F314A-F39A-0A58-22B9-81B81C810491}"/>
              </a:ext>
            </a:extLst>
          </p:cNvPr>
          <p:cNvSpPr txBox="1"/>
          <p:nvPr/>
        </p:nvSpPr>
        <p:spPr>
          <a:xfrm>
            <a:off x="6096000" y="1284052"/>
            <a:ext cx="5864225" cy="5163104"/>
          </a:xfrm>
          <a:prstGeom prst="rect">
            <a:avLst/>
          </a:prstGeom>
        </p:spPr>
        <p:txBody>
          <a:bodyPr vert="horz" lIns="91440" tIns="45720" rIns="91440" bIns="45720" rtlCol="0">
            <a:normAutofit/>
          </a:bodyPr>
          <a:lstStyle/>
          <a:p>
            <a:pPr>
              <a:lnSpc>
                <a:spcPct val="90000"/>
              </a:lnSpc>
              <a:spcBef>
                <a:spcPts val="1000"/>
              </a:spcBef>
            </a:pPr>
            <a:r>
              <a:rPr lang="en-US" sz="4400" dirty="0"/>
              <a:t>Ways of being with children in reflection</a:t>
            </a:r>
          </a:p>
          <a:p>
            <a:pPr>
              <a:lnSpc>
                <a:spcPct val="90000"/>
              </a:lnSpc>
              <a:spcBef>
                <a:spcPts val="1000"/>
              </a:spcBef>
            </a:pPr>
            <a:endParaRPr lang="en-US" sz="2800" dirty="0"/>
          </a:p>
          <a:p>
            <a:r>
              <a:rPr lang="en-US" sz="2800" dirty="0"/>
              <a:t>Embracing the possibilities of proximate gaze </a:t>
            </a:r>
          </a:p>
          <a:p>
            <a:endParaRPr lang="en-US" sz="2800" dirty="0"/>
          </a:p>
          <a:p>
            <a:r>
              <a:rPr lang="en-US" sz="2800" dirty="0"/>
              <a:t>Advocacy as relationship </a:t>
            </a:r>
          </a:p>
          <a:p>
            <a:endParaRPr lang="en-US" sz="2800" dirty="0"/>
          </a:p>
          <a:p>
            <a:r>
              <a:rPr lang="en-US" sz="2800" dirty="0"/>
              <a:t>Interrogating Cultures</a:t>
            </a:r>
          </a:p>
        </p:txBody>
      </p:sp>
    </p:spTree>
    <p:extLst>
      <p:ext uri="{BB962C8B-B14F-4D97-AF65-F5344CB8AC3E}">
        <p14:creationId xmlns:p14="http://schemas.microsoft.com/office/powerpoint/2010/main" val="8416020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C9DDD8-3394-6FB2-960C-451DEBD7F640}"/>
              </a:ext>
            </a:extLst>
          </p:cNvPr>
          <p:cNvSpPr>
            <a:spLocks noGrp="1"/>
          </p:cNvSpPr>
          <p:nvPr>
            <p:ph type="title"/>
          </p:nvPr>
        </p:nvSpPr>
        <p:spPr>
          <a:xfrm>
            <a:off x="5541818" y="176784"/>
            <a:ext cx="6650182" cy="1887543"/>
          </a:xfrm>
        </p:spPr>
        <p:txBody>
          <a:bodyPr>
            <a:normAutofit/>
          </a:bodyPr>
          <a:lstStyle/>
          <a:p>
            <a:pPr algn="ctr"/>
            <a:r>
              <a:rPr lang="en-US" dirty="0"/>
              <a:t>Turn &amp; talk</a:t>
            </a:r>
            <a:endParaRPr lang="en-ZA" dirty="0"/>
          </a:p>
        </p:txBody>
      </p:sp>
      <p:sp>
        <p:nvSpPr>
          <p:cNvPr id="4" name="Text Placeholder 3">
            <a:extLst>
              <a:ext uri="{FF2B5EF4-FFF2-40B4-BE49-F238E27FC236}">
                <a16:creationId xmlns:a16="http://schemas.microsoft.com/office/drawing/2014/main" id="{51D6AA66-EC20-FCAE-04B0-6BEB18463C2D}"/>
              </a:ext>
            </a:extLst>
          </p:cNvPr>
          <p:cNvSpPr>
            <a:spLocks noGrp="1"/>
          </p:cNvSpPr>
          <p:nvPr>
            <p:ph type="body" sz="quarter" idx="11"/>
          </p:nvPr>
        </p:nvSpPr>
        <p:spPr>
          <a:xfrm>
            <a:off x="5450833" y="2811438"/>
            <a:ext cx="6650182" cy="3765601"/>
          </a:xfrm>
        </p:spPr>
        <p:txBody>
          <a:bodyPr>
            <a:noAutofit/>
          </a:bodyPr>
          <a:lstStyle/>
          <a:p>
            <a:pPr eaLnBrk="1" hangingPunct="1">
              <a:buFontTx/>
              <a:buNone/>
            </a:pPr>
            <a:r>
              <a:rPr lang="en-US" altLang="en-US" sz="4400" dirty="0"/>
              <a:t>In what ways can Developmental Cascades transform a teacher’s observation protocols? </a:t>
            </a:r>
          </a:p>
        </p:txBody>
      </p:sp>
      <p:pic>
        <p:nvPicPr>
          <p:cNvPr id="7" name="Picture Placeholder 6" descr="A person and two children posing for a selfie&#10;&#10;Description automatically generated">
            <a:extLst>
              <a:ext uri="{FF2B5EF4-FFF2-40B4-BE49-F238E27FC236}">
                <a16:creationId xmlns:a16="http://schemas.microsoft.com/office/drawing/2014/main" id="{F6D03456-CEB3-0BD5-D094-E72623DC9BA7}"/>
              </a:ext>
            </a:extLst>
          </p:cNvPr>
          <p:cNvPicPr>
            <a:picLocks noGrp="1" noChangeAspect="1"/>
          </p:cNvPicPr>
          <p:nvPr>
            <p:ph type="pic" sz="quarter" idx="10"/>
          </p:nvPr>
        </p:nvPicPr>
        <p:blipFill>
          <a:blip r:embed="rId3"/>
          <a:srcRect l="3739" r="3739"/>
          <a:stretch>
            <a:fillRect/>
          </a:stretch>
        </p:blipFill>
        <p:spPr/>
      </p:pic>
    </p:spTree>
    <p:extLst>
      <p:ext uri="{BB962C8B-B14F-4D97-AF65-F5344CB8AC3E}">
        <p14:creationId xmlns:p14="http://schemas.microsoft.com/office/powerpoint/2010/main" val="2740865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C690D-0C3B-703F-DD15-D9B89EB07724}"/>
              </a:ext>
            </a:extLst>
          </p:cNvPr>
          <p:cNvSpPr>
            <a:spLocks noGrp="1"/>
          </p:cNvSpPr>
          <p:nvPr>
            <p:ph type="title"/>
          </p:nvPr>
        </p:nvSpPr>
        <p:spPr>
          <a:xfrm>
            <a:off x="4876801" y="2736377"/>
            <a:ext cx="6861096" cy="3630304"/>
          </a:xfrm>
        </p:spPr>
        <p:txBody>
          <a:bodyPr>
            <a:normAutofit fontScale="90000"/>
          </a:bodyPr>
          <a:lstStyle/>
          <a:p>
            <a:br>
              <a:rPr lang="en-US" dirty="0"/>
            </a:br>
            <a:r>
              <a:rPr lang="en-US" dirty="0"/>
              <a:t>Developmental Cascades provides a unifying framework to understand change and growth, and how professionals develop their view of the child</a:t>
            </a:r>
          </a:p>
        </p:txBody>
      </p:sp>
      <p:sp>
        <p:nvSpPr>
          <p:cNvPr id="3" name="Text Placeholder 5">
            <a:extLst>
              <a:ext uri="{FF2B5EF4-FFF2-40B4-BE49-F238E27FC236}">
                <a16:creationId xmlns:a16="http://schemas.microsoft.com/office/drawing/2014/main" id="{67B53042-C9C5-3635-8064-BBF5595A4824}"/>
              </a:ext>
            </a:extLst>
          </p:cNvPr>
          <p:cNvSpPr txBox="1">
            <a:spLocks/>
          </p:cNvSpPr>
          <p:nvPr/>
        </p:nvSpPr>
        <p:spPr>
          <a:xfrm>
            <a:off x="5316315" y="491319"/>
            <a:ext cx="6421582" cy="182538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Font typeface="Arial" panose="020B0604020202020204" pitchFamily="34" charset="0"/>
              <a:buNone/>
              <a:defRPr/>
            </a:pPr>
            <a:r>
              <a:rPr lang="en-US" sz="4400" dirty="0"/>
              <a:t>Ages &amp; Stages is a robust description of child development.</a:t>
            </a:r>
          </a:p>
        </p:txBody>
      </p:sp>
    </p:spTree>
    <p:extLst>
      <p:ext uri="{BB962C8B-B14F-4D97-AF65-F5344CB8AC3E}">
        <p14:creationId xmlns:p14="http://schemas.microsoft.com/office/powerpoint/2010/main" val="37190962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5035-F86E-A6A6-B353-B296BA5D077C}"/>
              </a:ext>
            </a:extLst>
          </p:cNvPr>
          <p:cNvSpPr>
            <a:spLocks noGrp="1"/>
          </p:cNvSpPr>
          <p:nvPr>
            <p:ph type="title"/>
          </p:nvPr>
        </p:nvSpPr>
        <p:spPr/>
        <p:txBody>
          <a:bodyPr/>
          <a:lstStyle/>
          <a:p>
            <a:pPr marL="0" lvl="0" indent="0">
              <a:buNone/>
            </a:pPr>
            <a:r>
              <a:rPr lang="en-US" dirty="0"/>
              <a:t>Session objectives</a:t>
            </a:r>
          </a:p>
        </p:txBody>
      </p:sp>
      <p:sp>
        <p:nvSpPr>
          <p:cNvPr id="3" name="Text Placeholder 2">
            <a:extLst>
              <a:ext uri="{FF2B5EF4-FFF2-40B4-BE49-F238E27FC236}">
                <a16:creationId xmlns:a16="http://schemas.microsoft.com/office/drawing/2014/main" id="{9F636197-09D1-3B12-83AA-A7325DBF5158}"/>
              </a:ext>
            </a:extLst>
          </p:cNvPr>
          <p:cNvSpPr>
            <a:spLocks noGrp="1"/>
          </p:cNvSpPr>
          <p:nvPr>
            <p:ph type="body" sz="quarter" idx="13"/>
          </p:nvPr>
        </p:nvSpPr>
        <p:spPr>
          <a:xfrm>
            <a:off x="1170432" y="1637965"/>
            <a:ext cx="9026514" cy="4369724"/>
          </a:xfrm>
        </p:spPr>
        <p:txBody>
          <a:bodyPr>
            <a:normAutofit lnSpcReduction="10000"/>
          </a:bodyPr>
          <a:lstStyle/>
          <a:p>
            <a:pPr>
              <a:lnSpc>
                <a:spcPct val="150000"/>
              </a:lnSpc>
            </a:pPr>
            <a:r>
              <a:rPr lang="en-US" sz="3300" dirty="0"/>
              <a:t>Review our “Why?” </a:t>
            </a:r>
          </a:p>
          <a:p>
            <a:pPr>
              <a:lnSpc>
                <a:spcPct val="150000"/>
              </a:lnSpc>
            </a:pPr>
            <a:r>
              <a:rPr lang="en-US" sz="3300" kern="1200" dirty="0">
                <a:solidFill>
                  <a:schemeClr val="tx1"/>
                </a:solidFill>
                <a:effectLst/>
              </a:rPr>
              <a:t>Examine changes in DAP </a:t>
            </a:r>
            <a:endParaRPr lang="en-US" sz="3300" dirty="0">
              <a:effectLst/>
            </a:endParaRPr>
          </a:p>
          <a:p>
            <a:pPr rtl="0" eaLnBrk="1" latinLnBrk="0" hangingPunct="1">
              <a:lnSpc>
                <a:spcPct val="150000"/>
              </a:lnSpc>
            </a:pPr>
            <a:r>
              <a:rPr lang="en-US" sz="3300" kern="1200" dirty="0">
                <a:solidFill>
                  <a:schemeClr val="tx1"/>
                </a:solidFill>
                <a:effectLst/>
              </a:rPr>
              <a:t>Explore Developmental Cascades </a:t>
            </a:r>
            <a:endParaRPr lang="en-US" sz="3300" dirty="0">
              <a:effectLst/>
            </a:endParaRPr>
          </a:p>
          <a:p>
            <a:pPr rtl="0" eaLnBrk="1" latinLnBrk="0" hangingPunct="1">
              <a:lnSpc>
                <a:spcPct val="150000"/>
              </a:lnSpc>
            </a:pPr>
            <a:r>
              <a:rPr lang="en-US" sz="3300" kern="1200" dirty="0">
                <a:solidFill>
                  <a:schemeClr val="tx1"/>
                </a:solidFill>
                <a:effectLst/>
              </a:rPr>
              <a:t>Consider Observation anew</a:t>
            </a:r>
            <a:endParaRPr lang="en-US" sz="3300" dirty="0">
              <a:effectLst/>
            </a:endParaRPr>
          </a:p>
          <a:p>
            <a:pPr rtl="0" eaLnBrk="1" latinLnBrk="0" hangingPunct="1">
              <a:lnSpc>
                <a:spcPct val="150000"/>
              </a:lnSpc>
            </a:pPr>
            <a:r>
              <a:rPr lang="en-US" sz="3300" kern="1200" dirty="0">
                <a:solidFill>
                  <a:schemeClr val="tx1"/>
                </a:solidFill>
                <a:effectLst/>
              </a:rPr>
              <a:t>Re-examine our “Why?”</a:t>
            </a:r>
            <a:endParaRPr lang="en-US" sz="3300" dirty="0">
              <a:effectLst/>
            </a:endParaRPr>
          </a:p>
        </p:txBody>
      </p:sp>
      <p:sp>
        <p:nvSpPr>
          <p:cNvPr id="4" name="Slide Number Placeholder 3">
            <a:extLst>
              <a:ext uri="{FF2B5EF4-FFF2-40B4-BE49-F238E27FC236}">
                <a16:creationId xmlns:a16="http://schemas.microsoft.com/office/drawing/2014/main" id="{760B2EFA-01A2-5BC0-2E3A-AB0F799FB901}"/>
              </a:ext>
            </a:extLst>
          </p:cNvPr>
          <p:cNvSpPr>
            <a:spLocks noGrp="1"/>
          </p:cNvSpPr>
          <p:nvPr>
            <p:ph type="sldNum" sz="quarter" idx="12"/>
          </p:nvPr>
        </p:nvSpPr>
        <p:spPr/>
        <p:txBody>
          <a:bodyPr/>
          <a:lstStyle/>
          <a:p>
            <a:fld id="{B5CEABB6-07DC-46E8-9B57-56EC44A396E5}" type="slidenum">
              <a:rPr lang="en-US" smtClean="0"/>
              <a:pPr/>
              <a:t>45</a:t>
            </a:fld>
            <a:endParaRPr lang="en-US" dirty="0"/>
          </a:p>
        </p:txBody>
      </p:sp>
    </p:spTree>
    <p:extLst>
      <p:ext uri="{BB962C8B-B14F-4D97-AF65-F5344CB8AC3E}">
        <p14:creationId xmlns:p14="http://schemas.microsoft.com/office/powerpoint/2010/main" val="36508123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46</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nvPr>
        </p:nvGraphicFramePr>
        <p:xfrm>
          <a:off x="5786846" y="665018"/>
          <a:ext cx="5511391" cy="4912007"/>
        </p:xfrm>
        <a:graphic>
          <a:graphicData uri="http://schemas.openxmlformats.org/drawingml/2006/table">
            <a:tbl>
              <a:tblPr firstRow="1" bandRow="1">
                <a:tableStyleId>{3B4B98B0-60AC-42C2-AFA5-B58CD77FA1E5}</a:tableStyleId>
              </a:tblPr>
              <a:tblGrid>
                <a:gridCol w="5511391">
                  <a:extLst>
                    <a:ext uri="{9D8B030D-6E8A-4147-A177-3AD203B41FA5}">
                      <a16:colId xmlns:a16="http://schemas.microsoft.com/office/drawing/2014/main" val="1345828690"/>
                    </a:ext>
                  </a:extLst>
                </a:gridCol>
              </a:tblGrid>
              <a:tr h="301633">
                <a:tc>
                  <a:txBody>
                    <a:bodyPr/>
                    <a:lstStyle/>
                    <a:p>
                      <a:pPr algn="ctr"/>
                      <a:endParaRPr lang="en-US" sz="2200" dirty="0"/>
                    </a:p>
                  </a:txBody>
                  <a:tcPr anchor="ctr"/>
                </a:tc>
                <a:extLst>
                  <a:ext uri="{0D108BD9-81ED-4DB2-BD59-A6C34878D82A}">
                    <a16:rowId xmlns:a16="http://schemas.microsoft.com/office/drawing/2014/main" val="4122289772"/>
                  </a:ext>
                </a:extLst>
              </a:tr>
              <a:tr h="1251494">
                <a:tc>
                  <a:txBody>
                    <a:bodyPr/>
                    <a:lstStyle/>
                    <a:p>
                      <a:pPr algn="l"/>
                      <a:r>
                        <a:rPr lang="en-US" sz="2200" b="1" dirty="0"/>
                        <a:t>Bi-directional</a:t>
                      </a:r>
                      <a:r>
                        <a:rPr lang="en-US" sz="2200" dirty="0"/>
                        <a:t> – early milestones influence later development, and later development can reinforce or reshape earlier skills </a:t>
                      </a:r>
                    </a:p>
                  </a:txBody>
                  <a:tcPr anchor="ctr"/>
                </a:tc>
                <a:extLst>
                  <a:ext uri="{0D108BD9-81ED-4DB2-BD59-A6C34878D82A}">
                    <a16:rowId xmlns:a16="http://schemas.microsoft.com/office/drawing/2014/main" val="4206280449"/>
                  </a:ext>
                </a:extLst>
              </a:tr>
              <a:tr h="858167">
                <a:tc>
                  <a:txBody>
                    <a:bodyPr/>
                    <a:lstStyle/>
                    <a:p>
                      <a:pPr algn="l"/>
                      <a:r>
                        <a:rPr lang="en-US" sz="2200" b="1" dirty="0"/>
                        <a:t>Impact across domains</a:t>
                      </a:r>
                      <a:r>
                        <a:rPr lang="en-US" sz="2200" dirty="0"/>
                        <a:t> – development occurs within a single domain, or across multiple domains</a:t>
                      </a:r>
                    </a:p>
                  </a:txBody>
                  <a:tcPr anchor="ctr"/>
                </a:tc>
                <a:extLst>
                  <a:ext uri="{0D108BD9-81ED-4DB2-BD59-A6C34878D82A}">
                    <a16:rowId xmlns:a16="http://schemas.microsoft.com/office/drawing/2014/main" val="1440688795"/>
                  </a:ext>
                </a:extLst>
              </a:tr>
              <a:tr h="858167">
                <a:tc>
                  <a:txBody>
                    <a:bodyPr/>
                    <a:lstStyle/>
                    <a:p>
                      <a:pPr algn="l"/>
                      <a:r>
                        <a:rPr lang="en-US" sz="2200" b="1" dirty="0"/>
                        <a:t>Cumulative effects</a:t>
                      </a:r>
                      <a:r>
                        <a:rPr lang="en-US" sz="2200" b="0" dirty="0"/>
                        <a:t> – small success or early struggles lead to larger advantages or disadvantages later. </a:t>
                      </a:r>
                      <a:endParaRPr lang="en-US" sz="2200" b="1" dirty="0"/>
                    </a:p>
                  </a:txBody>
                  <a:tcPr anchor="ctr"/>
                </a:tc>
                <a:extLst>
                  <a:ext uri="{0D108BD9-81ED-4DB2-BD59-A6C34878D82A}">
                    <a16:rowId xmlns:a16="http://schemas.microsoft.com/office/drawing/2014/main" val="2335135233"/>
                  </a:ext>
                </a:extLst>
              </a:tr>
              <a:tr h="858167">
                <a:tc>
                  <a:txBody>
                    <a:bodyPr/>
                    <a:lstStyle/>
                    <a:p>
                      <a:pPr algn="l"/>
                      <a:r>
                        <a:rPr lang="en-US" sz="2200" b="1" dirty="0"/>
                        <a:t>Not predetermined</a:t>
                      </a:r>
                      <a:r>
                        <a:rPr lang="en-US" sz="2200" b="0" dirty="0"/>
                        <a:t> – development is a path of influence, not fixed destiny</a:t>
                      </a:r>
                      <a:endParaRPr lang="en-US" sz="2200" b="1" dirty="0"/>
                    </a:p>
                  </a:txBody>
                  <a:tcPr anchor="ctr"/>
                </a:tc>
                <a:extLst>
                  <a:ext uri="{0D108BD9-81ED-4DB2-BD59-A6C34878D82A}">
                    <a16:rowId xmlns:a16="http://schemas.microsoft.com/office/drawing/2014/main" val="2466593016"/>
                  </a:ext>
                </a:extLst>
              </a:tr>
            </a:tbl>
          </a:graphicData>
        </a:graphic>
      </p:graphicFrame>
      <p:pic>
        <p:nvPicPr>
          <p:cNvPr id="4" name="Google Shape;80;p1" descr="A small waterfall in a forest&#10;&#10;Description automatically generated">
            <a:extLst>
              <a:ext uri="{FF2B5EF4-FFF2-40B4-BE49-F238E27FC236}">
                <a16:creationId xmlns:a16="http://schemas.microsoft.com/office/drawing/2014/main" id="{DEE07B28-8445-D921-EB16-EB35CE56FD48}"/>
              </a:ext>
            </a:extLst>
          </p:cNvPr>
          <p:cNvPicPr preferRelativeResize="0"/>
          <p:nvPr/>
        </p:nvPicPr>
        <p:blipFill rotWithShape="1">
          <a:blip r:embed="rId2">
            <a:alphaModFix/>
          </a:blip>
          <a:srcRect t="4256" b="9775"/>
          <a:stretch/>
        </p:blipFill>
        <p:spPr>
          <a:xfrm>
            <a:off x="911352" y="1562100"/>
            <a:ext cx="4509734" cy="4459877"/>
          </a:xfrm>
          <a:prstGeom prst="rect">
            <a:avLst/>
          </a:prstGeom>
          <a:noFill/>
          <a:ln>
            <a:noFill/>
          </a:ln>
        </p:spPr>
      </p:pic>
      <p:sp>
        <p:nvSpPr>
          <p:cNvPr id="5" name="TextBox 4">
            <a:extLst>
              <a:ext uri="{FF2B5EF4-FFF2-40B4-BE49-F238E27FC236}">
                <a16:creationId xmlns:a16="http://schemas.microsoft.com/office/drawing/2014/main" id="{9E3B6718-465B-853E-349F-36D6173824C6}"/>
              </a:ext>
            </a:extLst>
          </p:cNvPr>
          <p:cNvSpPr txBox="1"/>
          <p:nvPr/>
        </p:nvSpPr>
        <p:spPr>
          <a:xfrm>
            <a:off x="209007" y="592674"/>
            <a:ext cx="5394960" cy="923330"/>
          </a:xfrm>
          <a:prstGeom prst="rect">
            <a:avLst/>
          </a:prstGeom>
          <a:noFill/>
        </p:spPr>
        <p:txBody>
          <a:bodyPr wrap="square" rtlCol="0">
            <a:spAutoFit/>
          </a:bodyPr>
          <a:lstStyle/>
          <a:p>
            <a:pPr algn="ctr"/>
            <a:r>
              <a:rPr lang="en-US" sz="1800" dirty="0"/>
              <a:t>In child development, the concept of developmental cascades refers to the domino effect of early experiences on later development. </a:t>
            </a:r>
          </a:p>
        </p:txBody>
      </p:sp>
    </p:spTree>
    <p:extLst>
      <p:ext uri="{BB962C8B-B14F-4D97-AF65-F5344CB8AC3E}">
        <p14:creationId xmlns:p14="http://schemas.microsoft.com/office/powerpoint/2010/main" val="7911184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86A1-11A8-21B1-B6A0-AA1A1DAA5A9A}"/>
              </a:ext>
            </a:extLst>
          </p:cNvPr>
          <p:cNvSpPr>
            <a:spLocks noGrp="1"/>
          </p:cNvSpPr>
          <p:nvPr>
            <p:ph type="title"/>
          </p:nvPr>
        </p:nvSpPr>
        <p:spPr>
          <a:xfrm>
            <a:off x="893064" y="72518"/>
            <a:ext cx="10405174" cy="592500"/>
          </a:xfrm>
        </p:spPr>
        <p:txBody>
          <a:bodyPr>
            <a:normAutofit/>
          </a:bodyPr>
          <a:lstStyle/>
          <a:p>
            <a:pPr algn="ctr"/>
            <a:r>
              <a:rPr lang="en-US" sz="3300" dirty="0">
                <a:solidFill>
                  <a:schemeClr val="accent3"/>
                </a:solidFill>
                <a:ea typeface="Baskerville" panose="02020502070401020303" pitchFamily="18" charset="0"/>
                <a:cs typeface="Calibri Light"/>
              </a:rPr>
              <a:t>Developmental cascades</a:t>
            </a:r>
            <a:endParaRPr lang="en-ZA" sz="3300" dirty="0"/>
          </a:p>
        </p:txBody>
      </p:sp>
      <p:sp>
        <p:nvSpPr>
          <p:cNvPr id="3" name="Slide Number Placeholder 2">
            <a:extLst>
              <a:ext uri="{FF2B5EF4-FFF2-40B4-BE49-F238E27FC236}">
                <a16:creationId xmlns:a16="http://schemas.microsoft.com/office/drawing/2014/main" id="{C5430536-D522-9F5E-B2C4-24F7C757082B}"/>
              </a:ext>
            </a:extLst>
          </p:cNvPr>
          <p:cNvSpPr>
            <a:spLocks noGrp="1"/>
          </p:cNvSpPr>
          <p:nvPr>
            <p:ph type="sldNum" sz="quarter" idx="12"/>
          </p:nvPr>
        </p:nvSpPr>
        <p:spPr>
          <a:xfrm>
            <a:off x="911352" y="6246622"/>
            <a:ext cx="2670048" cy="365125"/>
          </a:xfrm>
        </p:spPr>
        <p:txBody>
          <a:bodyPr/>
          <a:lstStyle/>
          <a:p>
            <a:fld id="{B5CEABB6-07DC-46E8-9B57-56EC44A396E5}" type="slidenum">
              <a:rPr lang="en-US" smtClean="0"/>
              <a:pPr/>
              <a:t>47</a:t>
            </a:fld>
            <a:endParaRPr lang="en-US" dirty="0"/>
          </a:p>
        </p:txBody>
      </p:sp>
      <p:graphicFrame>
        <p:nvGraphicFramePr>
          <p:cNvPr id="6" name="Content Placeholder 5">
            <a:extLst>
              <a:ext uri="{FF2B5EF4-FFF2-40B4-BE49-F238E27FC236}">
                <a16:creationId xmlns:a16="http://schemas.microsoft.com/office/drawing/2014/main" id="{B025CB3D-6E8D-F779-31F3-6E0553AB68EE}"/>
              </a:ext>
            </a:extLst>
          </p:cNvPr>
          <p:cNvGraphicFramePr>
            <a:graphicFrameLocks noGrp="1"/>
          </p:cNvGraphicFramePr>
          <p:nvPr>
            <p:ph sz="quarter" idx="14"/>
          </p:nvPr>
        </p:nvGraphicFramePr>
        <p:xfrm>
          <a:off x="584260" y="2220826"/>
          <a:ext cx="6548060" cy="3931920"/>
        </p:xfrm>
        <a:graphic>
          <a:graphicData uri="http://schemas.openxmlformats.org/drawingml/2006/table">
            <a:tbl>
              <a:tblPr firstRow="1" bandRow="1">
                <a:tableStyleId>{3B4B98B0-60AC-42C2-AFA5-B58CD77FA1E5}</a:tableStyleId>
              </a:tblPr>
              <a:tblGrid>
                <a:gridCol w="6548060">
                  <a:extLst>
                    <a:ext uri="{9D8B030D-6E8A-4147-A177-3AD203B41FA5}">
                      <a16:colId xmlns:a16="http://schemas.microsoft.com/office/drawing/2014/main" val="1345828690"/>
                    </a:ext>
                  </a:extLst>
                </a:gridCol>
              </a:tblGrid>
              <a:tr h="1251494">
                <a:tc>
                  <a:txBody>
                    <a:bodyPr/>
                    <a:lstStyle/>
                    <a:p>
                      <a:pPr algn="l"/>
                      <a:r>
                        <a:rPr lang="en-US" sz="3000" b="1" dirty="0"/>
                        <a:t>Biological constraints</a:t>
                      </a:r>
                      <a:r>
                        <a:rPr lang="en-US" sz="3000" dirty="0"/>
                        <a:t> – </a:t>
                      </a:r>
                    </a:p>
                    <a:p>
                      <a:pPr algn="l"/>
                      <a:r>
                        <a:rPr lang="en-US" sz="3000" dirty="0"/>
                        <a:t>Genetic makeup, brain development, physical capabilities</a:t>
                      </a:r>
                    </a:p>
                  </a:txBody>
                  <a:tcPr anchor="ctr"/>
                </a:tc>
                <a:extLst>
                  <a:ext uri="{0D108BD9-81ED-4DB2-BD59-A6C34878D82A}">
                    <a16:rowId xmlns:a16="http://schemas.microsoft.com/office/drawing/2014/main" val="4206280449"/>
                  </a:ext>
                </a:extLst>
              </a:tr>
              <a:tr h="858167">
                <a:tc>
                  <a:txBody>
                    <a:bodyPr/>
                    <a:lstStyle/>
                    <a:p>
                      <a:pPr algn="l"/>
                      <a:r>
                        <a:rPr lang="en-US" sz="3000" b="1" dirty="0"/>
                        <a:t>Environmental constraints – </a:t>
                      </a:r>
                    </a:p>
                    <a:p>
                      <a:pPr algn="l"/>
                      <a:r>
                        <a:rPr lang="en-US" sz="3000" b="0" dirty="0"/>
                        <a:t>SES, family dynamics, community resources</a:t>
                      </a:r>
                      <a:endParaRPr lang="en-US" sz="3000" dirty="0"/>
                    </a:p>
                  </a:txBody>
                  <a:tcPr anchor="ctr"/>
                </a:tc>
                <a:extLst>
                  <a:ext uri="{0D108BD9-81ED-4DB2-BD59-A6C34878D82A}">
                    <a16:rowId xmlns:a16="http://schemas.microsoft.com/office/drawing/2014/main" val="1440688795"/>
                  </a:ext>
                </a:extLst>
              </a:tr>
              <a:tr h="858167">
                <a:tc>
                  <a:txBody>
                    <a:bodyPr/>
                    <a:lstStyle/>
                    <a:p>
                      <a:pPr algn="l"/>
                      <a:r>
                        <a:rPr lang="en-US" sz="3000" b="1" dirty="0"/>
                        <a:t>Experiential constraints </a:t>
                      </a:r>
                      <a:r>
                        <a:rPr lang="en-US" sz="3000" b="0" dirty="0"/>
                        <a:t>– </a:t>
                      </a:r>
                    </a:p>
                    <a:p>
                      <a:pPr algn="l"/>
                      <a:r>
                        <a:rPr lang="en-US" sz="3000" b="0" dirty="0"/>
                        <a:t>Life experiences, resiliency </a:t>
                      </a:r>
                      <a:endParaRPr lang="en-US" sz="3000" b="1" dirty="0"/>
                    </a:p>
                  </a:txBody>
                  <a:tcPr anchor="ctr"/>
                </a:tc>
                <a:extLst>
                  <a:ext uri="{0D108BD9-81ED-4DB2-BD59-A6C34878D82A}">
                    <a16:rowId xmlns:a16="http://schemas.microsoft.com/office/drawing/2014/main" val="2335135233"/>
                  </a:ext>
                </a:extLst>
              </a:tr>
            </a:tbl>
          </a:graphicData>
        </a:graphic>
      </p:graphicFrame>
      <p:sp>
        <p:nvSpPr>
          <p:cNvPr id="5" name="TextBox 4">
            <a:extLst>
              <a:ext uri="{FF2B5EF4-FFF2-40B4-BE49-F238E27FC236}">
                <a16:creationId xmlns:a16="http://schemas.microsoft.com/office/drawing/2014/main" id="{9E3B6718-465B-853E-349F-36D6173824C6}"/>
              </a:ext>
            </a:extLst>
          </p:cNvPr>
          <p:cNvSpPr txBox="1"/>
          <p:nvPr/>
        </p:nvSpPr>
        <p:spPr>
          <a:xfrm>
            <a:off x="209007" y="592674"/>
            <a:ext cx="5394960" cy="1107996"/>
          </a:xfrm>
          <a:prstGeom prst="rect">
            <a:avLst/>
          </a:prstGeom>
          <a:noFill/>
        </p:spPr>
        <p:txBody>
          <a:bodyPr wrap="square" rtlCol="0">
            <a:spAutoFit/>
          </a:bodyPr>
          <a:lstStyle/>
          <a:p>
            <a:pPr algn="ctr"/>
            <a:r>
              <a:rPr lang="en-US" sz="3300" b="1" dirty="0"/>
              <a:t>Constraints – </a:t>
            </a:r>
          </a:p>
          <a:p>
            <a:pPr algn="ctr"/>
            <a:r>
              <a:rPr lang="en-US" sz="3300" b="1" dirty="0"/>
              <a:t>Shaping Factors</a:t>
            </a:r>
          </a:p>
        </p:txBody>
      </p:sp>
      <p:pic>
        <p:nvPicPr>
          <p:cNvPr id="7" name="Picture 6" descr="A person standing on a bicycle next to a stream&#10;&#10;Description automatically generated">
            <a:extLst>
              <a:ext uri="{FF2B5EF4-FFF2-40B4-BE49-F238E27FC236}">
                <a16:creationId xmlns:a16="http://schemas.microsoft.com/office/drawing/2014/main" id="{A6AF562E-8242-12BE-BB21-74A7000AC55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06875" y="665018"/>
            <a:ext cx="3791363" cy="5095399"/>
          </a:xfrm>
          <a:prstGeom prst="rect">
            <a:avLst/>
          </a:prstGeom>
        </p:spPr>
      </p:pic>
    </p:spTree>
    <p:extLst>
      <p:ext uri="{BB962C8B-B14F-4D97-AF65-F5344CB8AC3E}">
        <p14:creationId xmlns:p14="http://schemas.microsoft.com/office/powerpoint/2010/main" val="296109538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E8D25-D403-2E2B-50DA-B21A0500AB0E}"/>
              </a:ext>
            </a:extLst>
          </p:cNvPr>
          <p:cNvSpPr>
            <a:spLocks noGrp="1"/>
          </p:cNvSpPr>
          <p:nvPr>
            <p:ph type="title"/>
          </p:nvPr>
        </p:nvSpPr>
        <p:spPr>
          <a:xfrm>
            <a:off x="911352" y="505016"/>
            <a:ext cx="5775656" cy="3284932"/>
          </a:xfrm>
        </p:spPr>
        <p:txBody>
          <a:bodyPr/>
          <a:lstStyle/>
          <a:p>
            <a:r>
              <a:rPr lang="en-US" dirty="0"/>
              <a:t>Thank you </a:t>
            </a:r>
          </a:p>
        </p:txBody>
      </p:sp>
      <p:sp>
        <p:nvSpPr>
          <p:cNvPr id="3" name="Text Placeholder 2">
            <a:extLst>
              <a:ext uri="{FF2B5EF4-FFF2-40B4-BE49-F238E27FC236}">
                <a16:creationId xmlns:a16="http://schemas.microsoft.com/office/drawing/2014/main" id="{1EC6DB3D-3AE2-9478-3245-FE2F98B96EC7}"/>
              </a:ext>
            </a:extLst>
          </p:cNvPr>
          <p:cNvSpPr>
            <a:spLocks noGrp="1"/>
          </p:cNvSpPr>
          <p:nvPr>
            <p:ph type="body" sz="quarter" idx="13"/>
          </p:nvPr>
        </p:nvSpPr>
        <p:spPr>
          <a:xfrm>
            <a:off x="911353" y="4006024"/>
            <a:ext cx="5794248" cy="2346960"/>
          </a:xfrm>
        </p:spPr>
        <p:txBody>
          <a:bodyPr/>
          <a:lstStyle/>
          <a:p>
            <a:pPr>
              <a:lnSpc>
                <a:spcPct val="100000"/>
              </a:lnSpc>
              <a:spcAft>
                <a:spcPts val="0"/>
              </a:spcAft>
              <a:buFont typeface="Arial" pitchFamily="34" charset="0"/>
            </a:pPr>
            <a:r>
              <a:rPr lang="en-US" sz="2000" dirty="0">
                <a:effectLst/>
              </a:rPr>
              <a:t>Ages, Stages &amp; BEYOND! A New Framework:</a:t>
            </a:r>
            <a:br>
              <a:rPr lang="en-US" sz="2000" dirty="0"/>
            </a:br>
            <a:r>
              <a:rPr lang="en-US" sz="2000" dirty="0">
                <a:effectLst/>
              </a:rPr>
              <a:t>Developmental Cascades</a:t>
            </a:r>
            <a:br>
              <a:rPr lang="en-US" sz="2000" dirty="0"/>
            </a:br>
            <a:r>
              <a:rPr lang="en-US" sz="2000" dirty="0">
                <a:effectLst/>
              </a:rPr>
              <a:t>Session Speakers: </a:t>
            </a:r>
          </a:p>
          <a:p>
            <a:pPr>
              <a:lnSpc>
                <a:spcPct val="100000"/>
              </a:lnSpc>
              <a:spcAft>
                <a:spcPts val="0"/>
              </a:spcAft>
              <a:buFont typeface="Arial" pitchFamily="34" charset="0"/>
            </a:pPr>
            <a:r>
              <a:rPr lang="en-US" sz="2000" dirty="0">
                <a:effectLst/>
              </a:rPr>
              <a:t>Josh Thompson and Zlata Stanković-Ramirez</a:t>
            </a:r>
          </a:p>
          <a:p>
            <a:pPr>
              <a:lnSpc>
                <a:spcPct val="100000"/>
              </a:lnSpc>
              <a:spcAft>
                <a:spcPts val="0"/>
              </a:spcAft>
              <a:buFont typeface="Arial" pitchFamily="34" charset="0"/>
            </a:pPr>
            <a:r>
              <a:rPr lang="en-US" sz="2000" dirty="0">
                <a:effectLst/>
              </a:rPr>
              <a:t>Session Date: 10-11-2024</a:t>
            </a:r>
            <a:br>
              <a:rPr lang="en-US" sz="2000" dirty="0"/>
            </a:br>
            <a:r>
              <a:rPr lang="en-US" sz="2000" dirty="0">
                <a:effectLst/>
              </a:rPr>
              <a:t>Session Time: 1:00 PM – 2:30 PM</a:t>
            </a:r>
            <a:endParaRPr lang="en-US" sz="2000" dirty="0"/>
          </a:p>
        </p:txBody>
      </p:sp>
      <p:pic>
        <p:nvPicPr>
          <p:cNvPr id="4" name="Picture 3">
            <a:extLst>
              <a:ext uri="{FF2B5EF4-FFF2-40B4-BE49-F238E27FC236}">
                <a16:creationId xmlns:a16="http://schemas.microsoft.com/office/drawing/2014/main" id="{0F844661-48F1-AAD7-552B-0DF5CE0E217C}"/>
              </a:ext>
            </a:extLst>
          </p:cNvPr>
          <p:cNvPicPr>
            <a:picLocks noChangeAspect="1"/>
          </p:cNvPicPr>
          <p:nvPr/>
        </p:nvPicPr>
        <p:blipFill>
          <a:blip r:embed="rId2"/>
          <a:stretch>
            <a:fillRect/>
          </a:stretch>
        </p:blipFill>
        <p:spPr>
          <a:xfrm>
            <a:off x="4195505" y="346209"/>
            <a:ext cx="3335218" cy="3360422"/>
          </a:xfrm>
          <a:prstGeom prst="rect">
            <a:avLst/>
          </a:prstGeom>
          <a:noFill/>
        </p:spPr>
      </p:pic>
    </p:spTree>
    <p:extLst>
      <p:ext uri="{BB962C8B-B14F-4D97-AF65-F5344CB8AC3E}">
        <p14:creationId xmlns:p14="http://schemas.microsoft.com/office/powerpoint/2010/main" val="34930611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CB37B-7E54-3137-65AC-7759FFCFE00B}"/>
              </a:ext>
            </a:extLst>
          </p:cNvPr>
          <p:cNvSpPr>
            <a:spLocks noGrp="1"/>
          </p:cNvSpPr>
          <p:nvPr>
            <p:ph type="title"/>
          </p:nvPr>
        </p:nvSpPr>
        <p:spPr>
          <a:xfrm>
            <a:off x="893064" y="72518"/>
            <a:ext cx="10405174" cy="1326514"/>
          </a:xfrm>
        </p:spPr>
        <p:txBody>
          <a:bodyPr anchor="b">
            <a:normAutofit/>
          </a:bodyPr>
          <a:lstStyle/>
          <a:p>
            <a:r>
              <a:rPr lang="en-US" sz="2400" dirty="0"/>
              <a:t>Co-lab </a:t>
            </a:r>
            <a:br>
              <a:rPr lang="en-US" sz="2400" dirty="0"/>
            </a:br>
            <a:r>
              <a:rPr lang="en-US" sz="2400" dirty="0"/>
              <a:t>collaboration of nine international, interdisciplinary, intergenerational research scholars</a:t>
            </a:r>
          </a:p>
        </p:txBody>
      </p:sp>
      <p:sp>
        <p:nvSpPr>
          <p:cNvPr id="3" name="Text Placeholder 2">
            <a:extLst>
              <a:ext uri="{FF2B5EF4-FFF2-40B4-BE49-F238E27FC236}">
                <a16:creationId xmlns:a16="http://schemas.microsoft.com/office/drawing/2014/main" id="{DD13E328-9D66-B315-A02B-6DBF5372B22E}"/>
              </a:ext>
            </a:extLst>
          </p:cNvPr>
          <p:cNvSpPr>
            <a:spLocks noGrp="1"/>
          </p:cNvSpPr>
          <p:nvPr>
            <p:ph sz="quarter" idx="14"/>
          </p:nvPr>
        </p:nvSpPr>
        <p:spPr>
          <a:xfrm>
            <a:off x="911352" y="1399032"/>
            <a:ext cx="10022034" cy="5306567"/>
          </a:xfrm>
        </p:spPr>
        <p:txBody>
          <a:bodyPr>
            <a:noAutofit/>
          </a:bodyPr>
          <a:lstStyle/>
          <a:p>
            <a:pPr marL="0" indent="0">
              <a:lnSpc>
                <a:spcPct val="150000"/>
              </a:lnSpc>
              <a:buNone/>
            </a:pPr>
            <a:r>
              <a:rPr lang="en-US" sz="2200" b="0" i="0" u="none" strike="noStrike" dirty="0">
                <a:effectLst/>
              </a:rPr>
              <a:t>Catalina Murcia, Casa de Paz Montessori, Dallas</a:t>
            </a:r>
          </a:p>
          <a:p>
            <a:pPr marL="0" indent="0">
              <a:lnSpc>
                <a:spcPct val="150000"/>
              </a:lnSpc>
              <a:buNone/>
            </a:pPr>
            <a:r>
              <a:rPr lang="en-US" sz="2200" b="0" i="0" u="none" strike="noStrike" dirty="0">
                <a:effectLst/>
              </a:rPr>
              <a:t>Daniela Uribe Montserrat, Tecnológico de Monterrey </a:t>
            </a:r>
          </a:p>
          <a:p>
            <a:pPr marL="0" indent="0">
              <a:lnSpc>
                <a:spcPct val="150000"/>
              </a:lnSpc>
              <a:buNone/>
            </a:pPr>
            <a:r>
              <a:rPr lang="en-US" sz="2200" b="0" i="0" u="none" strike="noStrike" dirty="0">
                <a:effectLst/>
              </a:rPr>
              <a:t>Danielle </a:t>
            </a:r>
            <a:r>
              <a:rPr lang="en-US" sz="2200" dirty="0"/>
              <a:t>McLellan-</a:t>
            </a:r>
            <a:r>
              <a:rPr lang="en-US" sz="2200" b="0" i="0" u="none" strike="noStrike" dirty="0">
                <a:effectLst/>
              </a:rPr>
              <a:t>Bujnak, Respectful Care® for Nannies &amp; NCS</a:t>
            </a:r>
          </a:p>
          <a:p>
            <a:pPr marL="0" indent="0">
              <a:lnSpc>
                <a:spcPct val="150000"/>
              </a:lnSpc>
              <a:buNone/>
            </a:pPr>
            <a:r>
              <a:rPr lang="en-US" sz="2200" b="0" i="0" u="none" strike="noStrike" dirty="0">
                <a:effectLst/>
              </a:rPr>
              <a:t>Josh Thompson, Texas A&amp;M University-Commerce</a:t>
            </a:r>
          </a:p>
          <a:p>
            <a:pPr marL="0" indent="0">
              <a:lnSpc>
                <a:spcPct val="150000"/>
              </a:lnSpc>
              <a:buNone/>
            </a:pPr>
            <a:r>
              <a:rPr lang="en-US" sz="2200" b="0" i="0" u="none" strike="noStrike" dirty="0">
                <a:effectLst/>
              </a:rPr>
              <a:t>Marta Mercado-Sierra, Texas Woman’s University, Denton</a:t>
            </a:r>
          </a:p>
          <a:p>
            <a:pPr marL="0" indent="0">
              <a:lnSpc>
                <a:spcPct val="150000"/>
              </a:lnSpc>
              <a:buNone/>
            </a:pPr>
            <a:r>
              <a:rPr lang="en-US" sz="2200" b="0" i="0" u="none" strike="noStrike" dirty="0">
                <a:effectLst/>
              </a:rPr>
              <a:t>Mary Harper, Texas A&amp;M University-Corpus Christi </a:t>
            </a:r>
          </a:p>
          <a:p>
            <a:pPr marL="0" indent="0">
              <a:lnSpc>
                <a:spcPct val="150000"/>
              </a:lnSpc>
              <a:buNone/>
            </a:pPr>
            <a:r>
              <a:rPr lang="en-US" sz="2200" b="0" i="0" u="none" strike="noStrike" dirty="0">
                <a:effectLst/>
              </a:rPr>
              <a:t>Melissa Heinrich, The University of Texas at Dallas</a:t>
            </a:r>
          </a:p>
          <a:p>
            <a:pPr marL="0" indent="0">
              <a:lnSpc>
                <a:spcPct val="150000"/>
              </a:lnSpc>
              <a:buNone/>
            </a:pPr>
            <a:r>
              <a:rPr lang="en-US" sz="2200" b="0" i="0" u="none" strike="noStrike" dirty="0">
                <a:effectLst/>
              </a:rPr>
              <a:t>Rachael Rose, Texas Woman’s University, Denton</a:t>
            </a:r>
          </a:p>
          <a:p>
            <a:pPr marL="0" indent="0">
              <a:lnSpc>
                <a:spcPct val="150000"/>
              </a:lnSpc>
              <a:buNone/>
            </a:pPr>
            <a:r>
              <a:rPr lang="en-US" sz="2200" b="0" i="0" u="none" strike="noStrike" dirty="0">
                <a:effectLst/>
              </a:rPr>
              <a:t>Zlata Stanković-Ramirez, Texas Woman’s University, Denton</a:t>
            </a:r>
          </a:p>
        </p:txBody>
      </p:sp>
      <p:sp>
        <p:nvSpPr>
          <p:cNvPr id="10" name="Slide Number Placeholder 4">
            <a:extLst>
              <a:ext uri="{FF2B5EF4-FFF2-40B4-BE49-F238E27FC236}">
                <a16:creationId xmlns:a16="http://schemas.microsoft.com/office/drawing/2014/main" id="{F3B0B206-9AB3-D37A-FD9F-FBE031DFA6B7}"/>
              </a:ext>
            </a:extLst>
          </p:cNvPr>
          <p:cNvSpPr>
            <a:spLocks noGrp="1"/>
          </p:cNvSpPr>
          <p:nvPr>
            <p:ph type="sldNum" sz="quarter" idx="12"/>
          </p:nvPr>
        </p:nvSpPr>
        <p:spPr>
          <a:xfrm>
            <a:off x="911352" y="6246622"/>
            <a:ext cx="2670048" cy="365125"/>
          </a:xfrm>
        </p:spPr>
        <p:txBody>
          <a:bodyPr/>
          <a:lstStyle/>
          <a:p>
            <a:pPr>
              <a:spcAft>
                <a:spcPts val="600"/>
              </a:spcAft>
            </a:pPr>
            <a:fld id="{B5CEABB6-07DC-46E8-9B57-56EC44A396E5}" type="slidenum">
              <a:rPr lang="en-US" smtClean="0"/>
              <a:pPr>
                <a:spcAft>
                  <a:spcPts val="600"/>
                </a:spcAft>
              </a:pPr>
              <a:t>49</a:t>
            </a:fld>
            <a:endParaRPr lang="en-US"/>
          </a:p>
        </p:txBody>
      </p:sp>
    </p:spTree>
    <p:extLst>
      <p:ext uri="{BB962C8B-B14F-4D97-AF65-F5344CB8AC3E}">
        <p14:creationId xmlns:p14="http://schemas.microsoft.com/office/powerpoint/2010/main" val="1793221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BA0C7-4B10-03D7-2211-750D1F9E5A8A}"/>
              </a:ext>
            </a:extLst>
          </p:cNvPr>
          <p:cNvSpPr>
            <a:spLocks noGrp="1"/>
          </p:cNvSpPr>
          <p:nvPr>
            <p:ph type="title"/>
          </p:nvPr>
        </p:nvSpPr>
        <p:spPr>
          <a:xfrm>
            <a:off x="138545" y="420624"/>
            <a:ext cx="6628015" cy="2502686"/>
          </a:xfrm>
        </p:spPr>
        <p:txBody>
          <a:bodyP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4000" b="1" i="0" kern="1200" cap="all" baseline="0" dirty="0">
                <a:solidFill>
                  <a:schemeClr val="tx1"/>
                </a:solidFill>
                <a:effectLst/>
                <a:latin typeface="+mj-lt"/>
                <a:ea typeface="+mj-ea"/>
                <a:cs typeface="+mj-cs"/>
              </a:rPr>
              <a:t>approachists</a:t>
            </a:r>
            <a:endParaRPr lang="en-US" dirty="0"/>
          </a:p>
        </p:txBody>
      </p:sp>
      <p:pic>
        <p:nvPicPr>
          <p:cNvPr id="5" name="Picture Placeholder 4" descr="A child standing next to a sign&#10;&#10;Description automatically generated">
            <a:extLst>
              <a:ext uri="{FF2B5EF4-FFF2-40B4-BE49-F238E27FC236}">
                <a16:creationId xmlns:a16="http://schemas.microsoft.com/office/drawing/2014/main" id="{B6EA65E4-20EA-4298-CD87-597F9D458185}"/>
              </a:ext>
            </a:extLst>
          </p:cNvPr>
          <p:cNvPicPr>
            <a:picLocks noGrp="1" noChangeAspect="1"/>
          </p:cNvPicPr>
          <p:nvPr>
            <p:ph type="pic" sz="quarter" idx="10"/>
          </p:nvPr>
        </p:nvPicPr>
        <p:blipFill>
          <a:blip r:embed="rId3"/>
          <a:srcRect l="3739" r="3739"/>
          <a:stretch>
            <a:fillRect/>
          </a:stretch>
        </p:blipFill>
        <p:spPr/>
      </p:pic>
      <p:sp>
        <p:nvSpPr>
          <p:cNvPr id="6" name="Text Placeholder 5">
            <a:extLst>
              <a:ext uri="{FF2B5EF4-FFF2-40B4-BE49-F238E27FC236}">
                <a16:creationId xmlns:a16="http://schemas.microsoft.com/office/drawing/2014/main" id="{662612E2-D34C-05EF-B2DA-F69E88809B3A}"/>
              </a:ext>
            </a:extLst>
          </p:cNvPr>
          <p:cNvSpPr>
            <a:spLocks noGrp="1"/>
          </p:cNvSpPr>
          <p:nvPr>
            <p:ph type="body" idx="4294967295"/>
          </p:nvPr>
        </p:nvSpPr>
        <p:spPr>
          <a:xfrm>
            <a:off x="701040" y="3428999"/>
            <a:ext cx="6558742" cy="2747963"/>
          </a:xfrm>
        </p:spPr>
        <p:txBody>
          <a:bodyPr>
            <a:normAutofit fontScale="62500" lnSpcReduction="20000"/>
          </a:bodyPr>
          <a:lstStyle/>
          <a:p>
            <a:pPr marL="0" indent="0">
              <a:lnSpc>
                <a:spcPct val="120000"/>
              </a:lnSpc>
              <a:buNone/>
            </a:pPr>
            <a:r>
              <a:rPr lang="en-US" sz="4400" dirty="0"/>
              <a:t>Someone who attempts to understand the root cause of something and use that data to predict when that event will happen again</a:t>
            </a:r>
          </a:p>
          <a:p>
            <a:pPr marL="0" indent="0">
              <a:buNone/>
            </a:pPr>
            <a:r>
              <a:rPr lang="en-US" sz="4400" dirty="0"/>
              <a:t>e.g., Montessori, Malaguzzi and Steiner. </a:t>
            </a:r>
          </a:p>
        </p:txBody>
      </p:sp>
    </p:spTree>
    <p:extLst>
      <p:ext uri="{BB962C8B-B14F-4D97-AF65-F5344CB8AC3E}">
        <p14:creationId xmlns:p14="http://schemas.microsoft.com/office/powerpoint/2010/main" val="40546950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F4C5-2542-F7FE-42A5-7154B784F50B}"/>
              </a:ext>
            </a:extLst>
          </p:cNvPr>
          <p:cNvSpPr>
            <a:spLocks noGrp="1"/>
          </p:cNvSpPr>
          <p:nvPr>
            <p:ph type="title"/>
          </p:nvPr>
        </p:nvSpPr>
        <p:spPr>
          <a:xfrm>
            <a:off x="902208" y="420624"/>
            <a:ext cx="5864352" cy="1380467"/>
          </a:xfrm>
        </p:spPr>
        <p:txBody>
          <a:bodyPr/>
          <a:lstStyle/>
          <a:p>
            <a:r>
              <a:rPr lang="en-US" dirty="0"/>
              <a:t>Theorists &amp; Approachists</a:t>
            </a:r>
          </a:p>
        </p:txBody>
      </p:sp>
      <p:pic>
        <p:nvPicPr>
          <p:cNvPr id="6" name="Picture Placeholder 5" descr="A dinosaur with a long neck&#10;&#10;Description automatically generated">
            <a:extLst>
              <a:ext uri="{FF2B5EF4-FFF2-40B4-BE49-F238E27FC236}">
                <a16:creationId xmlns:a16="http://schemas.microsoft.com/office/drawing/2014/main" id="{A2142BCA-4B5F-F36B-48C6-6C02406253DD}"/>
              </a:ext>
            </a:extLst>
          </p:cNvPr>
          <p:cNvPicPr>
            <a:picLocks noGrp="1" noChangeAspect="1"/>
          </p:cNvPicPr>
          <p:nvPr>
            <p:ph type="pic" sz="quarter" idx="10"/>
          </p:nvPr>
        </p:nvPicPr>
        <p:blipFill>
          <a:blip r:embed="rId3"/>
          <a:srcRect l="3739" r="3739"/>
          <a:stretch>
            <a:fillRect/>
          </a:stretch>
        </p:blipFill>
        <p:spPr/>
      </p:pic>
      <p:sp>
        <p:nvSpPr>
          <p:cNvPr id="4" name="Text Placeholder 3">
            <a:extLst>
              <a:ext uri="{FF2B5EF4-FFF2-40B4-BE49-F238E27FC236}">
                <a16:creationId xmlns:a16="http://schemas.microsoft.com/office/drawing/2014/main" id="{AC816094-AC70-A9C1-EF6E-9D61616A1F6C}"/>
              </a:ext>
            </a:extLst>
          </p:cNvPr>
          <p:cNvSpPr>
            <a:spLocks noGrp="1"/>
          </p:cNvSpPr>
          <p:nvPr>
            <p:ph type="body" idx="4294967295"/>
          </p:nvPr>
        </p:nvSpPr>
        <p:spPr>
          <a:xfrm>
            <a:off x="838200" y="1825625"/>
            <a:ext cx="6601691" cy="4351338"/>
          </a:xfrm>
        </p:spPr>
        <p:txBody>
          <a:bodyPr>
            <a:noAutofit/>
          </a:bodyPr>
          <a:lstStyle/>
          <a:p>
            <a:pPr marL="0" indent="0">
              <a:buNone/>
            </a:pPr>
            <a:r>
              <a:rPr lang="en-US" sz="3800" dirty="0"/>
              <a:t>Write down on </a:t>
            </a:r>
            <a:r>
              <a:rPr lang="en-US" sz="3800" dirty="0" err="1"/>
              <a:t>post-it</a:t>
            </a:r>
            <a:r>
              <a:rPr lang="en-US" sz="3800" dirty="0"/>
              <a:t> notes: </a:t>
            </a:r>
          </a:p>
          <a:p>
            <a:pPr marL="342900" indent="-342900">
              <a:buAutoNum type="arabicPeriod"/>
            </a:pPr>
            <a:r>
              <a:rPr lang="en-US" sz="3800" dirty="0"/>
              <a:t> Current Job Title(s) </a:t>
            </a:r>
          </a:p>
          <a:p>
            <a:pPr marL="342900" indent="-342900">
              <a:buAutoNum type="arabicPeriod"/>
            </a:pPr>
            <a:r>
              <a:rPr lang="en-US" sz="3800" dirty="0"/>
              <a:t> Name a theorist or approachist that informs your work, personally. </a:t>
            </a:r>
          </a:p>
          <a:p>
            <a:pPr marL="342900" indent="-342900">
              <a:buAutoNum type="arabicPeriod"/>
            </a:pPr>
            <a:r>
              <a:rPr lang="en-US" sz="3800" dirty="0"/>
              <a:t> Name a curriculum you use currently, if any. </a:t>
            </a:r>
          </a:p>
        </p:txBody>
      </p:sp>
    </p:spTree>
    <p:extLst>
      <p:ext uri="{BB962C8B-B14F-4D97-AF65-F5344CB8AC3E}">
        <p14:creationId xmlns:p14="http://schemas.microsoft.com/office/powerpoint/2010/main" val="38246942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F4C5-2542-F7FE-42A5-7154B784F50B}"/>
              </a:ext>
            </a:extLst>
          </p:cNvPr>
          <p:cNvSpPr>
            <a:spLocks noGrp="1"/>
          </p:cNvSpPr>
          <p:nvPr>
            <p:ph type="title"/>
          </p:nvPr>
        </p:nvSpPr>
        <p:spPr>
          <a:xfrm>
            <a:off x="902208" y="420624"/>
            <a:ext cx="5864352" cy="1380467"/>
          </a:xfrm>
        </p:spPr>
        <p:txBody>
          <a:bodyPr/>
          <a:lstStyle/>
          <a:p>
            <a:r>
              <a:rPr lang="en-US" dirty="0"/>
              <a:t>Theorists &amp; Approachists</a:t>
            </a:r>
          </a:p>
        </p:txBody>
      </p:sp>
      <p:pic>
        <p:nvPicPr>
          <p:cNvPr id="6" name="Picture Placeholder 5" descr="A child smiling at camera&#10;&#10;Description automatically generated">
            <a:extLst>
              <a:ext uri="{FF2B5EF4-FFF2-40B4-BE49-F238E27FC236}">
                <a16:creationId xmlns:a16="http://schemas.microsoft.com/office/drawing/2014/main" id="{1305276C-571F-3C8C-F00C-C7AC5E75C246}"/>
              </a:ext>
            </a:extLst>
          </p:cNvPr>
          <p:cNvPicPr>
            <a:picLocks noGrp="1" noChangeAspect="1"/>
          </p:cNvPicPr>
          <p:nvPr>
            <p:ph type="pic" sz="quarter" idx="10"/>
          </p:nvPr>
        </p:nvPicPr>
        <p:blipFill>
          <a:blip r:embed="rId3"/>
          <a:srcRect l="3878" r="3878"/>
          <a:stretch>
            <a:fillRect/>
          </a:stretch>
        </p:blipFill>
        <p:spPr/>
      </p:pic>
      <p:sp>
        <p:nvSpPr>
          <p:cNvPr id="4" name="Text Placeholder 3">
            <a:extLst>
              <a:ext uri="{FF2B5EF4-FFF2-40B4-BE49-F238E27FC236}">
                <a16:creationId xmlns:a16="http://schemas.microsoft.com/office/drawing/2014/main" id="{AC816094-AC70-A9C1-EF6E-9D61616A1F6C}"/>
              </a:ext>
            </a:extLst>
          </p:cNvPr>
          <p:cNvSpPr>
            <a:spLocks noGrp="1"/>
          </p:cNvSpPr>
          <p:nvPr>
            <p:ph type="body" idx="4294967295"/>
          </p:nvPr>
        </p:nvSpPr>
        <p:spPr>
          <a:xfrm>
            <a:off x="838200" y="1825625"/>
            <a:ext cx="6601691" cy="4351338"/>
          </a:xfrm>
        </p:spPr>
        <p:txBody>
          <a:bodyPr>
            <a:noAutofit/>
          </a:bodyPr>
          <a:lstStyle/>
          <a:p>
            <a:pPr marL="0" indent="0">
              <a:buNone/>
            </a:pPr>
            <a:r>
              <a:rPr lang="en-US" sz="4000" dirty="0"/>
              <a:t>Post your note on the chart paper along the horizontal axis, somewhere between “Nature” on the left, and “Nurture” on the right, “</a:t>
            </a:r>
            <a:r>
              <a:rPr lang="en-US" sz="4000" dirty="0" err="1"/>
              <a:t>Maturationist</a:t>
            </a:r>
            <a:r>
              <a:rPr lang="en-US" sz="4000" dirty="0"/>
              <a:t>” on the left, and “Behaviorist” on the right.</a:t>
            </a:r>
          </a:p>
        </p:txBody>
      </p:sp>
    </p:spTree>
    <p:extLst>
      <p:ext uri="{BB962C8B-B14F-4D97-AF65-F5344CB8AC3E}">
        <p14:creationId xmlns:p14="http://schemas.microsoft.com/office/powerpoint/2010/main" val="22817037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9F4C5-2542-F7FE-42A5-7154B784F50B}"/>
              </a:ext>
            </a:extLst>
          </p:cNvPr>
          <p:cNvSpPr>
            <a:spLocks noGrp="1"/>
          </p:cNvSpPr>
          <p:nvPr>
            <p:ph type="title"/>
          </p:nvPr>
        </p:nvSpPr>
        <p:spPr>
          <a:xfrm>
            <a:off x="902208" y="420624"/>
            <a:ext cx="5864352" cy="1380467"/>
          </a:xfrm>
        </p:spPr>
        <p:txBody>
          <a:bodyPr>
            <a:normAutofit fontScale="90000"/>
          </a:bodyPr>
          <a:lstStyle/>
          <a:p>
            <a:r>
              <a:rPr lang="en-US" dirty="0"/>
              <a:t>Theorists &amp; Approachists: </a:t>
            </a:r>
            <a:br>
              <a:rPr lang="en-US" dirty="0"/>
            </a:br>
            <a:r>
              <a:rPr lang="en-US" dirty="0"/>
              <a:t>A Linear View</a:t>
            </a:r>
          </a:p>
        </p:txBody>
      </p:sp>
      <p:sp>
        <p:nvSpPr>
          <p:cNvPr id="3" name="Picture Placeholder 2">
            <a:extLst>
              <a:ext uri="{FF2B5EF4-FFF2-40B4-BE49-F238E27FC236}">
                <a16:creationId xmlns:a16="http://schemas.microsoft.com/office/drawing/2014/main" id="{CC0B9FC1-02E8-CBB2-79A4-01E9DBF64CC9}"/>
              </a:ext>
            </a:extLst>
          </p:cNvPr>
          <p:cNvSpPr>
            <a:spLocks noGrp="1"/>
          </p:cNvSpPr>
          <p:nvPr>
            <p:ph type="pic" sz="quarter" idx="10"/>
          </p:nvPr>
        </p:nvSpPr>
        <p:spPr/>
        <p:txBody>
          <a:bodyPr/>
          <a:lstStyle/>
          <a:p>
            <a:endParaRPr lang="en-US"/>
          </a:p>
        </p:txBody>
      </p:sp>
      <p:pic>
        <p:nvPicPr>
          <p:cNvPr id="6" name="Picture 5">
            <a:extLst>
              <a:ext uri="{FF2B5EF4-FFF2-40B4-BE49-F238E27FC236}">
                <a16:creationId xmlns:a16="http://schemas.microsoft.com/office/drawing/2014/main" id="{9CE75C1E-799B-125B-D194-FB193AAE86B4}"/>
              </a:ext>
            </a:extLst>
          </p:cNvPr>
          <p:cNvPicPr>
            <a:picLocks noChangeAspect="1"/>
          </p:cNvPicPr>
          <p:nvPr/>
        </p:nvPicPr>
        <p:blipFill>
          <a:blip r:embed="rId3"/>
          <a:stretch>
            <a:fillRect/>
          </a:stretch>
        </p:blipFill>
        <p:spPr>
          <a:xfrm>
            <a:off x="1054047" y="1801091"/>
            <a:ext cx="9030960" cy="4391638"/>
          </a:xfrm>
          <a:prstGeom prst="rect">
            <a:avLst/>
          </a:prstGeom>
        </p:spPr>
      </p:pic>
    </p:spTree>
    <p:extLst>
      <p:ext uri="{BB962C8B-B14F-4D97-AF65-F5344CB8AC3E}">
        <p14:creationId xmlns:p14="http://schemas.microsoft.com/office/powerpoint/2010/main" val="3112853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85035-F86E-A6A6-B353-B296BA5D077C}"/>
              </a:ext>
            </a:extLst>
          </p:cNvPr>
          <p:cNvSpPr>
            <a:spLocks noGrp="1"/>
          </p:cNvSpPr>
          <p:nvPr>
            <p:ph type="title"/>
          </p:nvPr>
        </p:nvSpPr>
        <p:spPr/>
        <p:txBody>
          <a:bodyPr/>
          <a:lstStyle/>
          <a:p>
            <a:pPr marL="0" lvl="0" indent="0">
              <a:buNone/>
            </a:pPr>
            <a:r>
              <a:rPr lang="en-US" dirty="0"/>
              <a:t>Session objectives</a:t>
            </a:r>
          </a:p>
        </p:txBody>
      </p:sp>
      <p:sp>
        <p:nvSpPr>
          <p:cNvPr id="3" name="Text Placeholder 2">
            <a:extLst>
              <a:ext uri="{FF2B5EF4-FFF2-40B4-BE49-F238E27FC236}">
                <a16:creationId xmlns:a16="http://schemas.microsoft.com/office/drawing/2014/main" id="{9F636197-09D1-3B12-83AA-A7325DBF5158}"/>
              </a:ext>
            </a:extLst>
          </p:cNvPr>
          <p:cNvSpPr>
            <a:spLocks noGrp="1"/>
          </p:cNvSpPr>
          <p:nvPr>
            <p:ph type="body" sz="quarter" idx="13"/>
          </p:nvPr>
        </p:nvSpPr>
        <p:spPr>
          <a:xfrm>
            <a:off x="1170432" y="1637965"/>
            <a:ext cx="9026514" cy="4369724"/>
          </a:xfrm>
        </p:spPr>
        <p:txBody>
          <a:bodyPr>
            <a:normAutofit lnSpcReduction="10000"/>
          </a:bodyPr>
          <a:lstStyle/>
          <a:p>
            <a:pPr>
              <a:lnSpc>
                <a:spcPct val="150000"/>
              </a:lnSpc>
            </a:pPr>
            <a:r>
              <a:rPr lang="en-US" sz="3300" dirty="0"/>
              <a:t>Review our “Why?” </a:t>
            </a:r>
          </a:p>
          <a:p>
            <a:pPr>
              <a:lnSpc>
                <a:spcPct val="150000"/>
              </a:lnSpc>
            </a:pPr>
            <a:r>
              <a:rPr lang="en-US" sz="3300" kern="1200" dirty="0">
                <a:solidFill>
                  <a:schemeClr val="tx1"/>
                </a:solidFill>
                <a:effectLst/>
              </a:rPr>
              <a:t>Examine changes in DAP </a:t>
            </a:r>
            <a:endParaRPr lang="en-US" sz="3300" dirty="0">
              <a:effectLst/>
            </a:endParaRPr>
          </a:p>
          <a:p>
            <a:pPr rtl="0" eaLnBrk="1" latinLnBrk="0" hangingPunct="1">
              <a:lnSpc>
                <a:spcPct val="150000"/>
              </a:lnSpc>
            </a:pPr>
            <a:r>
              <a:rPr lang="en-US" sz="3300" kern="1200" dirty="0">
                <a:solidFill>
                  <a:schemeClr val="tx1"/>
                </a:solidFill>
                <a:effectLst/>
              </a:rPr>
              <a:t>Explore Developmental Cascades </a:t>
            </a:r>
            <a:endParaRPr lang="en-US" sz="3300" dirty="0">
              <a:effectLst/>
            </a:endParaRPr>
          </a:p>
          <a:p>
            <a:pPr rtl="0" eaLnBrk="1" latinLnBrk="0" hangingPunct="1">
              <a:lnSpc>
                <a:spcPct val="150000"/>
              </a:lnSpc>
            </a:pPr>
            <a:r>
              <a:rPr lang="en-US" sz="3300" kern="1200" dirty="0">
                <a:solidFill>
                  <a:schemeClr val="tx1"/>
                </a:solidFill>
                <a:effectLst/>
              </a:rPr>
              <a:t>Consider Observation anew</a:t>
            </a:r>
            <a:endParaRPr lang="en-US" sz="3300" dirty="0">
              <a:effectLst/>
            </a:endParaRPr>
          </a:p>
          <a:p>
            <a:pPr rtl="0" eaLnBrk="1" latinLnBrk="0" hangingPunct="1">
              <a:lnSpc>
                <a:spcPct val="150000"/>
              </a:lnSpc>
            </a:pPr>
            <a:r>
              <a:rPr lang="en-US" sz="3300" kern="1200" dirty="0">
                <a:solidFill>
                  <a:schemeClr val="tx1"/>
                </a:solidFill>
                <a:effectLst/>
              </a:rPr>
              <a:t>Re-examine our “Why?”</a:t>
            </a:r>
            <a:endParaRPr lang="en-US" sz="3300" dirty="0">
              <a:effectLst/>
            </a:endParaRPr>
          </a:p>
        </p:txBody>
      </p:sp>
      <p:sp>
        <p:nvSpPr>
          <p:cNvPr id="4" name="Slide Number Placeholder 3">
            <a:extLst>
              <a:ext uri="{FF2B5EF4-FFF2-40B4-BE49-F238E27FC236}">
                <a16:creationId xmlns:a16="http://schemas.microsoft.com/office/drawing/2014/main" id="{760B2EFA-01A2-5BC0-2E3A-AB0F799FB901}"/>
              </a:ext>
            </a:extLst>
          </p:cNvPr>
          <p:cNvSpPr>
            <a:spLocks noGrp="1"/>
          </p:cNvSpPr>
          <p:nvPr>
            <p:ph type="sldNum" sz="quarter" idx="12"/>
          </p:nvPr>
        </p:nvSpPr>
        <p:spPr/>
        <p:txBody>
          <a:bodyPr/>
          <a:lstStyle/>
          <a:p>
            <a:fld id="{B5CEABB6-07DC-46E8-9B57-56EC44A396E5}" type="slidenum">
              <a:rPr lang="en-US" smtClean="0"/>
              <a:pPr/>
              <a:t>9</a:t>
            </a:fld>
            <a:endParaRPr lang="en-US" dirty="0"/>
          </a:p>
        </p:txBody>
      </p:sp>
    </p:spTree>
    <p:extLst>
      <p:ext uri="{BB962C8B-B14F-4D97-AF65-F5344CB8AC3E}">
        <p14:creationId xmlns:p14="http://schemas.microsoft.com/office/powerpoint/2010/main" val="2993346534"/>
      </p:ext>
    </p:extLst>
  </p:cSld>
  <p:clrMapOvr>
    <a:masterClrMapping/>
  </p:clrMapOvr>
</p:sld>
</file>

<file path=ppt/theme/theme1.xml><?xml version="1.0" encoding="utf-8"?>
<a:theme xmlns:a="http://schemas.openxmlformats.org/drawingml/2006/main" name="Custom">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Posterama"/>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16411248_Win32_SL_V4" id="{806921AB-1FF9-416C-A3A7-D14200787132}" vid="{8436FA26-ADF6-4DA9-8A70-95C197E774B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Props1.xml><?xml version="1.0" encoding="utf-8"?>
<ds:datastoreItem xmlns:ds="http://schemas.openxmlformats.org/officeDocument/2006/customXml" ds:itemID="{BFBA14A9-9290-4E1F-A1C4-0305BFA57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3.xml><?xml version="1.0" encoding="utf-8"?>
<ds:datastoreItem xmlns:ds="http://schemas.openxmlformats.org/officeDocument/2006/customXml" ds:itemID="{AC5040CA-20CC-43C6-BC0C-8D8696B6AF89}">
  <ds:schemaRefs>
    <ds:schemaRef ds:uri="71af3243-3dd4-4a8d-8c0d-dd76da1f02a5"/>
    <ds:schemaRef ds:uri="http://schemas.microsoft.com/office/infopath/2007/PartnerControls"/>
    <ds:schemaRef ds:uri="http://schemas.microsoft.com/office/2006/metadata/properties"/>
    <ds:schemaRef ds:uri="http://schemas.microsoft.com/sharepoint/v3"/>
    <ds:schemaRef ds:uri="http://purl.org/dc/terms/"/>
    <ds:schemaRef ds:uri="http://schemas.microsoft.com/office/2006/documentManagement/types"/>
    <ds:schemaRef ds:uri="16c05727-aa75-4e4a-9b5f-8a80a1165891"/>
    <ds:schemaRef ds:uri="http://schemas.openxmlformats.org/package/2006/metadata/core-properties"/>
    <ds:schemaRef ds:uri="http://purl.org/dc/elements/1.1/"/>
    <ds:schemaRef ds:uri="230e9df3-be65-4c73-a93b-d1236ebd677e"/>
    <ds:schemaRef ds:uri="http://www.w3.org/XML/1998/namespace"/>
    <ds:schemaRef ds:uri="http://purl.org/dc/dcmitype/"/>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{C1D60DE6-ACE1-45C9-A146-18041B24B555}tf16411248_win32</Template>
  <TotalTime>1092</TotalTime>
  <Words>2063</Words>
  <Application>Microsoft Office PowerPoint</Application>
  <PresentationFormat>Widescreen</PresentationFormat>
  <Paragraphs>315</Paragraphs>
  <Slides>49</Slides>
  <Notes>45</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Avenir Next LT Pro Light</vt:lpstr>
      <vt:lpstr>Baskerville</vt:lpstr>
      <vt:lpstr>Calibri</vt:lpstr>
      <vt:lpstr>Posterama</vt:lpstr>
      <vt:lpstr>Times New Roman</vt:lpstr>
      <vt:lpstr>Custom</vt:lpstr>
      <vt:lpstr>Ages &amp; Stages, and Beyond  A New Framework:  Developmental Cascades</vt:lpstr>
      <vt:lpstr> Developmental Cascades provides a unifying framework to understand change and growth, and how professionals develop their view of the child</vt:lpstr>
      <vt:lpstr>Turn &amp; Talk  What theories &amp;/or approaches inform your life with young children?</vt:lpstr>
      <vt:lpstr>theorists</vt:lpstr>
      <vt:lpstr>approachists</vt:lpstr>
      <vt:lpstr>Theorists &amp; Approachists</vt:lpstr>
      <vt:lpstr>Theorists &amp; Approachists</vt:lpstr>
      <vt:lpstr>Theorists &amp; Approachists:  A Linear View</vt:lpstr>
      <vt:lpstr>Session objectives</vt:lpstr>
      <vt:lpstr>Changes in Developmentally appropriate practice </vt:lpstr>
      <vt:lpstr>National Association for the Education of Young Children (NAEYC)</vt:lpstr>
      <vt:lpstr> Developmentally Appropriate Practice </vt:lpstr>
      <vt:lpstr>First Three editions  * Position statements * Publications </vt:lpstr>
      <vt:lpstr>Turn &amp; talk</vt:lpstr>
      <vt:lpstr>Developmentally Appropriate Practice in Early Childhood Programs – 4th Ed. Position Statement 2020 Publication 2022</vt:lpstr>
      <vt:lpstr>Advancing Equity in Early Childhood Education (2019) NAEYC</vt:lpstr>
      <vt:lpstr>Our study of Dap</vt:lpstr>
      <vt:lpstr>Please take our Survey:  "What EC Educators Know About DAP"</vt:lpstr>
      <vt:lpstr>EVERY CHILD IS UNIQUE</vt:lpstr>
      <vt:lpstr>Waves and cycles</vt:lpstr>
      <vt:lpstr>Waves and cycles</vt:lpstr>
      <vt:lpstr>Theories of Development </vt:lpstr>
      <vt:lpstr>Turn &amp; Talk </vt:lpstr>
      <vt:lpstr>Paradigm Shift</vt:lpstr>
      <vt:lpstr>“A simple liberating thought came to our aid, namely that things about children and for children are only learned from children. Follow the child.” Malaguzzi (1998, 51)</vt:lpstr>
      <vt:lpstr>Developmental cascades</vt:lpstr>
      <vt:lpstr>Overlapping waves</vt:lpstr>
      <vt:lpstr>Developmental cascades</vt:lpstr>
      <vt:lpstr>Developmental cascades</vt:lpstr>
      <vt:lpstr>Developmental cascades</vt:lpstr>
      <vt:lpstr>Developmental cascades</vt:lpstr>
      <vt:lpstr>Developmental cascades</vt:lpstr>
      <vt:lpstr>Developmental cascades</vt:lpstr>
      <vt:lpstr>Observation tools</vt:lpstr>
      <vt:lpstr>Norm &amp; Norma</vt:lpstr>
      <vt:lpstr>P.l.a.c.e.s.</vt:lpstr>
      <vt:lpstr>Infant toddler preschooler  kindergartner primary  school age  pre-teen adolescent</vt:lpstr>
      <vt:lpstr>Kid watching </vt:lpstr>
      <vt:lpstr>Honoring the Moment  in Young Children’s Lives: Observation, Documentation,  and Reflection</vt:lpstr>
      <vt:lpstr>PowerPoint Presentation</vt:lpstr>
      <vt:lpstr>PowerPoint Presentation</vt:lpstr>
      <vt:lpstr>PowerPoint Presentation</vt:lpstr>
      <vt:lpstr>Turn &amp; talk</vt:lpstr>
      <vt:lpstr> Developmental Cascades provides a unifying framework to understand change and growth, and how professionals develop their view of the child</vt:lpstr>
      <vt:lpstr>Session objectives</vt:lpstr>
      <vt:lpstr>Developmental cascades</vt:lpstr>
      <vt:lpstr>Developmental cascades</vt:lpstr>
      <vt:lpstr>Thank you </vt:lpstr>
      <vt:lpstr>Co-lab  collaboration of nine international, interdisciplinary, intergenerational research scholars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Basic presentation</dc:title>
  <dc:creator>Josh Thompson</dc:creator>
  <cp:lastModifiedBy>Josh Thompson</cp:lastModifiedBy>
  <cp:revision>2</cp:revision>
  <cp:lastPrinted>2024-10-09T17:49:10Z</cp:lastPrinted>
  <dcterms:created xsi:type="dcterms:W3CDTF">2024-04-30T21:24:35Z</dcterms:created>
  <dcterms:modified xsi:type="dcterms:W3CDTF">2024-10-10T02:45:03Z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