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77" r:id="rId6"/>
    <p:sldId id="264" r:id="rId7"/>
    <p:sldId id="268" r:id="rId8"/>
    <p:sldId id="286" r:id="rId9"/>
    <p:sldId id="287" r:id="rId10"/>
    <p:sldId id="291" r:id="rId11"/>
    <p:sldId id="262" r:id="rId12"/>
    <p:sldId id="279" r:id="rId13"/>
    <p:sldId id="292" r:id="rId14"/>
    <p:sldId id="288" r:id="rId15"/>
    <p:sldId id="289" r:id="rId16"/>
    <p:sldId id="290" r:id="rId17"/>
    <p:sldId id="26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F7069-65F9-745C-6844-1C421AC56489}" v="121" dt="2024-06-09T23:32:20.467"/>
    <p1510:client id="{97A50A0E-90B2-4624-BAC1-A36DB5D3928D}" v="481" dt="2024-06-09T20:26:23.884"/>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guide orient="horz" pos="792"/>
        <p:guide pos="3144"/>
        <p:guide orient="horz" pos="9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6/9/2024</a:t>
            </a:fld>
            <a:endParaRPr lang="en-US"/>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a:p>
        </p:txBody>
      </p:sp>
    </p:spTree>
    <p:extLst>
      <p:ext uri="{BB962C8B-B14F-4D97-AF65-F5344CB8AC3E}">
        <p14:creationId xmlns:p14="http://schemas.microsoft.com/office/powerpoint/2010/main" val="178335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311040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15</a:t>
            </a:fld>
            <a:endParaRPr lang="en-US"/>
          </a:p>
        </p:txBody>
      </p:sp>
    </p:spTree>
    <p:extLst>
      <p:ext uri="{BB962C8B-B14F-4D97-AF65-F5344CB8AC3E}">
        <p14:creationId xmlns:p14="http://schemas.microsoft.com/office/powerpoint/2010/main" val="36071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a:p>
        </p:txBody>
      </p:sp>
    </p:spTree>
    <p:extLst>
      <p:ext uri="{BB962C8B-B14F-4D97-AF65-F5344CB8AC3E}">
        <p14:creationId xmlns:p14="http://schemas.microsoft.com/office/powerpoint/2010/main" val="321771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a:p>
        </p:txBody>
      </p:sp>
    </p:spTree>
    <p:extLst>
      <p:ext uri="{BB962C8B-B14F-4D97-AF65-F5344CB8AC3E}">
        <p14:creationId xmlns:p14="http://schemas.microsoft.com/office/powerpoint/2010/main" val="276956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a:p>
        </p:txBody>
      </p:sp>
    </p:spTree>
    <p:extLst>
      <p:ext uri="{BB962C8B-B14F-4D97-AF65-F5344CB8AC3E}">
        <p14:creationId xmlns:p14="http://schemas.microsoft.com/office/powerpoint/2010/main" val="51022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a:p>
        </p:txBody>
      </p:sp>
    </p:spTree>
    <p:extLst>
      <p:ext uri="{BB962C8B-B14F-4D97-AF65-F5344CB8AC3E}">
        <p14:creationId xmlns:p14="http://schemas.microsoft.com/office/powerpoint/2010/main" val="29096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a:p>
        </p:txBody>
      </p:sp>
    </p:spTree>
    <p:extLst>
      <p:ext uri="{BB962C8B-B14F-4D97-AF65-F5344CB8AC3E}">
        <p14:creationId xmlns:p14="http://schemas.microsoft.com/office/powerpoint/2010/main" val="42843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a:p>
        </p:txBody>
      </p:sp>
    </p:spTree>
    <p:extLst>
      <p:ext uri="{BB962C8B-B14F-4D97-AF65-F5344CB8AC3E}">
        <p14:creationId xmlns:p14="http://schemas.microsoft.com/office/powerpoint/2010/main" val="130633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a:p>
        </p:txBody>
      </p:sp>
    </p:spTree>
    <p:extLst>
      <p:ext uri="{BB962C8B-B14F-4D97-AF65-F5344CB8AC3E}">
        <p14:creationId xmlns:p14="http://schemas.microsoft.com/office/powerpoint/2010/main" val="164829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a:p>
        </p:txBody>
      </p:sp>
    </p:spTree>
    <p:extLst>
      <p:ext uri="{BB962C8B-B14F-4D97-AF65-F5344CB8AC3E}">
        <p14:creationId xmlns:p14="http://schemas.microsoft.com/office/powerpoint/2010/main" val="201578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a:t>Click to add text </a:t>
            </a:r>
          </a:p>
          <a:p>
            <a:pPr marL="685800" lvl="1" indent="-228600"/>
            <a:r>
              <a:rPr lang="en-US"/>
              <a:t>Second level</a:t>
            </a:r>
          </a:p>
          <a:p>
            <a:pPr marL="1143000" lvl="2" indent="-228600"/>
            <a:r>
              <a:rPr lang="en-US"/>
              <a:t>Third level</a:t>
            </a:r>
          </a:p>
          <a:p>
            <a:pPr marL="1600200" lvl="3" indent="-228600"/>
            <a:r>
              <a:rPr lang="en-US"/>
              <a:t>Fourth level</a:t>
            </a:r>
          </a:p>
          <a:p>
            <a:pPr marL="2057400" lvl="4" indent="-228600"/>
            <a:r>
              <a:rPr lang="en-US"/>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t>Click icon to insert table</a:t>
            </a:r>
          </a:p>
          <a:p>
            <a:endParaRPr lang="en-US"/>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r>
              <a:rPr lang="en-US" sz="3600">
                <a:effectLst/>
                <a:latin typeface="Tenorite" panose="00000500000000000000" pitchFamily="2" charset="0"/>
                <a:ea typeface="Aptos" panose="020B0004020202020204" pitchFamily="34" charset="0"/>
              </a:rPr>
              <a:t>Shifting Lenses: A Conceptual Framework for Teachers' Image of the Child</a:t>
            </a:r>
            <a:endParaRPr lang="en-US" sz="9600">
              <a:latin typeface="Tenorite" panose="00000500000000000000" pitchFamily="2" charset="0"/>
            </a:endParaRPr>
          </a:p>
        </p:txBody>
      </p:sp>
      <p:sp>
        <p:nvSpPr>
          <p:cNvPr id="4" name="TextBox 3">
            <a:extLst>
              <a:ext uri="{FF2B5EF4-FFF2-40B4-BE49-F238E27FC236}">
                <a16:creationId xmlns:a16="http://schemas.microsoft.com/office/drawing/2014/main" id="{18833B00-2C68-68C5-205A-9D9BA525F07B}"/>
              </a:ext>
            </a:extLst>
          </p:cNvPr>
          <p:cNvSpPr txBox="1"/>
          <p:nvPr/>
        </p:nvSpPr>
        <p:spPr>
          <a:xfrm>
            <a:off x="4591565" y="4346046"/>
            <a:ext cx="7465881" cy="1323439"/>
          </a:xfrm>
          <a:prstGeom prst="rect">
            <a:avLst/>
          </a:prstGeom>
          <a:noFill/>
        </p:spPr>
        <p:txBody>
          <a:bodyPr wrap="square" lIns="91440" tIns="45720" rIns="91440" bIns="45720" anchor="t">
            <a:spAutoFit/>
          </a:bodyPr>
          <a:lstStyle/>
          <a:p>
            <a:pPr lvl="1" algn="r"/>
            <a:r>
              <a:rPr lang="en-US" sz="2000" kern="100">
                <a:solidFill>
                  <a:schemeClr val="bg2"/>
                </a:solidFill>
                <a:effectLst/>
                <a:latin typeface="Abadi"/>
                <a:ea typeface="Tahoma"/>
                <a:cs typeface="Tahoma"/>
              </a:rPr>
              <a:t>Daniela A. Uribe Montserrat, MPA, </a:t>
            </a:r>
            <a:r>
              <a:rPr lang="en-US" sz="2000" kern="100" err="1">
                <a:solidFill>
                  <a:schemeClr val="bg2"/>
                </a:solidFill>
                <a:effectLst/>
                <a:latin typeface="Abadi"/>
                <a:ea typeface="Tahoma"/>
                <a:cs typeface="Tahoma"/>
              </a:rPr>
              <a:t>Tecnológico</a:t>
            </a:r>
            <a:r>
              <a:rPr lang="en-US" sz="2000" kern="100">
                <a:solidFill>
                  <a:schemeClr val="bg2"/>
                </a:solidFill>
                <a:effectLst/>
                <a:latin typeface="Abadi"/>
                <a:ea typeface="Tahoma"/>
                <a:cs typeface="Tahoma"/>
              </a:rPr>
              <a:t> de Monterrey</a:t>
            </a:r>
            <a:endParaRPr lang="en-US" sz="2000" kern="100">
              <a:solidFill>
                <a:schemeClr val="bg2"/>
              </a:solidFill>
              <a:effectLst/>
              <a:latin typeface="Abadi" panose="020B0604020104020204" pitchFamily="34" charset="0"/>
              <a:ea typeface="Tahoma" panose="020B0604030504040204" pitchFamily="34" charset="0"/>
              <a:cs typeface="Tahoma" panose="020B0604030504040204" pitchFamily="34" charset="0"/>
            </a:endParaRPr>
          </a:p>
          <a:p>
            <a:pPr lvl="1" algn="r"/>
            <a:r>
              <a:rPr lang="en-US" sz="2000" kern="100">
                <a:solidFill>
                  <a:schemeClr val="bg2"/>
                </a:solidFill>
                <a:effectLst/>
                <a:latin typeface="Abadi"/>
                <a:ea typeface="Tahoma"/>
                <a:cs typeface="Tahoma"/>
              </a:rPr>
              <a:t>Josh Thompson, Ph.D., Texas A&amp;M University-Commerce</a:t>
            </a:r>
            <a:endParaRPr lang="en-US" sz="2000" kern="100">
              <a:solidFill>
                <a:schemeClr val="bg2"/>
              </a:solidFill>
              <a:effectLst/>
              <a:latin typeface="Abadi" panose="020B0604020104020204" pitchFamily="34" charset="0"/>
              <a:ea typeface="Tahoma" panose="020B0604030504040204" pitchFamily="34" charset="0"/>
              <a:cs typeface="Tahoma" panose="020B0604030504040204" pitchFamily="34" charset="0"/>
            </a:endParaRPr>
          </a:p>
          <a:p>
            <a:pPr marR="0" lvl="1" algn="r">
              <a:spcBef>
                <a:spcPts val="0"/>
              </a:spcBef>
              <a:spcAft>
                <a:spcPts val="0"/>
              </a:spcAft>
            </a:pPr>
            <a:r>
              <a:rPr lang="en-US" sz="2000" kern="100">
                <a:solidFill>
                  <a:schemeClr val="bg2"/>
                </a:solidFill>
                <a:latin typeface="Abadi"/>
                <a:ea typeface="Tahoma"/>
                <a:cs typeface="Tahoma"/>
              </a:rPr>
              <a:t>Zlata Stankovic-Ramirez, Ph.D., University of Texas at Dallas</a:t>
            </a:r>
          </a:p>
          <a:p>
            <a:pPr marR="0" lvl="1" algn="r">
              <a:spcBef>
                <a:spcPts val="0"/>
              </a:spcBef>
              <a:spcAft>
                <a:spcPts val="0"/>
              </a:spcAft>
            </a:pPr>
            <a:r>
              <a:rPr lang="en-US" sz="2000" kern="100">
                <a:solidFill>
                  <a:schemeClr val="bg2"/>
                </a:solidFill>
                <a:effectLst/>
                <a:latin typeface="Abadi"/>
                <a:ea typeface="Tahoma"/>
                <a:cs typeface="Tahoma"/>
              </a:rPr>
              <a:t>Danielle McLellan-Bujnak., Respectful Care</a:t>
            </a:r>
          </a:p>
        </p:txBody>
      </p:sp>
      <p:sp>
        <p:nvSpPr>
          <p:cNvPr id="6" name="TextBox 5">
            <a:extLst>
              <a:ext uri="{FF2B5EF4-FFF2-40B4-BE49-F238E27FC236}">
                <a16:creationId xmlns:a16="http://schemas.microsoft.com/office/drawing/2014/main" id="{58E784F0-D7A0-738B-E2B0-2F6874B84D26}"/>
              </a:ext>
            </a:extLst>
          </p:cNvPr>
          <p:cNvSpPr txBox="1"/>
          <p:nvPr/>
        </p:nvSpPr>
        <p:spPr>
          <a:xfrm>
            <a:off x="9847007" y="247031"/>
            <a:ext cx="2344993" cy="646331"/>
          </a:xfrm>
          <a:prstGeom prst="rect">
            <a:avLst/>
          </a:prstGeom>
          <a:noFill/>
        </p:spPr>
        <p:txBody>
          <a:bodyPr wrap="square" rtlCol="0">
            <a:spAutoFit/>
          </a:bodyPr>
          <a:lstStyle/>
          <a:p>
            <a:r>
              <a:rPr lang="en-US">
                <a:solidFill>
                  <a:schemeClr val="bg2"/>
                </a:solidFill>
              </a:rPr>
              <a:t>NAECTE Summer Conference 2024</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7B46-8400-A0E0-F2C2-54424634001D}"/>
              </a:ext>
            </a:extLst>
          </p:cNvPr>
          <p:cNvSpPr>
            <a:spLocks noGrp="1"/>
          </p:cNvSpPr>
          <p:nvPr>
            <p:ph type="title"/>
          </p:nvPr>
        </p:nvSpPr>
        <p:spPr/>
        <p:txBody>
          <a:bodyPr>
            <a:normAutofit/>
          </a:bodyPr>
          <a:lstStyle/>
          <a:p>
            <a:r>
              <a:rPr lang="en-US" dirty="0"/>
              <a:t>Research Questions (draft)</a:t>
            </a:r>
          </a:p>
        </p:txBody>
      </p:sp>
      <p:sp>
        <p:nvSpPr>
          <p:cNvPr id="3" name="Content Placeholder 2">
            <a:extLst>
              <a:ext uri="{FF2B5EF4-FFF2-40B4-BE49-F238E27FC236}">
                <a16:creationId xmlns:a16="http://schemas.microsoft.com/office/drawing/2014/main" id="{41B4189E-BCAD-C41E-ADE0-80BEF1163FDA}"/>
              </a:ext>
            </a:extLst>
          </p:cNvPr>
          <p:cNvSpPr>
            <a:spLocks noGrp="1"/>
          </p:cNvSpPr>
          <p:nvPr>
            <p:ph sz="half" idx="15"/>
          </p:nvPr>
        </p:nvSpPr>
        <p:spPr>
          <a:xfrm>
            <a:off x="1552575" y="1980624"/>
            <a:ext cx="10037294" cy="4377778"/>
          </a:xfrm>
        </p:spPr>
        <p:txBody>
          <a:bodyPr vert="horz" lIns="91440" tIns="45720" rIns="91440" bIns="45720" rtlCol="0" anchor="t">
            <a:normAutofit/>
          </a:bodyPr>
          <a:lstStyle/>
          <a:p>
            <a:pPr marL="457200" indent="-457200">
              <a:lnSpc>
                <a:spcPct val="120000"/>
              </a:lnSpc>
              <a:spcAft>
                <a:spcPts val="0"/>
              </a:spcAft>
              <a:buChar char="•"/>
            </a:pPr>
            <a:r>
              <a:rPr lang="en-US" sz="2500" dirty="0">
                <a:latin typeface="Abadi"/>
                <a:ea typeface="+mn-lt"/>
                <a:cs typeface="+mn-lt"/>
              </a:rPr>
              <a:t>In what ways does a shift in a teacher's image of the child affect their teaching? </a:t>
            </a:r>
          </a:p>
          <a:p>
            <a:pPr marL="457200" indent="-457200">
              <a:lnSpc>
                <a:spcPct val="120000"/>
              </a:lnSpc>
              <a:buChar char="•"/>
            </a:pPr>
            <a:r>
              <a:rPr lang="en-US" sz="2500" dirty="0">
                <a:latin typeface="Abadi"/>
                <a:ea typeface="+mn-lt"/>
                <a:cs typeface="+mn-lt"/>
              </a:rPr>
              <a:t>How do family members, caregivers, early childhood teachers think about developmental cascades as an explanation of their child's experience?</a:t>
            </a:r>
            <a:endParaRPr lang="en-US" sz="2500" dirty="0">
              <a:latin typeface="Abadi"/>
            </a:endParaRPr>
          </a:p>
          <a:p>
            <a:pPr marL="457200" indent="-457200">
              <a:lnSpc>
                <a:spcPct val="120000"/>
              </a:lnSpc>
              <a:buChar char="•"/>
            </a:pPr>
            <a:r>
              <a:rPr lang="en-US" sz="2500" dirty="0">
                <a:latin typeface="Abadi"/>
                <a:ea typeface="+mn-lt"/>
                <a:cs typeface="+mn-lt"/>
              </a:rPr>
              <a:t>What are some obstacles and hindrances for information about children from flowing more freely across disciplines, particularly into Early Childhood Teacher Education?</a:t>
            </a:r>
            <a:br>
              <a:rPr lang="en-US" dirty="0">
                <a:ea typeface="+mn-lt"/>
                <a:cs typeface="+mn-lt"/>
              </a:rPr>
            </a:br>
            <a:endParaRPr lang="en-US" sz="2500" dirty="0">
              <a:latin typeface="Abadi"/>
              <a:ea typeface="+mn-lt"/>
              <a:cs typeface="+mn-lt"/>
            </a:endParaRPr>
          </a:p>
          <a:p>
            <a:pPr marL="457200" indent="-457200">
              <a:lnSpc>
                <a:spcPct val="120000"/>
              </a:lnSpc>
              <a:buChar char="•"/>
            </a:pPr>
            <a:endParaRPr lang="en-US" sz="2500" dirty="0">
              <a:latin typeface="Abadi"/>
            </a:endParaRPr>
          </a:p>
        </p:txBody>
      </p:sp>
      <p:sp>
        <p:nvSpPr>
          <p:cNvPr id="5" name="Slide Number Placeholder 4">
            <a:extLst>
              <a:ext uri="{FF2B5EF4-FFF2-40B4-BE49-F238E27FC236}">
                <a16:creationId xmlns:a16="http://schemas.microsoft.com/office/drawing/2014/main" id="{7E46FC53-B2BA-B9D2-DFD9-C1444AE86880}"/>
              </a:ext>
            </a:extLst>
          </p:cNvPr>
          <p:cNvSpPr>
            <a:spLocks noGrp="1"/>
          </p:cNvSpPr>
          <p:nvPr>
            <p:ph type="sldNum" sz="quarter" idx="12"/>
          </p:nvPr>
        </p:nvSpPr>
        <p:spPr/>
        <p:txBody>
          <a:bodyPr/>
          <a:lstStyle/>
          <a:p>
            <a:fld id="{B5CEABB6-07DC-46E8-9B57-56EC44A396E5}" type="slidenum">
              <a:rPr lang="en-US" smtClean="0"/>
              <a:pPr/>
              <a:t>10</a:t>
            </a:fld>
            <a:endParaRPr lang="en-US" dirty="0"/>
          </a:p>
        </p:txBody>
      </p:sp>
    </p:spTree>
    <p:extLst>
      <p:ext uri="{BB962C8B-B14F-4D97-AF65-F5344CB8AC3E}">
        <p14:creationId xmlns:p14="http://schemas.microsoft.com/office/powerpoint/2010/main" val="401665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F44BED-1B1E-A997-4DED-5DAD587B2478}"/>
              </a:ext>
            </a:extLst>
          </p:cNvPr>
          <p:cNvSpPr>
            <a:spLocks noGrp="1"/>
          </p:cNvSpPr>
          <p:nvPr>
            <p:ph type="ctrTitle"/>
          </p:nvPr>
        </p:nvSpPr>
        <p:spPr>
          <a:xfrm>
            <a:off x="7776964" y="-1753561"/>
            <a:ext cx="6449786" cy="2785508"/>
          </a:xfrm>
        </p:spPr>
        <p:txBody>
          <a:bodyPr/>
          <a:lstStyle/>
          <a:p>
            <a:r>
              <a:rPr lang="en-US" cap="none"/>
              <a:t>Pilot study</a:t>
            </a:r>
          </a:p>
        </p:txBody>
      </p:sp>
      <p:sp>
        <p:nvSpPr>
          <p:cNvPr id="7" name="Subtitle 6">
            <a:extLst>
              <a:ext uri="{FF2B5EF4-FFF2-40B4-BE49-F238E27FC236}">
                <a16:creationId xmlns:a16="http://schemas.microsoft.com/office/drawing/2014/main" id="{9605CDA0-C53D-99DE-E994-98915FE18777}"/>
              </a:ext>
            </a:extLst>
          </p:cNvPr>
          <p:cNvSpPr>
            <a:spLocks noGrp="1"/>
          </p:cNvSpPr>
          <p:nvPr>
            <p:ph type="subTitle" idx="1"/>
          </p:nvPr>
        </p:nvSpPr>
        <p:spPr>
          <a:xfrm>
            <a:off x="5259002" y="1397401"/>
            <a:ext cx="6101978" cy="4723180"/>
          </a:xfrm>
        </p:spPr>
        <p:txBody>
          <a:bodyPr vert="horz" lIns="91440" tIns="45720" rIns="91440" bIns="45720" rtlCol="0" anchor="t">
            <a:normAutofit/>
          </a:bodyPr>
          <a:lstStyle/>
          <a:p>
            <a:r>
              <a:rPr lang="en-US" dirty="0"/>
              <a:t>Survey was distributed to ECCE teachers, directors, attendees to professional development sessions, regional , state, and national level.</a:t>
            </a:r>
          </a:p>
          <a:p>
            <a:r>
              <a:rPr lang="en-US" dirty="0"/>
              <a:t>Sample size: </a:t>
            </a:r>
            <a:r>
              <a:rPr lang="es-VE" dirty="0"/>
              <a:t>95 </a:t>
            </a:r>
            <a:r>
              <a:rPr lang="es-VE" dirty="0" err="1"/>
              <a:t>respondents</a:t>
            </a:r>
            <a:r>
              <a:rPr lang="es-VE" dirty="0"/>
              <a:t> so </a:t>
            </a:r>
            <a:r>
              <a:rPr lang="es-VE" dirty="0" err="1"/>
              <a:t>far</a:t>
            </a:r>
            <a:r>
              <a:rPr lang="es-VE" dirty="0"/>
              <a:t> in </a:t>
            </a:r>
            <a:r>
              <a:rPr lang="es-VE" dirty="0" err="1"/>
              <a:t>both</a:t>
            </a:r>
            <a:r>
              <a:rPr lang="es-VE" dirty="0"/>
              <a:t> English and </a:t>
            </a:r>
            <a:r>
              <a:rPr lang="es-VE" dirty="0" err="1"/>
              <a:t>Spanish</a:t>
            </a:r>
            <a:endParaRPr lang="es-VE" dirty="0"/>
          </a:p>
          <a:p>
            <a:r>
              <a:rPr lang="es-VE" dirty="0"/>
              <a:t>Pre- and </a:t>
            </a:r>
            <a:r>
              <a:rPr lang="es-VE" dirty="0" err="1"/>
              <a:t>post-survey</a:t>
            </a:r>
            <a:r>
              <a:rPr lang="es-VE" dirty="0"/>
              <a:t>, </a:t>
            </a:r>
            <a:r>
              <a:rPr lang="es-VE" dirty="0" err="1"/>
              <a:t>looking</a:t>
            </a:r>
            <a:r>
              <a:rPr lang="es-VE" dirty="0"/>
              <a:t> </a:t>
            </a:r>
            <a:r>
              <a:rPr lang="es-VE" dirty="0" err="1"/>
              <a:t>for</a:t>
            </a:r>
            <a:r>
              <a:rPr lang="es-VE" dirty="0"/>
              <a:t> </a:t>
            </a:r>
            <a:r>
              <a:rPr lang="es-VE" dirty="0" err="1"/>
              <a:t>change</a:t>
            </a:r>
          </a:p>
          <a:p>
            <a:endParaRPr lang="en-US"/>
          </a:p>
        </p:txBody>
      </p:sp>
      <p:sp>
        <p:nvSpPr>
          <p:cNvPr id="5" name="Slide Number Placeholder 4">
            <a:extLst>
              <a:ext uri="{FF2B5EF4-FFF2-40B4-BE49-F238E27FC236}">
                <a16:creationId xmlns:a16="http://schemas.microsoft.com/office/drawing/2014/main" id="{359B7281-8C6B-E3F2-0BA6-F288FA361DB1}"/>
              </a:ext>
            </a:extLst>
          </p:cNvPr>
          <p:cNvSpPr>
            <a:spLocks noGrp="1"/>
          </p:cNvSpPr>
          <p:nvPr>
            <p:ph type="sldNum" sz="quarter" idx="12"/>
          </p:nvPr>
        </p:nvSpPr>
        <p:spPr/>
        <p:txBody>
          <a:bodyPr/>
          <a:lstStyle/>
          <a:p>
            <a:fld id="{B5CEABB6-07DC-46E8-9B57-56EC44A396E5}" type="slidenum">
              <a:rPr lang="en-US" smtClean="0"/>
              <a:pPr/>
              <a:t>11</a:t>
            </a:fld>
            <a:endParaRPr lang="en-US"/>
          </a:p>
        </p:txBody>
      </p:sp>
    </p:spTree>
    <p:extLst>
      <p:ext uri="{BB962C8B-B14F-4D97-AF65-F5344CB8AC3E}">
        <p14:creationId xmlns:p14="http://schemas.microsoft.com/office/powerpoint/2010/main" val="95958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6205968" y="533182"/>
            <a:ext cx="5595741" cy="991561"/>
          </a:xfrm>
        </p:spPr>
        <p:txBody>
          <a:bodyPr>
            <a:normAutofit fontScale="90000"/>
          </a:bodyPr>
          <a:lstStyle/>
          <a:p>
            <a:pPr algn="r"/>
            <a:r>
              <a:rPr lang="en-US" cap="none" dirty="0"/>
              <a:t>Sample of Questions</a:t>
            </a: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12</a:t>
            </a:fld>
            <a:endParaRPr lang="en-US"/>
          </a:p>
        </p:txBody>
      </p:sp>
      <p:pic>
        <p:nvPicPr>
          <p:cNvPr id="9" name="Graphic 8" descr="Question Mark with solid fill">
            <a:extLst>
              <a:ext uri="{FF2B5EF4-FFF2-40B4-BE49-F238E27FC236}">
                <a16:creationId xmlns:a16="http://schemas.microsoft.com/office/drawing/2014/main" id="{14CB23EB-A7B4-769F-FDC5-83D30E7B8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5883" y="2233828"/>
            <a:ext cx="2094824" cy="2094824"/>
          </a:xfrm>
          <a:prstGeom prst="rect">
            <a:avLst/>
          </a:prstGeom>
        </p:spPr>
      </p:pic>
      <p:pic>
        <p:nvPicPr>
          <p:cNvPr id="11" name="Graphic 10" descr="Thought with solid fill">
            <a:extLst>
              <a:ext uri="{FF2B5EF4-FFF2-40B4-BE49-F238E27FC236}">
                <a16:creationId xmlns:a16="http://schemas.microsoft.com/office/drawing/2014/main" id="{0AAA1B18-B3E1-161C-24D7-05E3F37CD7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2919" y="4206875"/>
            <a:ext cx="2514600" cy="2514600"/>
          </a:xfrm>
          <a:prstGeom prst="rect">
            <a:avLst/>
          </a:prstGeom>
        </p:spPr>
      </p:pic>
      <p:sp>
        <p:nvSpPr>
          <p:cNvPr id="14" name="TextBox 13">
            <a:extLst>
              <a:ext uri="{FF2B5EF4-FFF2-40B4-BE49-F238E27FC236}">
                <a16:creationId xmlns:a16="http://schemas.microsoft.com/office/drawing/2014/main" id="{519DEF8F-3B8E-589C-1D80-AA0BB5C625D2}"/>
              </a:ext>
            </a:extLst>
          </p:cNvPr>
          <p:cNvSpPr txBox="1"/>
          <p:nvPr/>
        </p:nvSpPr>
        <p:spPr>
          <a:xfrm>
            <a:off x="1095262" y="1528831"/>
            <a:ext cx="8435283" cy="424731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3000" dirty="0">
                <a:solidFill>
                  <a:schemeClr val="bg1"/>
                </a:solidFill>
                <a:latin typeface="Abadi"/>
              </a:rPr>
              <a:t>Rate your familiarity with the idea of “Developmental Cascades”</a:t>
            </a:r>
          </a:p>
          <a:p>
            <a:pPr marL="285750" indent="-285750">
              <a:buFont typeface="Arial" panose="020B0604020202020204" pitchFamily="34" charset="0"/>
              <a:buChar char="•"/>
            </a:pPr>
            <a:r>
              <a:rPr lang="en-US" sz="3000" i="0" dirty="0">
                <a:solidFill>
                  <a:schemeClr val="bg1"/>
                </a:solidFill>
                <a:effectLst/>
                <a:latin typeface="Abadi"/>
              </a:rPr>
              <a:t>What factors</a:t>
            </a:r>
            <a:r>
              <a:rPr lang="en-US" sz="3000" dirty="0">
                <a:solidFill>
                  <a:schemeClr val="bg1"/>
                </a:solidFill>
                <a:latin typeface="Abadi"/>
              </a:rPr>
              <a:t> </a:t>
            </a:r>
            <a:r>
              <a:rPr lang="en-US" sz="3000" i="0" dirty="0">
                <a:solidFill>
                  <a:schemeClr val="bg1"/>
                </a:solidFill>
                <a:effectLst/>
                <a:latin typeface="Abadi"/>
              </a:rPr>
              <a:t>impact how a child develops and learns?</a:t>
            </a:r>
          </a:p>
          <a:p>
            <a:pPr marL="285750" indent="-285750">
              <a:buFont typeface="Arial" panose="020B0604020202020204" pitchFamily="34" charset="0"/>
              <a:buChar char="•"/>
            </a:pPr>
            <a:r>
              <a:rPr lang="en-US" sz="3000" i="0" dirty="0">
                <a:solidFill>
                  <a:schemeClr val="bg1"/>
                </a:solidFill>
                <a:effectLst/>
                <a:latin typeface="Abadi"/>
              </a:rPr>
              <a:t>For each pair of descriptive </a:t>
            </a:r>
            <a:r>
              <a:rPr lang="en-US" sz="3000" dirty="0">
                <a:solidFill>
                  <a:schemeClr val="bg1"/>
                </a:solidFill>
                <a:latin typeface="Abadi"/>
              </a:rPr>
              <a:t>words</a:t>
            </a:r>
            <a:r>
              <a:rPr lang="en-US" sz="3000" i="0" dirty="0">
                <a:solidFill>
                  <a:schemeClr val="bg1"/>
                </a:solidFill>
                <a:effectLst/>
                <a:latin typeface="Abadi"/>
              </a:rPr>
              <a:t>, choose a space between the two that best characterizes your perspective on child development</a:t>
            </a:r>
          </a:p>
          <a:p>
            <a:pPr marL="285750" indent="-285750">
              <a:buFont typeface="Arial" panose="020B0604020202020204" pitchFamily="34" charset="0"/>
              <a:buChar char="•"/>
            </a:pPr>
            <a:r>
              <a:rPr lang="en-US" sz="3000" i="0" dirty="0">
                <a:solidFill>
                  <a:schemeClr val="bg1"/>
                </a:solidFill>
                <a:effectLst/>
                <a:latin typeface="Abadi"/>
              </a:rPr>
              <a:t>Which </a:t>
            </a:r>
            <a:r>
              <a:rPr lang="en-US" sz="3000" dirty="0">
                <a:solidFill>
                  <a:schemeClr val="bg1"/>
                </a:solidFill>
                <a:latin typeface="Abadi"/>
              </a:rPr>
              <a:t>ECCE theorists</a:t>
            </a:r>
            <a:r>
              <a:rPr lang="en-US" sz="3000" i="0" dirty="0">
                <a:solidFill>
                  <a:schemeClr val="bg1"/>
                </a:solidFill>
                <a:effectLst/>
                <a:latin typeface="Abadi"/>
              </a:rPr>
              <a:t> are you most familiar with?</a:t>
            </a:r>
          </a:p>
        </p:txBody>
      </p:sp>
    </p:spTree>
    <p:extLst>
      <p:ext uri="{BB962C8B-B14F-4D97-AF65-F5344CB8AC3E}">
        <p14:creationId xmlns:p14="http://schemas.microsoft.com/office/powerpoint/2010/main" val="334876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7258730" y="533182"/>
            <a:ext cx="4542979" cy="961483"/>
          </a:xfrm>
        </p:spPr>
        <p:txBody>
          <a:bodyPr>
            <a:normAutofit fontScale="90000"/>
          </a:bodyPr>
          <a:lstStyle/>
          <a:p>
            <a:pPr algn="r"/>
            <a:r>
              <a:rPr lang="en-US" cap="none" dirty="0"/>
              <a:t>Preliminary results​</a:t>
            </a: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13</a:t>
            </a:fld>
            <a:endParaRPr lang="en-US"/>
          </a:p>
        </p:txBody>
      </p:sp>
      <p:pic>
        <p:nvPicPr>
          <p:cNvPr id="5" name="Content Placeholder 4" descr="Statistics with solid fill">
            <a:extLst>
              <a:ext uri="{FF2B5EF4-FFF2-40B4-BE49-F238E27FC236}">
                <a16:creationId xmlns:a16="http://schemas.microsoft.com/office/drawing/2014/main" id="{E46F935F-F900-3CC8-400C-3D32507D5A5F}"/>
              </a:ext>
            </a:extLst>
          </p:cNvPr>
          <p:cNvPicPr>
            <a:picLocks noGrp="1" noChangeAspect="1"/>
          </p:cNvPicPr>
          <p:nvPr>
            <p:ph sz="half" idx="15"/>
          </p:nvPr>
        </p:nvPicPr>
        <p:blipFill>
          <a:blip r:embed="rId3">
            <a:extLst>
              <a:ext uri="{96DAC541-7B7A-43D3-8B79-37D633B846F1}">
                <asvg:svgBlip xmlns:asvg="http://schemas.microsoft.com/office/drawing/2016/SVG/main" r:embed="rId4"/>
              </a:ext>
            </a:extLst>
          </a:blip>
          <a:stretch>
            <a:fillRect/>
          </a:stretch>
        </p:blipFill>
        <p:spPr>
          <a:xfrm>
            <a:off x="910609" y="1696066"/>
            <a:ext cx="4114800" cy="4114800"/>
          </a:xfrm>
        </p:spPr>
      </p:pic>
      <p:sp>
        <p:nvSpPr>
          <p:cNvPr id="6" name="TextBox 5">
            <a:extLst>
              <a:ext uri="{FF2B5EF4-FFF2-40B4-BE49-F238E27FC236}">
                <a16:creationId xmlns:a16="http://schemas.microsoft.com/office/drawing/2014/main" id="{55BB7ED5-EB0A-4EF3-3514-968CAA0DF23E}"/>
              </a:ext>
            </a:extLst>
          </p:cNvPr>
          <p:cNvSpPr txBox="1"/>
          <p:nvPr/>
        </p:nvSpPr>
        <p:spPr>
          <a:xfrm>
            <a:off x="5692878" y="1976284"/>
            <a:ext cx="5887618" cy="4893647"/>
          </a:xfrm>
          <a:prstGeom prst="rect">
            <a:avLst/>
          </a:prstGeom>
          <a:noFill/>
        </p:spPr>
        <p:txBody>
          <a:bodyPr wrap="square" rtlCol="0">
            <a:spAutoFit/>
          </a:bodyPr>
          <a:lstStyle/>
          <a:p>
            <a:r>
              <a:rPr lang="en-US" sz="2800" dirty="0">
                <a:solidFill>
                  <a:schemeClr val="bg1">
                    <a:lumMod val="95000"/>
                  </a:schemeClr>
                </a:solidFill>
              </a:rPr>
              <a:t>44% of subjects mentioned they have never heard of the term.</a:t>
            </a:r>
          </a:p>
          <a:p>
            <a:endParaRPr lang="en-US" sz="2800" dirty="0">
              <a:solidFill>
                <a:schemeClr val="bg1">
                  <a:lumMod val="95000"/>
                </a:schemeClr>
              </a:solidFill>
            </a:endParaRPr>
          </a:p>
          <a:p>
            <a:endParaRPr lang="en-US" sz="2800">
              <a:solidFill>
                <a:schemeClr val="bg1">
                  <a:lumMod val="95000"/>
                </a:schemeClr>
              </a:solidFill>
            </a:endParaRPr>
          </a:p>
          <a:p>
            <a:endParaRPr lang="en-US" sz="2800" dirty="0">
              <a:solidFill>
                <a:schemeClr val="bg1">
                  <a:lumMod val="95000"/>
                </a:schemeClr>
              </a:solidFill>
            </a:endParaRPr>
          </a:p>
          <a:p>
            <a:endParaRPr lang="en-US" sz="2800"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a:p>
            <a:endParaRPr lang="en-US" dirty="0">
              <a:solidFill>
                <a:schemeClr val="bg1">
                  <a:lumMod val="95000"/>
                </a:schemeClr>
              </a:solidFill>
            </a:endParaRPr>
          </a:p>
        </p:txBody>
      </p:sp>
    </p:spTree>
    <p:extLst>
      <p:ext uri="{BB962C8B-B14F-4D97-AF65-F5344CB8AC3E}">
        <p14:creationId xmlns:p14="http://schemas.microsoft.com/office/powerpoint/2010/main" val="239361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764155" y="896112"/>
            <a:ext cx="10665845" cy="1325563"/>
          </a:xfrm>
        </p:spPr>
        <p:txBody>
          <a:bodyPr/>
          <a:lstStyle/>
          <a:p>
            <a:pPr algn="r"/>
            <a:r>
              <a:rPr lang="en-US" cap="none" dirty="0"/>
              <a:t>Outcomes</a:t>
            </a:r>
          </a:p>
        </p:txBody>
      </p:sp>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p:txBody>
          <a:bodyPr/>
          <a:lstStyle/>
          <a:p>
            <a:fld id="{B5CEABB6-07DC-46E8-9B57-56EC44A396E5}" type="slidenum">
              <a:rPr lang="en-US" smtClean="0"/>
              <a:pPr/>
              <a:t>14</a:t>
            </a:fld>
            <a:endParaRPr lang="en-US" dirty="0"/>
          </a:p>
        </p:txBody>
      </p:sp>
      <p:sp>
        <p:nvSpPr>
          <p:cNvPr id="4" name="Table Placeholder 3">
            <a:extLst>
              <a:ext uri="{FF2B5EF4-FFF2-40B4-BE49-F238E27FC236}">
                <a16:creationId xmlns:a16="http://schemas.microsoft.com/office/drawing/2014/main" id="{DC0A43B2-9001-F83A-3C5B-80BBD89D89A3}"/>
              </a:ext>
            </a:extLst>
          </p:cNvPr>
          <p:cNvSpPr>
            <a:spLocks noGrp="1"/>
          </p:cNvSpPr>
          <p:nvPr>
            <p:ph type="tbl" sz="quarter" idx="13"/>
          </p:nvPr>
        </p:nvSpPr>
        <p:spPr>
          <a:xfrm>
            <a:off x="759530" y="1589882"/>
            <a:ext cx="10665845" cy="3678235"/>
          </a:xfrm>
        </p:spPr>
        <p:txBody>
          <a:bodyPr/>
          <a:lstStyle/>
          <a:p>
            <a:r>
              <a:rPr lang="en-US" sz="3000" dirty="0">
                <a:latin typeface="Abadi"/>
              </a:rPr>
              <a:t>Continue with the survey on the upcoming conferences in Texas.</a:t>
            </a:r>
            <a:endParaRPr lang="en-US" dirty="0"/>
          </a:p>
          <a:p>
            <a:r>
              <a:rPr lang="en-US" sz="3000" dirty="0">
                <a:latin typeface="Abadi"/>
              </a:rPr>
              <a:t>There is an opportunity to continue exploring the framework and deepen understanding of developmental processes.</a:t>
            </a:r>
          </a:p>
          <a:p>
            <a:r>
              <a:rPr lang="en-US" sz="3000" dirty="0">
                <a:latin typeface="Abadi"/>
              </a:rPr>
              <a:t>More and effective interventions that promote positive development across life are necessary to support societal changes.</a:t>
            </a:r>
          </a:p>
        </p:txBody>
      </p:sp>
    </p:spTree>
    <p:extLst>
      <p:ext uri="{BB962C8B-B14F-4D97-AF65-F5344CB8AC3E}">
        <p14:creationId xmlns:p14="http://schemas.microsoft.com/office/powerpoint/2010/main" val="56699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900245" y="544285"/>
            <a:ext cx="5337717" cy="860594"/>
          </a:xfrm>
        </p:spPr>
        <p:txBody>
          <a:bodyPr/>
          <a:lstStyle/>
          <a:p>
            <a:r>
              <a:rPr lang="en-US"/>
              <a:t>THANK YOU</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4704735" y="1408483"/>
            <a:ext cx="6940400" cy="5218337"/>
          </a:xfrm>
        </p:spPr>
        <p:txBody>
          <a:bodyPr vert="horz" lIns="91440" tIns="45720" rIns="91440" bIns="0" rtlCol="0" anchor="t">
            <a:noAutofit/>
          </a:bodyPr>
          <a:lstStyle/>
          <a:p>
            <a:pPr>
              <a:lnSpc>
                <a:spcPct val="100000"/>
              </a:lnSpc>
            </a:pPr>
            <a:r>
              <a:rPr lang="en-US" sz="3200" dirty="0">
                <a:solidFill>
                  <a:schemeClr val="accent4">
                    <a:lumMod val="40000"/>
                    <a:lumOff val="60000"/>
                  </a:schemeClr>
                </a:solidFill>
              </a:rPr>
              <a:t>Developmental Cascades Co-Lab </a:t>
            </a:r>
            <a:endParaRPr lang="en-US" sz="2000" dirty="0">
              <a:solidFill>
                <a:schemeClr val="accent4">
                  <a:lumMod val="40000"/>
                  <a:lumOff val="60000"/>
                </a:schemeClr>
              </a:solidFill>
            </a:endParaRPr>
          </a:p>
          <a:p>
            <a:pPr>
              <a:lnSpc>
                <a:spcPct val="100000"/>
              </a:lnSpc>
            </a:pPr>
            <a:r>
              <a:rPr lang="en-US" sz="3000" dirty="0">
                <a:ea typeface="+mn-lt"/>
                <a:cs typeface="+mn-lt"/>
              </a:rPr>
              <a:t>Collaboration of Early Childhood Teacher Educators, Educational Policymakers, Developmental Psychologists, and Montessorians exploring the shift from Ages &amp; Stages to Developmental Cascades in describing child and human development over time and across domains.</a:t>
            </a:r>
          </a:p>
          <a:p>
            <a:pPr algn="r">
              <a:lnSpc>
                <a:spcPct val="100000"/>
              </a:lnSpc>
            </a:pPr>
            <a:r>
              <a:rPr lang="en-US" sz="2100" dirty="0"/>
              <a:t>http://faculty.tamuc.edu/jthompson/Co-Lab</a:t>
            </a:r>
          </a:p>
        </p:txBody>
      </p:sp>
      <p:pic>
        <p:nvPicPr>
          <p:cNvPr id="4" name="Picture 3" descr="A qr code with a dinosaur&#10;&#10;Description automatically generated">
            <a:extLst>
              <a:ext uri="{FF2B5EF4-FFF2-40B4-BE49-F238E27FC236}">
                <a16:creationId xmlns:a16="http://schemas.microsoft.com/office/drawing/2014/main" id="{27546361-84A7-BEB6-5E59-7520FCF8F4EB}"/>
              </a:ext>
            </a:extLst>
          </p:cNvPr>
          <p:cNvPicPr>
            <a:picLocks noChangeAspect="1"/>
          </p:cNvPicPr>
          <p:nvPr/>
        </p:nvPicPr>
        <p:blipFill>
          <a:blip r:embed="rId3"/>
          <a:stretch>
            <a:fillRect/>
          </a:stretch>
        </p:blipFill>
        <p:spPr>
          <a:xfrm>
            <a:off x="11031453" y="5236243"/>
            <a:ext cx="1067804" cy="1067804"/>
          </a:xfrm>
          <a:prstGeom prst="rect">
            <a:avLst/>
          </a:prstGeom>
        </p:spPr>
      </p:pic>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33624" cy="2016753"/>
          </a:xfrm>
        </p:spPr>
        <p:txBody>
          <a:bodyPr>
            <a:normAutofit/>
          </a:bodyPr>
          <a:lstStyle/>
          <a:p>
            <a:r>
              <a:rPr lang="en-US"/>
              <a:t>Agenda</a:t>
            </a:r>
            <a:endParaRPr lang="en-ZA"/>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2618624"/>
            <a:ext cx="6338887" cy="3350376"/>
          </a:xfrm>
        </p:spPr>
        <p:txBody>
          <a:bodyPr vert="horz" lIns="91440" tIns="45720" rIns="91440" bIns="45720" rtlCol="0" anchor="t">
            <a:noAutofit/>
          </a:bodyPr>
          <a:lstStyle/>
          <a:p>
            <a:r>
              <a:rPr lang="en-US" sz="3000">
                <a:latin typeface="Abadi"/>
              </a:rPr>
              <a:t>Statement of the problem</a:t>
            </a:r>
          </a:p>
          <a:p>
            <a:r>
              <a:rPr lang="en-US" sz="3000">
                <a:latin typeface="Abadi"/>
              </a:rPr>
              <a:t>Conceptual framework</a:t>
            </a:r>
          </a:p>
          <a:p>
            <a:r>
              <a:rPr lang="en-US" sz="3000">
                <a:latin typeface="Abadi"/>
              </a:rPr>
              <a:t>Methodology </a:t>
            </a:r>
          </a:p>
          <a:p>
            <a:r>
              <a:rPr lang="en-US" sz="3000">
                <a:latin typeface="Abadi"/>
              </a:rPr>
              <a:t>Outcomes</a:t>
            </a:r>
          </a:p>
          <a:p>
            <a:r>
              <a:rPr lang="en-US" sz="3000">
                <a:latin typeface="Abadi"/>
              </a:rPr>
              <a:t>Recommendations</a:t>
            </a:r>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2</a:t>
            </a:fld>
            <a:endParaRPr lang="en-US"/>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0" y="503237"/>
            <a:ext cx="7221210" cy="553629"/>
          </a:xfrm>
        </p:spPr>
        <p:txBody>
          <a:bodyPr>
            <a:noAutofit/>
          </a:bodyPr>
          <a:lstStyle/>
          <a:p>
            <a:r>
              <a:rPr lang="en-US" cap="none"/>
              <a:t>Statement of the problem</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613418" y="1462749"/>
            <a:ext cx="6908464" cy="5250781"/>
          </a:xfrm>
        </p:spPr>
        <p:txBody>
          <a:bodyPr vert="horz" lIns="91440" tIns="45720" rIns="91440" bIns="45720" rtlCol="0" anchor="t">
            <a:noAutofit/>
          </a:bodyPr>
          <a:lstStyle/>
          <a:p>
            <a:pPr algn="r">
              <a:lnSpc>
                <a:spcPct val="100000"/>
              </a:lnSpc>
            </a:pPr>
            <a:r>
              <a:rPr lang="en-US" sz="3000" i="0" u="none" strike="noStrike">
                <a:solidFill>
                  <a:schemeClr val="bg2"/>
                </a:solidFill>
                <a:effectLst/>
                <a:latin typeface="Abadi"/>
              </a:rPr>
              <a:t>The understanding of child development has evolved as well as the ethical considerations that early childhood educators face. While more research has been done on the establishment of solid foundations and its impact on the brain and other areas of development during the early years of children, increasing importance has come to how educators handle societal changes</a:t>
            </a:r>
            <a:r>
              <a:rPr lang="en-US" sz="3000" i="0" u="none" strike="noStrike">
                <a:solidFill>
                  <a:schemeClr val="bg2"/>
                </a:solidFill>
                <a:effectLst/>
                <a:latin typeface="Aptos Black"/>
              </a:rPr>
              <a:t>.</a:t>
            </a:r>
            <a:endParaRPr lang="en-US" sz="3000">
              <a:solidFill>
                <a:schemeClr val="bg2"/>
              </a:solidFill>
            </a:endParaRP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3</a:t>
            </a:fld>
            <a:endParaRPr lang="en-US"/>
          </a:p>
        </p:txBody>
      </p:sp>
    </p:spTree>
    <p:extLst>
      <p:ext uri="{BB962C8B-B14F-4D97-AF65-F5344CB8AC3E}">
        <p14:creationId xmlns:p14="http://schemas.microsoft.com/office/powerpoint/2010/main" val="134637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295328" y="436382"/>
            <a:ext cx="7574935" cy="780930"/>
          </a:xfrm>
        </p:spPr>
        <p:txBody>
          <a:bodyPr>
            <a:normAutofit fontScale="90000"/>
          </a:bodyPr>
          <a:lstStyle/>
          <a:p>
            <a:r>
              <a:rPr lang="en-US" cap="none" dirty="0"/>
              <a:t>Conceptual Framework: </a:t>
            </a:r>
            <a:br>
              <a:rPr lang="en-US" cap="none" dirty="0">
                <a:ea typeface="+mj-lt"/>
                <a:cs typeface="+mj-lt"/>
              </a:rPr>
            </a:br>
            <a:r>
              <a:rPr lang="en-US" cap="none" dirty="0">
                <a:ea typeface="+mj-lt"/>
                <a:cs typeface="+mj-lt"/>
              </a:rPr>
              <a:t>Cascades as metaphor</a:t>
            </a:r>
            <a:r>
              <a:rPr lang="en-US" cap="none" dirty="0"/>
              <a:t> </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14"/>
          </p:nvPr>
        </p:nvSpPr>
        <p:spPr>
          <a:xfrm>
            <a:off x="680542" y="1709460"/>
            <a:ext cx="6810876" cy="3505200"/>
          </a:xfrm>
        </p:spPr>
        <p:txBody>
          <a:bodyPr vert="horz" lIns="91440" tIns="45720" rIns="91440" bIns="45720" rtlCol="0" anchor="t">
            <a:normAutofit/>
          </a:bodyPr>
          <a:lstStyle/>
          <a:p>
            <a:pPr>
              <a:lnSpc>
                <a:spcPct val="100000"/>
              </a:lnSpc>
              <a:spcAft>
                <a:spcPts val="0"/>
              </a:spcAft>
              <a:buFont typeface="Arial" panose="020B0604020202020204" pitchFamily="34" charset="0"/>
              <a:buChar char="•"/>
            </a:pPr>
            <a:r>
              <a:rPr lang="en-US" sz="3000" dirty="0">
                <a:solidFill>
                  <a:srgbClr val="343434"/>
                </a:solidFill>
                <a:latin typeface="Gill Sans"/>
              </a:rPr>
              <a:t> </a:t>
            </a:r>
            <a:r>
              <a:rPr lang="en-US" sz="3000" b="0" i="0" u="none" strike="noStrike" dirty="0">
                <a:solidFill>
                  <a:srgbClr val="343434"/>
                </a:solidFill>
                <a:effectLst/>
                <a:latin typeface="Gill Sans"/>
              </a:rPr>
              <a:t>Domino effect of early experiences on later development</a:t>
            </a:r>
            <a:endParaRPr lang="en-US" sz="3000" b="0" i="0" u="none" strike="noStrike" dirty="0">
              <a:solidFill>
                <a:srgbClr val="343434"/>
              </a:solidFill>
              <a:effectLst/>
              <a:latin typeface="Arial" panose="020B0604020202020204" pitchFamily="34" charset="0"/>
              <a:cs typeface="Arial"/>
            </a:endParaRPr>
          </a:p>
          <a:p>
            <a:pPr fontAlgn="base">
              <a:lnSpc>
                <a:spcPct val="100000"/>
              </a:lnSpc>
              <a:spcBef>
                <a:spcPts val="600"/>
              </a:spcBef>
              <a:spcAft>
                <a:spcPts val="0"/>
              </a:spcAft>
              <a:buFont typeface="Arial" panose="020B0604020202020204" pitchFamily="34" charset="0"/>
              <a:buChar char="•"/>
            </a:pPr>
            <a:r>
              <a:rPr lang="en-US" sz="3000" dirty="0">
                <a:solidFill>
                  <a:srgbClr val="343434"/>
                </a:solidFill>
                <a:latin typeface="Gill Sans"/>
              </a:rPr>
              <a:t> </a:t>
            </a:r>
            <a:r>
              <a:rPr lang="en-US" sz="3000" b="0" i="0" u="none" strike="noStrike" dirty="0">
                <a:solidFill>
                  <a:srgbClr val="343434"/>
                </a:solidFill>
                <a:effectLst/>
                <a:latin typeface="Gill Sans"/>
              </a:rPr>
              <a:t>Achievement or challenges in one area can trigger a chain reaction, influencing development of other seemingly unrelated skills and abilities</a:t>
            </a:r>
            <a:endParaRPr lang="en-US" sz="3000" b="0" i="0" u="none" strike="noStrike" dirty="0">
              <a:solidFill>
                <a:srgbClr val="343434"/>
              </a:solidFill>
              <a:effectLst/>
              <a:latin typeface="Arial" panose="020B0604020202020204" pitchFamily="34" charset="0"/>
              <a:cs typeface="Arial"/>
            </a:endParaRPr>
          </a:p>
        </p:txBody>
      </p:sp>
      <p:pic>
        <p:nvPicPr>
          <p:cNvPr id="3" name="Content Placeholder 2" descr="A waterfall in a forest&#10;&#10;Description automatically generated">
            <a:extLst>
              <a:ext uri="{FF2B5EF4-FFF2-40B4-BE49-F238E27FC236}">
                <a16:creationId xmlns:a16="http://schemas.microsoft.com/office/drawing/2014/main" id="{6C64DD7F-3AA3-BAF7-BE24-1EBEE49D4AB1}"/>
              </a:ext>
            </a:extLst>
          </p:cNvPr>
          <p:cNvPicPr>
            <a:picLocks noGrp="1" noChangeAspect="1"/>
          </p:cNvPicPr>
          <p:nvPr>
            <p:ph sz="half" idx="15"/>
          </p:nvPr>
        </p:nvPicPr>
        <p:blipFill>
          <a:blip r:embed="rId3"/>
          <a:stretch>
            <a:fillRect/>
          </a:stretch>
        </p:blipFill>
        <p:spPr>
          <a:xfrm>
            <a:off x="7947735" y="904408"/>
            <a:ext cx="3344502" cy="5049183"/>
          </a:xfrm>
        </p:spPr>
      </p:pic>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12"/>
          </p:nvPr>
        </p:nvSpPr>
        <p:spPr/>
        <p:txBody>
          <a:bodyPr/>
          <a:lstStyle/>
          <a:p>
            <a:fld id="{B5CEABB6-07DC-46E8-9B57-56EC44A396E5}" type="slidenum">
              <a:rPr lang="en-US" smtClean="0"/>
              <a:pPr/>
              <a:t>4</a:t>
            </a:fld>
            <a:endParaRPr lang="en-US"/>
          </a:p>
        </p:txBody>
      </p:sp>
      <p:sp>
        <p:nvSpPr>
          <p:cNvPr id="9" name="TextBox 8">
            <a:extLst>
              <a:ext uri="{FF2B5EF4-FFF2-40B4-BE49-F238E27FC236}">
                <a16:creationId xmlns:a16="http://schemas.microsoft.com/office/drawing/2014/main" id="{E7186CB3-ED6E-E276-E9EF-BE8D7712B543}"/>
              </a:ext>
            </a:extLst>
          </p:cNvPr>
          <p:cNvSpPr txBox="1"/>
          <p:nvPr/>
        </p:nvSpPr>
        <p:spPr>
          <a:xfrm>
            <a:off x="1240367" y="4596070"/>
            <a:ext cx="6368586" cy="1938992"/>
          </a:xfrm>
          <a:prstGeom prst="rect">
            <a:avLst/>
          </a:prstGeom>
          <a:noFill/>
        </p:spPr>
        <p:txBody>
          <a:bodyPr wrap="square" lIns="91440" tIns="45720" rIns="91440" bIns="45720" anchor="t">
            <a:spAutoFit/>
          </a:bodyPr>
          <a:lstStyle/>
          <a:p>
            <a:r>
              <a:rPr lang="en-US" sz="2000" b="0" i="0" u="none" strike="noStrike">
                <a:solidFill>
                  <a:schemeClr val="accent4">
                    <a:lumMod val="75000"/>
                  </a:schemeClr>
                </a:solidFill>
                <a:effectLst/>
                <a:latin typeface="Gill Sans"/>
              </a:rPr>
              <a:t>Understanding developmental cascades helps us appreciate the interconnectedness of child development and the importance of supporting early milestones across different domains. It also highlights the need for early intervention to address potential challenges and promote positive developmental trajectories.</a:t>
            </a:r>
            <a:endParaRPr lang="en-US" sz="2000">
              <a:solidFill>
                <a:schemeClr val="accent4">
                  <a:lumMod val="75000"/>
                </a:schemeClr>
              </a:solidFill>
            </a:endParaRPr>
          </a:p>
        </p:txBody>
      </p:sp>
    </p:spTree>
    <p:extLst>
      <p:ext uri="{BB962C8B-B14F-4D97-AF65-F5344CB8AC3E}">
        <p14:creationId xmlns:p14="http://schemas.microsoft.com/office/powerpoint/2010/main" val="415169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359827" y="300790"/>
            <a:ext cx="5854425" cy="846210"/>
          </a:xfrm>
        </p:spPr>
        <p:txBody>
          <a:bodyPr>
            <a:normAutofit/>
          </a:bodyPr>
          <a:lstStyle/>
          <a:p>
            <a:r>
              <a:rPr lang="en-US" cap="none" dirty="0"/>
              <a:t>Principles &amp; Tenets</a:t>
            </a:r>
            <a:endParaRPr lang="en-US" dirty="0"/>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3661778" y="1036450"/>
            <a:ext cx="5051283" cy="5503721"/>
          </a:xfrm>
        </p:spPr>
        <p:txBody>
          <a:bodyPr vert="horz" lIns="91440" tIns="45720" rIns="91440" bIns="45720" rtlCol="0" anchor="t">
            <a:noAutofit/>
          </a:bodyPr>
          <a:lstStyle/>
          <a:p>
            <a:pPr fontAlgn="base">
              <a:lnSpc>
                <a:spcPct val="100000"/>
              </a:lnSpc>
            </a:pPr>
            <a:r>
              <a:rPr lang="en-US" sz="2000" dirty="0">
                <a:solidFill>
                  <a:srgbClr val="2F3B75"/>
                </a:solidFill>
                <a:latin typeface="Abadi"/>
              </a:rPr>
              <a:t>Bi-directional effects -</a:t>
            </a:r>
            <a:endParaRPr lang="en-US" sz="2000">
              <a:solidFill>
                <a:srgbClr val="343434"/>
              </a:solidFill>
              <a:latin typeface="Abadi"/>
            </a:endParaRPr>
          </a:p>
          <a:p>
            <a:pPr lvl="1">
              <a:lnSpc>
                <a:spcPct val="100000"/>
              </a:lnSpc>
              <a:buFont typeface="Courier New" panose="020B0604020202020204" pitchFamily="34" charset="0"/>
              <a:buChar char="o"/>
            </a:pPr>
            <a:r>
              <a:rPr lang="en-US" sz="2000" dirty="0">
                <a:solidFill>
                  <a:srgbClr val="2F3B75"/>
                </a:solidFill>
                <a:latin typeface="Abadi"/>
              </a:rPr>
              <a:t>Early milestones influence later development, and later development can reinforce or reshape earlier skills</a:t>
            </a:r>
            <a:endParaRPr lang="en-US" sz="2000">
              <a:latin typeface="Abadi"/>
            </a:endParaRPr>
          </a:p>
          <a:p>
            <a:pPr>
              <a:lnSpc>
                <a:spcPct val="100000"/>
              </a:lnSpc>
            </a:pPr>
            <a:r>
              <a:rPr lang="en-US" sz="2000" dirty="0">
                <a:solidFill>
                  <a:srgbClr val="2F3B75"/>
                </a:solidFill>
                <a:latin typeface="Abadi"/>
              </a:rPr>
              <a:t>Impact across domains -</a:t>
            </a:r>
            <a:endParaRPr lang="en-US" sz="2000">
              <a:latin typeface="Abadi"/>
            </a:endParaRPr>
          </a:p>
          <a:p>
            <a:pPr lvl="1">
              <a:lnSpc>
                <a:spcPct val="100000"/>
              </a:lnSpc>
              <a:buFont typeface="Courier New" panose="020B0604020202020204" pitchFamily="34" charset="0"/>
              <a:buChar char="o"/>
            </a:pPr>
            <a:r>
              <a:rPr lang="en-US" sz="2000" dirty="0">
                <a:solidFill>
                  <a:srgbClr val="2F3B75"/>
                </a:solidFill>
                <a:latin typeface="Abadi"/>
              </a:rPr>
              <a:t>Development occurs within a single domain, or across multiple domains</a:t>
            </a:r>
            <a:endParaRPr lang="en-US" sz="2000">
              <a:latin typeface="Abadi"/>
            </a:endParaRPr>
          </a:p>
          <a:p>
            <a:pPr>
              <a:lnSpc>
                <a:spcPct val="100000"/>
              </a:lnSpc>
            </a:pPr>
            <a:r>
              <a:rPr lang="en-US" sz="2000" dirty="0">
                <a:solidFill>
                  <a:srgbClr val="2F3B75"/>
                </a:solidFill>
                <a:latin typeface="Abadi"/>
              </a:rPr>
              <a:t>Cumulative effects –</a:t>
            </a:r>
            <a:endParaRPr lang="en-US" sz="2000" dirty="0">
              <a:solidFill>
                <a:srgbClr val="000000"/>
              </a:solidFill>
              <a:latin typeface="Abadi"/>
              <a:cs typeface="Arial"/>
            </a:endParaRPr>
          </a:p>
          <a:p>
            <a:pPr lvl="1">
              <a:lnSpc>
                <a:spcPct val="100000"/>
              </a:lnSpc>
              <a:buFont typeface="Courier New" panose="020B0604020202020204" pitchFamily="34" charset="0"/>
              <a:buChar char="o"/>
            </a:pPr>
            <a:r>
              <a:rPr lang="en-US" sz="2000" dirty="0">
                <a:solidFill>
                  <a:srgbClr val="2F3B75"/>
                </a:solidFill>
                <a:latin typeface="Abadi"/>
              </a:rPr>
              <a:t>Small successes or early struggles lead to larger advantages or disadvantages later</a:t>
            </a:r>
            <a:endParaRPr lang="en-US" sz="2000">
              <a:latin typeface="Abadi"/>
            </a:endParaRPr>
          </a:p>
          <a:p>
            <a:pPr>
              <a:lnSpc>
                <a:spcPct val="100000"/>
              </a:lnSpc>
            </a:pPr>
            <a:r>
              <a:rPr lang="en-US" sz="2000" dirty="0">
                <a:solidFill>
                  <a:srgbClr val="2F3B75"/>
                </a:solidFill>
                <a:latin typeface="Abadi"/>
              </a:rPr>
              <a:t>Not predetermined –</a:t>
            </a:r>
            <a:endParaRPr lang="en-US" sz="2000" dirty="0">
              <a:solidFill>
                <a:srgbClr val="000000"/>
              </a:solidFill>
              <a:latin typeface="Abadi"/>
            </a:endParaRPr>
          </a:p>
          <a:p>
            <a:pPr lvl="1">
              <a:lnSpc>
                <a:spcPct val="100000"/>
              </a:lnSpc>
              <a:buFont typeface="Courier New" panose="020B0604020202020204" pitchFamily="34" charset="0"/>
              <a:buChar char="o"/>
            </a:pPr>
            <a:r>
              <a:rPr lang="en-US" sz="2000" dirty="0">
                <a:solidFill>
                  <a:srgbClr val="2F3B75"/>
                </a:solidFill>
                <a:latin typeface="Abadi"/>
              </a:rPr>
              <a:t> Development is a path of influence, not fixed destiny</a:t>
            </a:r>
            <a:endParaRPr lang="en-US" sz="2000" dirty="0">
              <a:latin typeface="Abadi"/>
            </a:endParaRP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5</a:t>
            </a:fld>
            <a:endParaRPr lang="en-US"/>
          </a:p>
        </p:txBody>
      </p:sp>
      <p:pic>
        <p:nvPicPr>
          <p:cNvPr id="6" name="Picture 5" descr="A young child climbing a ladder&#10;&#10;Description automatically generated">
            <a:extLst>
              <a:ext uri="{FF2B5EF4-FFF2-40B4-BE49-F238E27FC236}">
                <a16:creationId xmlns:a16="http://schemas.microsoft.com/office/drawing/2014/main" id="{DFB41CEB-6141-873F-5CF8-E1976359DF0E}"/>
              </a:ext>
            </a:extLst>
          </p:cNvPr>
          <p:cNvPicPr>
            <a:picLocks noChangeAspect="1"/>
          </p:cNvPicPr>
          <p:nvPr/>
        </p:nvPicPr>
        <p:blipFill>
          <a:blip r:embed="rId3"/>
          <a:stretch>
            <a:fillRect/>
          </a:stretch>
        </p:blipFill>
        <p:spPr>
          <a:xfrm>
            <a:off x="8815320" y="764884"/>
            <a:ext cx="3376680" cy="5073445"/>
          </a:xfrm>
          <a:prstGeom prst="rect">
            <a:avLst/>
          </a:prstGeom>
        </p:spPr>
      </p:pic>
    </p:spTree>
    <p:extLst>
      <p:ext uri="{BB962C8B-B14F-4D97-AF65-F5344CB8AC3E}">
        <p14:creationId xmlns:p14="http://schemas.microsoft.com/office/powerpoint/2010/main" val="141878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8630E-5B15-CC5F-9B54-87491D5DB2F1}"/>
              </a:ext>
            </a:extLst>
          </p:cNvPr>
          <p:cNvSpPr>
            <a:spLocks noGrp="1"/>
          </p:cNvSpPr>
          <p:nvPr>
            <p:ph sz="half" idx="14"/>
          </p:nvPr>
        </p:nvSpPr>
        <p:spPr>
          <a:xfrm>
            <a:off x="4011729" y="2186240"/>
            <a:ext cx="7636843" cy="4169582"/>
          </a:xfrm>
        </p:spPr>
        <p:txBody>
          <a:bodyPr vert="horz" lIns="91440" tIns="45720" rIns="91440" bIns="45720" rtlCol="0" anchor="t">
            <a:noAutofit/>
          </a:bodyPr>
          <a:lstStyle/>
          <a:p>
            <a:pPr marL="514350" indent="-514350">
              <a:lnSpc>
                <a:spcPct val="100000"/>
              </a:lnSpc>
              <a:buAutoNum type="arabicParenR"/>
            </a:pPr>
            <a:r>
              <a:rPr lang="en-US" sz="3000" dirty="0">
                <a:solidFill>
                  <a:srgbClr val="2F3B75"/>
                </a:solidFill>
                <a:latin typeface="Abadi"/>
              </a:rPr>
              <a:t>Biological Constraints</a:t>
            </a:r>
            <a:endParaRPr lang="en-US" sz="3000" dirty="0">
              <a:solidFill>
                <a:srgbClr val="000000"/>
              </a:solidFill>
              <a:latin typeface="Abadi"/>
            </a:endParaRPr>
          </a:p>
          <a:p>
            <a:pPr marL="857250" lvl="2">
              <a:lnSpc>
                <a:spcPct val="100000"/>
              </a:lnSpc>
              <a:buNone/>
            </a:pPr>
            <a:r>
              <a:rPr lang="en-US" sz="3000" dirty="0">
                <a:solidFill>
                  <a:srgbClr val="2F3B75"/>
                </a:solidFill>
                <a:latin typeface="Abadi"/>
              </a:rPr>
              <a:t>Genetic makeup, brain development, physical capabilities </a:t>
            </a:r>
            <a:endParaRPr lang="en-US" sz="3000" dirty="0">
              <a:latin typeface="Abadi"/>
            </a:endParaRPr>
          </a:p>
          <a:p>
            <a:pPr marL="0" indent="0">
              <a:lnSpc>
                <a:spcPct val="100000"/>
              </a:lnSpc>
              <a:buNone/>
            </a:pPr>
            <a:r>
              <a:rPr lang="en-US" sz="3000" dirty="0">
                <a:solidFill>
                  <a:srgbClr val="2F3B75"/>
                </a:solidFill>
                <a:latin typeface="Abadi"/>
                <a:cs typeface="Arial"/>
              </a:rPr>
              <a:t>2) </a:t>
            </a:r>
            <a:r>
              <a:rPr lang="en-US" sz="3000" dirty="0">
                <a:solidFill>
                  <a:srgbClr val="2F3B75"/>
                </a:solidFill>
                <a:latin typeface="Abadi"/>
              </a:rPr>
              <a:t>Environmental Constraints </a:t>
            </a:r>
            <a:endParaRPr lang="en-US" sz="3000" dirty="0">
              <a:solidFill>
                <a:srgbClr val="000000"/>
              </a:solidFill>
              <a:latin typeface="Abadi"/>
            </a:endParaRPr>
          </a:p>
          <a:p>
            <a:pPr marL="857250" lvl="2">
              <a:lnSpc>
                <a:spcPct val="100000"/>
              </a:lnSpc>
              <a:buNone/>
            </a:pPr>
            <a:r>
              <a:rPr lang="en-US" sz="3000" dirty="0">
                <a:solidFill>
                  <a:srgbClr val="2F3B75"/>
                </a:solidFill>
                <a:latin typeface="Abadi"/>
              </a:rPr>
              <a:t>SES, family dynamics, access to resources</a:t>
            </a:r>
            <a:endParaRPr lang="en-US" sz="3000" dirty="0">
              <a:latin typeface="Abadi"/>
            </a:endParaRPr>
          </a:p>
          <a:p>
            <a:pPr marL="0" indent="0">
              <a:lnSpc>
                <a:spcPct val="100000"/>
              </a:lnSpc>
              <a:buNone/>
            </a:pPr>
            <a:r>
              <a:rPr lang="en-US" sz="3000" dirty="0">
                <a:solidFill>
                  <a:srgbClr val="2F3B75"/>
                </a:solidFill>
                <a:latin typeface="Abadi"/>
                <a:cs typeface="Arial"/>
              </a:rPr>
              <a:t>3)</a:t>
            </a:r>
            <a:r>
              <a:rPr lang="en-US" sz="3000" dirty="0">
                <a:solidFill>
                  <a:srgbClr val="2F3B75"/>
                </a:solidFill>
                <a:latin typeface="Abadi"/>
              </a:rPr>
              <a:t> Experiential Constraints</a:t>
            </a:r>
            <a:endParaRPr lang="en-US" sz="3000" dirty="0">
              <a:latin typeface="Abadi"/>
            </a:endParaRPr>
          </a:p>
          <a:p>
            <a:pPr marL="857250" lvl="2">
              <a:lnSpc>
                <a:spcPct val="100000"/>
              </a:lnSpc>
              <a:buNone/>
            </a:pPr>
            <a:r>
              <a:rPr lang="en-US" sz="3000" dirty="0">
                <a:solidFill>
                  <a:srgbClr val="2F3B75"/>
                </a:solidFill>
                <a:latin typeface="Abadi"/>
              </a:rPr>
              <a:t>Life experiences</a:t>
            </a:r>
            <a:endParaRPr lang="en-US" sz="3000" dirty="0">
              <a:latin typeface="Abadi"/>
            </a:endParaRPr>
          </a:p>
        </p:txBody>
      </p:sp>
      <p:sp>
        <p:nvSpPr>
          <p:cNvPr id="5" name="Slide Number Placeholder 4">
            <a:extLst>
              <a:ext uri="{FF2B5EF4-FFF2-40B4-BE49-F238E27FC236}">
                <a16:creationId xmlns:a16="http://schemas.microsoft.com/office/drawing/2014/main" id="{C02C19D4-402A-D37F-BC9D-F646AF5689F8}"/>
              </a:ext>
            </a:extLst>
          </p:cNvPr>
          <p:cNvSpPr>
            <a:spLocks noGrp="1"/>
          </p:cNvSpPr>
          <p:nvPr>
            <p:ph type="sldNum" sz="quarter" idx="12"/>
          </p:nvPr>
        </p:nvSpPr>
        <p:spPr/>
        <p:txBody>
          <a:bodyPr/>
          <a:lstStyle/>
          <a:p>
            <a:fld id="{B5CEABB6-07DC-46E8-9B57-56EC44A396E5}" type="slidenum">
              <a:rPr lang="en-US" smtClean="0"/>
              <a:pPr/>
              <a:t>6</a:t>
            </a:fld>
            <a:endParaRPr lang="en-US"/>
          </a:p>
        </p:txBody>
      </p:sp>
      <p:sp>
        <p:nvSpPr>
          <p:cNvPr id="4" name="TextBox 3">
            <a:extLst>
              <a:ext uri="{FF2B5EF4-FFF2-40B4-BE49-F238E27FC236}">
                <a16:creationId xmlns:a16="http://schemas.microsoft.com/office/drawing/2014/main" id="{11BA19D1-0FCE-70DF-7BA0-0201A4F06B82}"/>
              </a:ext>
            </a:extLst>
          </p:cNvPr>
          <p:cNvSpPr txBox="1"/>
          <p:nvPr/>
        </p:nvSpPr>
        <p:spPr>
          <a:xfrm>
            <a:off x="3420979" y="503321"/>
            <a:ext cx="798696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2F3B75"/>
                </a:solidFill>
                <a:latin typeface="Avenir Next LT Pro"/>
                <a:cs typeface="Arial"/>
              </a:rPr>
              <a:t>Constraints - </a:t>
            </a:r>
          </a:p>
          <a:p>
            <a:r>
              <a:rPr lang="en-US" sz="4400" b="1" dirty="0">
                <a:solidFill>
                  <a:srgbClr val="2F3B75"/>
                </a:solidFill>
                <a:latin typeface="Avenir Next LT Pro"/>
                <a:cs typeface="Arial"/>
              </a:rPr>
              <a:t>   Shaping Factors</a:t>
            </a:r>
          </a:p>
        </p:txBody>
      </p:sp>
    </p:spTree>
    <p:extLst>
      <p:ext uri="{BB962C8B-B14F-4D97-AF65-F5344CB8AC3E}">
        <p14:creationId xmlns:p14="http://schemas.microsoft.com/office/powerpoint/2010/main" val="6060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051756" y="296257"/>
            <a:ext cx="6381426" cy="740453"/>
          </a:xfrm>
        </p:spPr>
        <p:txBody>
          <a:bodyPr>
            <a:normAutofit/>
          </a:bodyPr>
          <a:lstStyle/>
          <a:p>
            <a:r>
              <a:rPr lang="en-US" cap="none" dirty="0"/>
              <a:t>Domains and effects</a:t>
            </a:r>
            <a:endParaRPr lang="en-US" cap="none"/>
          </a:p>
        </p:txBody>
      </p:sp>
      <p:sp>
        <p:nvSpPr>
          <p:cNvPr id="12" name="Text Placeholder 11">
            <a:extLst>
              <a:ext uri="{FF2B5EF4-FFF2-40B4-BE49-F238E27FC236}">
                <a16:creationId xmlns:a16="http://schemas.microsoft.com/office/drawing/2014/main" id="{D3251268-42B4-3B45-A59B-740E2DB97A00}"/>
              </a:ext>
            </a:extLst>
          </p:cNvPr>
          <p:cNvSpPr>
            <a:spLocks noGrp="1"/>
          </p:cNvSpPr>
          <p:nvPr>
            <p:ph sz="half" idx="14"/>
          </p:nvPr>
        </p:nvSpPr>
        <p:spPr>
          <a:xfrm>
            <a:off x="3661778" y="1036450"/>
            <a:ext cx="5051283" cy="5513747"/>
          </a:xfrm>
        </p:spPr>
        <p:txBody>
          <a:bodyPr vert="horz" lIns="91440" tIns="45720" rIns="91440" bIns="45720" rtlCol="0" anchor="t">
            <a:normAutofit/>
          </a:bodyPr>
          <a:lstStyle/>
          <a:p>
            <a:pPr rtl="0" fontAlgn="base">
              <a:lnSpc>
                <a:spcPct val="100000"/>
              </a:lnSpc>
              <a:spcBef>
                <a:spcPts val="0"/>
              </a:spcBef>
              <a:spcAft>
                <a:spcPts val="0"/>
              </a:spcAft>
              <a:buFont typeface="Arial" panose="020B0604020202020204" pitchFamily="34" charset="0"/>
              <a:buChar char="•"/>
            </a:pPr>
            <a:r>
              <a:rPr lang="en-US" sz="3000" b="0" i="0" u="none" strike="noStrike">
                <a:solidFill>
                  <a:srgbClr val="343434"/>
                </a:solidFill>
                <a:effectLst/>
                <a:latin typeface="Abadi"/>
              </a:rPr>
              <a:t>Strong language skills in early childhood can support success in Reading, which further strengthens language abilities.</a:t>
            </a:r>
            <a:endParaRPr lang="en-US" sz="3000" b="0" i="0" u="none" strike="noStrike">
              <a:solidFill>
                <a:srgbClr val="C62028"/>
              </a:solidFill>
              <a:effectLst/>
              <a:latin typeface="Abadi"/>
            </a:endParaRPr>
          </a:p>
          <a:p>
            <a:pPr rtl="0" fontAlgn="base">
              <a:lnSpc>
                <a:spcPct val="100000"/>
              </a:lnSpc>
              <a:spcBef>
                <a:spcPts val="1000"/>
              </a:spcBef>
              <a:spcAft>
                <a:spcPts val="0"/>
              </a:spcAft>
              <a:buFont typeface="Arial" panose="020B0604020202020204" pitchFamily="34" charset="0"/>
              <a:buChar char="•"/>
            </a:pPr>
            <a:r>
              <a:rPr lang="en-US" sz="3000" b="0" i="0" u="none" strike="noStrike">
                <a:solidFill>
                  <a:srgbClr val="343434"/>
                </a:solidFill>
                <a:effectLst/>
                <a:latin typeface="Abadi"/>
              </a:rPr>
              <a:t>Motor skills leading to improved coordination and athleticism.</a:t>
            </a:r>
            <a:endParaRPr lang="en-US" sz="3000" b="0" i="0" u="none" strike="noStrike">
              <a:solidFill>
                <a:srgbClr val="C62028"/>
              </a:solidFill>
              <a:effectLst/>
              <a:latin typeface="Abadi"/>
            </a:endParaRPr>
          </a:p>
          <a:p>
            <a:pPr rtl="0" fontAlgn="base">
              <a:lnSpc>
                <a:spcPct val="100000"/>
              </a:lnSpc>
              <a:spcBef>
                <a:spcPts val="1000"/>
              </a:spcBef>
              <a:spcAft>
                <a:spcPts val="0"/>
              </a:spcAft>
              <a:buFont typeface="Arial" panose="020B0604020202020204" pitchFamily="34" charset="0"/>
              <a:buChar char="•"/>
            </a:pPr>
            <a:r>
              <a:rPr lang="en-US" sz="3000" b="0" i="0" u="none" strike="noStrike">
                <a:solidFill>
                  <a:srgbClr val="343434"/>
                </a:solidFill>
                <a:effectLst/>
                <a:latin typeface="Abadi"/>
              </a:rPr>
              <a:t>Small successes or struggles early on can have a snowball effect over time.</a:t>
            </a:r>
            <a:endParaRPr lang="en-US" sz="3000" b="0" i="0" u="none" strike="noStrike">
              <a:solidFill>
                <a:srgbClr val="C62028"/>
              </a:solidFill>
              <a:effectLst/>
              <a:latin typeface="Abadi"/>
            </a:endParaRPr>
          </a:p>
          <a:p>
            <a:pPr>
              <a:lnSpc>
                <a:spcPct val="100000"/>
              </a:lnSpc>
            </a:pPr>
            <a:endParaRPr lang="en-US" sz="3000">
              <a:latin typeface="Abadi" panose="020B0604020104020204" pitchFamily="34" charset="0"/>
            </a:endParaRP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7</a:t>
            </a:fld>
            <a:endParaRPr lang="en-US"/>
          </a:p>
        </p:txBody>
      </p:sp>
      <p:pic>
        <p:nvPicPr>
          <p:cNvPr id="6" name="Picture 5" descr="A young child climbing a ladder&#10;&#10;Description automatically generated">
            <a:extLst>
              <a:ext uri="{FF2B5EF4-FFF2-40B4-BE49-F238E27FC236}">
                <a16:creationId xmlns:a16="http://schemas.microsoft.com/office/drawing/2014/main" id="{DFB41CEB-6141-873F-5CF8-E1976359DF0E}"/>
              </a:ext>
            </a:extLst>
          </p:cNvPr>
          <p:cNvPicPr>
            <a:picLocks noChangeAspect="1"/>
          </p:cNvPicPr>
          <p:nvPr/>
        </p:nvPicPr>
        <p:blipFill>
          <a:blip r:embed="rId3"/>
          <a:stretch>
            <a:fillRect/>
          </a:stretch>
        </p:blipFill>
        <p:spPr>
          <a:xfrm>
            <a:off x="8815320" y="764884"/>
            <a:ext cx="3376680" cy="5073445"/>
          </a:xfrm>
          <a:prstGeom prst="rect">
            <a:avLst/>
          </a:prstGeom>
        </p:spPr>
      </p:pic>
    </p:spTree>
    <p:extLst>
      <p:ext uri="{BB962C8B-B14F-4D97-AF65-F5344CB8AC3E}">
        <p14:creationId xmlns:p14="http://schemas.microsoft.com/office/powerpoint/2010/main" val="355920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06549BD-D8AF-D3BE-750E-5F8C50CCB5B9}"/>
              </a:ext>
            </a:extLst>
          </p:cNvPr>
          <p:cNvPicPr>
            <a:picLocks noGrp="1" noChangeAspect="1"/>
          </p:cNvPicPr>
          <p:nvPr>
            <p:ph type="pic" sz="quarter" idx="15"/>
          </p:nvPr>
        </p:nvPicPr>
        <p:blipFill>
          <a:blip r:embed="rId3"/>
          <a:srcRect l="35934" r="35934"/>
          <a:stretch/>
        </p:blipFill>
        <p:spPr>
          <a:xfrm>
            <a:off x="1011337" y="9212"/>
            <a:ext cx="2029967" cy="4850544"/>
          </a:xfrm>
        </p:spPr>
      </p:pic>
      <p:sp>
        <p:nvSpPr>
          <p:cNvPr id="8" name="Text Placeholder 7">
            <a:extLst>
              <a:ext uri="{FF2B5EF4-FFF2-40B4-BE49-F238E27FC236}">
                <a16:creationId xmlns:a16="http://schemas.microsoft.com/office/drawing/2014/main" id="{87441910-6501-5C60-C05A-BAFF34C25798}"/>
              </a:ext>
            </a:extLst>
          </p:cNvPr>
          <p:cNvSpPr>
            <a:spLocks noGrp="1"/>
          </p:cNvSpPr>
          <p:nvPr>
            <p:ph sz="half" idx="16"/>
          </p:nvPr>
        </p:nvSpPr>
        <p:spPr>
          <a:xfrm>
            <a:off x="3643532" y="1338372"/>
            <a:ext cx="8364501" cy="5088172"/>
          </a:xfrm>
        </p:spPr>
        <p:txBody>
          <a:bodyPr vert="horz" lIns="91440" tIns="45720" rIns="91440" bIns="45720" rtlCol="0" anchor="t">
            <a:normAutofit fontScale="92500" lnSpcReduction="10000"/>
          </a:bodyPr>
          <a:lstStyle/>
          <a:p>
            <a:pPr marL="0" indent="0" rtl="0">
              <a:lnSpc>
                <a:spcPct val="120000"/>
              </a:lnSpc>
              <a:spcBef>
                <a:spcPts val="1200"/>
              </a:spcBef>
              <a:spcAft>
                <a:spcPts val="1200"/>
              </a:spcAft>
              <a:buNone/>
            </a:pPr>
            <a:r>
              <a:rPr lang="en-US" sz="3000" b="0" i="0" u="none" strike="noStrike">
                <a:solidFill>
                  <a:schemeClr val="bg1"/>
                </a:solidFill>
                <a:effectLst/>
                <a:latin typeface="Abadi"/>
              </a:rPr>
              <a:t>When using a cascade model, an early childhood teaching educator can learn how to introduce the interconnected domains and the possible pathways that an infant can follow in their childhood. The ethical dilemmas that early childhood educators face can be addressed when the needs of children are put first, when there are balanced teaching styles, diverse environments that recreate how multiple domains and interactions play a role in the development of young children.</a:t>
            </a:r>
            <a:endParaRPr lang="en-US">
              <a:solidFill>
                <a:schemeClr val="bg1"/>
              </a:solidFill>
            </a:endParaRPr>
          </a:p>
        </p:txBody>
      </p:sp>
      <p:sp>
        <p:nvSpPr>
          <p:cNvPr id="64" name="Oval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a:lstStyle/>
          <a:p>
            <a:fld id="{B5CEABB6-07DC-46E8-9B57-56EC44A396E5}" type="slidenum">
              <a:rPr lang="en-US" smtClean="0"/>
              <a:pPr/>
              <a:t>8</a:t>
            </a:fld>
            <a:endParaRPr lang="en-US"/>
          </a:p>
        </p:txBody>
      </p:sp>
      <p:sp>
        <p:nvSpPr>
          <p:cNvPr id="3" name="Text Placeholder 7">
            <a:extLst>
              <a:ext uri="{FF2B5EF4-FFF2-40B4-BE49-F238E27FC236}">
                <a16:creationId xmlns:a16="http://schemas.microsoft.com/office/drawing/2014/main" id="{08A8D4C9-EAF4-3766-F706-F88D9A778A7C}"/>
              </a:ext>
            </a:extLst>
          </p:cNvPr>
          <p:cNvSpPr txBox="1">
            <a:spLocks/>
          </p:cNvSpPr>
          <p:nvPr/>
        </p:nvSpPr>
        <p:spPr>
          <a:xfrm>
            <a:off x="3294616" y="247509"/>
            <a:ext cx="8013581" cy="1097700"/>
          </a:xfrm>
          <a:prstGeom prst="rect">
            <a:avLst/>
          </a:prstGeom>
        </p:spPr>
        <p:txBody>
          <a:bodyPr vert="horz" lIns="91440" tIns="45720" rIns="91440" bIns="45720" rtlCol="0" anchor="t">
            <a:normAutofit fontScale="92500"/>
          </a:bodyPr>
          <a:lstStyle>
            <a:lvl1pPr marL="285750" indent="-28575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ts val="2000"/>
              </a:lnSpc>
              <a:spcBef>
                <a:spcPts val="0"/>
              </a:spcBef>
              <a:spcAft>
                <a:spcPts val="12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200"/>
              </a:spcBef>
              <a:buNone/>
            </a:pPr>
            <a:r>
              <a:rPr lang="en-US" sz="4400" b="1" err="1">
                <a:solidFill>
                  <a:schemeClr val="bg1"/>
                </a:solidFill>
                <a:latin typeface="Avenir Next LT Pro"/>
              </a:rPr>
              <a:t>DevC</a:t>
            </a:r>
            <a:r>
              <a:rPr lang="en-US" sz="4400" b="1" dirty="0">
                <a:solidFill>
                  <a:schemeClr val="bg1"/>
                </a:solidFill>
                <a:latin typeface="Avenir Next LT Pro"/>
              </a:rPr>
              <a:t> framework as paradigm </a:t>
            </a:r>
          </a:p>
        </p:txBody>
      </p:sp>
    </p:spTree>
    <p:extLst>
      <p:ext uri="{BB962C8B-B14F-4D97-AF65-F5344CB8AC3E}">
        <p14:creationId xmlns:p14="http://schemas.microsoft.com/office/powerpoint/2010/main" val="15939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7258730" y="533182"/>
            <a:ext cx="4542979" cy="961483"/>
          </a:xfrm>
        </p:spPr>
        <p:txBody>
          <a:bodyPr>
            <a:normAutofit/>
          </a:bodyPr>
          <a:lstStyle/>
          <a:p>
            <a:r>
              <a:rPr lang="en-US" cap="none"/>
              <a:t>Methodology​</a:t>
            </a:r>
          </a:p>
        </p:txBody>
      </p:sp>
      <p:sp>
        <p:nvSpPr>
          <p:cNvPr id="7" name="Text Placeholder 6">
            <a:extLst>
              <a:ext uri="{FF2B5EF4-FFF2-40B4-BE49-F238E27FC236}">
                <a16:creationId xmlns:a16="http://schemas.microsoft.com/office/drawing/2014/main" id="{3FF2D739-E475-54F8-C832-F04A983D0F24}"/>
              </a:ext>
            </a:extLst>
          </p:cNvPr>
          <p:cNvSpPr>
            <a:spLocks noGrp="1"/>
          </p:cNvSpPr>
          <p:nvPr>
            <p:ph sz="half" idx="15"/>
          </p:nvPr>
        </p:nvSpPr>
        <p:spPr>
          <a:xfrm>
            <a:off x="1600800" y="1711588"/>
            <a:ext cx="6373568" cy="4136872"/>
          </a:xfrm>
        </p:spPr>
        <p:txBody>
          <a:bodyPr vert="horz" lIns="91440" tIns="45720" rIns="91440" bIns="45720" rtlCol="0" anchor="t">
            <a:noAutofit/>
          </a:bodyPr>
          <a:lstStyle/>
          <a:p>
            <a:r>
              <a:rPr lang="en-US" sz="3000" dirty="0">
                <a:latin typeface="Abadi"/>
              </a:rPr>
              <a:t>On going Literature Review – no citations of </a:t>
            </a:r>
            <a:r>
              <a:rPr lang="en-US" sz="3000" dirty="0" err="1">
                <a:latin typeface="Abadi"/>
              </a:rPr>
              <a:t>DevC</a:t>
            </a:r>
            <a:r>
              <a:rPr lang="en-US" sz="3000" dirty="0">
                <a:latin typeface="Abadi"/>
              </a:rPr>
              <a:t> in Education journals.</a:t>
            </a:r>
            <a:endParaRPr lang="en-US" sz="3000">
              <a:latin typeface="Abadi"/>
            </a:endParaRPr>
          </a:p>
          <a:p>
            <a:endParaRPr lang="en-US" sz="3000">
              <a:latin typeface="Abadi"/>
            </a:endParaRPr>
          </a:p>
          <a:p>
            <a:r>
              <a:rPr lang="en-US" sz="3000" dirty="0">
                <a:latin typeface="Abadi"/>
              </a:rPr>
              <a:t>Survey Pilot Study: </a:t>
            </a:r>
            <a:r>
              <a:rPr lang="en-US" sz="3000" dirty="0">
                <a:ea typeface="+mn-lt"/>
                <a:cs typeface="+mn-lt"/>
              </a:rPr>
              <a:t>change of teachers' image of the child</a:t>
            </a:r>
          </a:p>
          <a:p>
            <a:endParaRPr lang="en-US" sz="3000">
              <a:latin typeface="Abadi"/>
            </a:endParaRPr>
          </a:p>
          <a:p>
            <a:r>
              <a:rPr lang="en-US" sz="3000" dirty="0">
                <a:latin typeface="Abadi"/>
              </a:rPr>
              <a:t>Preliminary results</a:t>
            </a: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9</a:t>
            </a:fld>
            <a:endParaRPr lang="en-US"/>
          </a:p>
        </p:txBody>
      </p:sp>
      <p:pic>
        <p:nvPicPr>
          <p:cNvPr id="5" name="Graphic 4" descr="Clipboard with solid fill">
            <a:extLst>
              <a:ext uri="{FF2B5EF4-FFF2-40B4-BE49-F238E27FC236}">
                <a16:creationId xmlns:a16="http://schemas.microsoft.com/office/drawing/2014/main" id="{531EF2D4-2BEC-A47C-BC0B-13B1E5568F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6065" y="1494665"/>
            <a:ext cx="3635830" cy="3635830"/>
          </a:xfrm>
          <a:prstGeom prst="rect">
            <a:avLst/>
          </a:prstGeom>
        </p:spPr>
      </p:pic>
    </p:spTree>
    <p:extLst>
      <p:ext uri="{BB962C8B-B14F-4D97-AF65-F5344CB8AC3E}">
        <p14:creationId xmlns:p14="http://schemas.microsoft.com/office/powerpoint/2010/main" val="4252466045"/>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0F65614A-92F9-4391-AC3D-F3F5B0704F9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18903D25-5BE2-4D9E-B7D8-BE1DCAE2DC41}">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Colorful abstract pitch deck</Template>
  <TotalTime>0</TotalTime>
  <Words>768</Words>
  <Application>Microsoft Office PowerPoint</Application>
  <PresentationFormat>Widescreen</PresentationFormat>
  <Paragraphs>105</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Abadi</vt:lpstr>
      <vt:lpstr>Aptos Black</vt:lpstr>
      <vt:lpstr>Arial</vt:lpstr>
      <vt:lpstr>Avenir Next LT Pro</vt:lpstr>
      <vt:lpstr>Calibri</vt:lpstr>
      <vt:lpstr>Courier New</vt:lpstr>
      <vt:lpstr>Gill Sans</vt:lpstr>
      <vt:lpstr>Tenorite</vt:lpstr>
      <vt:lpstr>Custom</vt:lpstr>
      <vt:lpstr>Shifting Lenses: A Conceptual Framework for Teachers' Image of the Child</vt:lpstr>
      <vt:lpstr>Agenda</vt:lpstr>
      <vt:lpstr>Statement of the problem</vt:lpstr>
      <vt:lpstr>Conceptual Framework:  Cascades as metaphor </vt:lpstr>
      <vt:lpstr>Principles &amp; Tenets</vt:lpstr>
      <vt:lpstr>PowerPoint Presentation</vt:lpstr>
      <vt:lpstr>Domains and effects</vt:lpstr>
      <vt:lpstr>PowerPoint Presentation</vt:lpstr>
      <vt:lpstr>Methodology​</vt:lpstr>
      <vt:lpstr>Research Questions (draft)</vt:lpstr>
      <vt:lpstr>Pilot study</vt:lpstr>
      <vt:lpstr>Sample of Questions</vt:lpstr>
      <vt:lpstr>Preliminary results​</vt:lpstr>
      <vt:lpstr>Outcomes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Lenses: A Conceptual Framework for Teachers' Image of the Child</dc:title>
  <dc:creator>Daniela Alejandra Uribe Montserrat</dc:creator>
  <cp:lastModifiedBy>Josh Thompson</cp:lastModifiedBy>
  <cp:revision>183</cp:revision>
  <dcterms:created xsi:type="dcterms:W3CDTF">2024-06-07T02:51:18Z</dcterms:created>
  <dcterms:modified xsi:type="dcterms:W3CDTF">2024-06-09T23:32:58Z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