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29"/>
  </p:notesMasterIdLst>
  <p:sldIdLst>
    <p:sldId id="256" r:id="rId2"/>
    <p:sldId id="270" r:id="rId3"/>
    <p:sldId id="311" r:id="rId4"/>
    <p:sldId id="370" r:id="rId5"/>
    <p:sldId id="299" r:id="rId6"/>
    <p:sldId id="269" r:id="rId7"/>
    <p:sldId id="351" r:id="rId8"/>
    <p:sldId id="272" r:id="rId9"/>
    <p:sldId id="358" r:id="rId10"/>
    <p:sldId id="349" r:id="rId11"/>
    <p:sldId id="267" r:id="rId12"/>
    <p:sldId id="263" r:id="rId13"/>
    <p:sldId id="281" r:id="rId14"/>
    <p:sldId id="264" r:id="rId15"/>
    <p:sldId id="307" r:id="rId16"/>
    <p:sldId id="359" r:id="rId17"/>
    <p:sldId id="352" r:id="rId18"/>
    <p:sldId id="348" r:id="rId19"/>
    <p:sldId id="343" r:id="rId20"/>
    <p:sldId id="353" r:id="rId21"/>
    <p:sldId id="360" r:id="rId22"/>
    <p:sldId id="354" r:id="rId23"/>
    <p:sldId id="355" r:id="rId24"/>
    <p:sldId id="372" r:id="rId25"/>
    <p:sldId id="371" r:id="rId26"/>
    <p:sldId id="350" r:id="rId27"/>
    <p:sldId id="34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94694"/>
  </p:normalViewPr>
  <p:slideViewPr>
    <p:cSldViewPr snapToGrid="0">
      <p:cViewPr varScale="1">
        <p:scale>
          <a:sx n="113" d="100"/>
          <a:sy n="113" d="100"/>
        </p:scale>
        <p:origin x="11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AD8A0-F721-4B35-8B77-D8C878C337A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09A0AD7-3C06-453E-8007-26F89F17AD05}">
      <dgm:prSet custT="1"/>
      <dgm:spPr/>
      <dgm:t>
        <a:bodyPr/>
        <a:lstStyle/>
        <a:p>
          <a:pPr>
            <a:lnSpc>
              <a:spcPct val="100000"/>
            </a:lnSpc>
          </a:pPr>
          <a:r>
            <a:rPr lang="en-US" sz="1900" b="1" dirty="0"/>
            <a:t>Bidirectional Effect</a:t>
          </a:r>
          <a:r>
            <a:rPr lang="en-US" sz="1900" dirty="0"/>
            <a:t>: Milestones influence development; development reinforce or reshape earlier skills.</a:t>
          </a:r>
        </a:p>
      </dgm:t>
    </dgm:pt>
    <dgm:pt modelId="{99974A1C-863C-4F15-B79E-0D9F3EE6CADF}" type="parTrans" cxnId="{DD91F71B-2999-467A-817D-17E2E4F8B4E5}">
      <dgm:prSet/>
      <dgm:spPr/>
      <dgm:t>
        <a:bodyPr/>
        <a:lstStyle/>
        <a:p>
          <a:endParaRPr lang="en-US"/>
        </a:p>
      </dgm:t>
    </dgm:pt>
    <dgm:pt modelId="{BA4B6069-3393-4153-A603-B6B009671B7B}" type="sibTrans" cxnId="{DD91F71B-2999-467A-817D-17E2E4F8B4E5}">
      <dgm:prSet phldrT="01"/>
      <dgm:spPr/>
      <dgm:t>
        <a:bodyPr/>
        <a:lstStyle/>
        <a:p>
          <a:endParaRPr lang="en-US"/>
        </a:p>
      </dgm:t>
    </dgm:pt>
    <dgm:pt modelId="{771BD4CF-1175-453D-94E5-9C379E41D39C}">
      <dgm:prSet custT="1"/>
      <dgm:spPr/>
      <dgm:t>
        <a:bodyPr/>
        <a:lstStyle/>
        <a:p>
          <a:pPr>
            <a:lnSpc>
              <a:spcPct val="100000"/>
            </a:lnSpc>
          </a:pPr>
          <a:r>
            <a:rPr lang="en-US" sz="1900" b="1" dirty="0"/>
            <a:t>Impact Across Domains: </a:t>
          </a:r>
          <a:r>
            <a:rPr lang="en-US" sz="1900" dirty="0"/>
            <a:t>Cascades can occur within a single domain (ex: motor skills improve athleticism), or across different domains (social skills = better academic performance).</a:t>
          </a:r>
        </a:p>
      </dgm:t>
    </dgm:pt>
    <dgm:pt modelId="{FEF10246-0CD9-4D46-8BDE-FF3CBD9348B4}" type="parTrans" cxnId="{DC607207-9925-4033-9B54-2FD363D2436B}">
      <dgm:prSet/>
      <dgm:spPr/>
      <dgm:t>
        <a:bodyPr/>
        <a:lstStyle/>
        <a:p>
          <a:endParaRPr lang="en-US"/>
        </a:p>
      </dgm:t>
    </dgm:pt>
    <dgm:pt modelId="{65A282DE-1D42-4DC3-877E-F0BFDEAAA70A}" type="sibTrans" cxnId="{DC607207-9925-4033-9B54-2FD363D2436B}">
      <dgm:prSet phldrT="02"/>
      <dgm:spPr/>
      <dgm:t>
        <a:bodyPr/>
        <a:lstStyle/>
        <a:p>
          <a:endParaRPr lang="en-US"/>
        </a:p>
      </dgm:t>
    </dgm:pt>
    <dgm:pt modelId="{CA33B6C5-CF16-40D5-B9C5-AF922BEEEC12}">
      <dgm:prSet custT="1"/>
      <dgm:spPr/>
      <dgm:t>
        <a:bodyPr/>
        <a:lstStyle/>
        <a:p>
          <a:pPr>
            <a:lnSpc>
              <a:spcPct val="100000"/>
            </a:lnSpc>
          </a:pPr>
          <a:r>
            <a:rPr lang="en-US" sz="1900" b="1" dirty="0"/>
            <a:t>Cumulative Effect: </a:t>
          </a:r>
          <a:r>
            <a:rPr lang="en-US" sz="1900" dirty="0"/>
            <a:t>Small successes or struggles early on can have a snowball affect over time, leading to advantages or disadvantages.</a:t>
          </a:r>
        </a:p>
      </dgm:t>
    </dgm:pt>
    <dgm:pt modelId="{BE9F0403-16EE-4381-879F-EFDB0936851F}" type="parTrans" cxnId="{54817F9F-DED5-4381-A1C0-C517F0DAD99A}">
      <dgm:prSet/>
      <dgm:spPr/>
      <dgm:t>
        <a:bodyPr/>
        <a:lstStyle/>
        <a:p>
          <a:endParaRPr lang="en-US"/>
        </a:p>
      </dgm:t>
    </dgm:pt>
    <dgm:pt modelId="{6A29FED6-367A-4C42-9C6A-589B5C22B640}" type="sibTrans" cxnId="{54817F9F-DED5-4381-A1C0-C517F0DAD99A}">
      <dgm:prSet phldrT="03"/>
      <dgm:spPr/>
      <dgm:t>
        <a:bodyPr/>
        <a:lstStyle/>
        <a:p>
          <a:endParaRPr lang="en-US"/>
        </a:p>
      </dgm:t>
    </dgm:pt>
    <dgm:pt modelId="{A702AC77-6E4C-41F5-A182-41692666673C}">
      <dgm:prSet custT="1"/>
      <dgm:spPr/>
      <dgm:t>
        <a:bodyPr/>
        <a:lstStyle/>
        <a:p>
          <a:pPr>
            <a:lnSpc>
              <a:spcPct val="100000"/>
            </a:lnSpc>
          </a:pPr>
          <a:r>
            <a:rPr lang="en-US" sz="1900" b="1" dirty="0"/>
            <a:t>Not Predetermined: </a:t>
          </a:r>
          <a:r>
            <a:rPr lang="en-US" sz="1900" dirty="0"/>
            <a:t>While cascades suggest a path of influence, it’s not a fixed destiny. Children are adaptable, and environmental factors, interventions, and individual differences can modify the course of development.</a:t>
          </a:r>
        </a:p>
      </dgm:t>
    </dgm:pt>
    <dgm:pt modelId="{649310C9-35BE-40CD-849B-0FAB9FD39A5A}" type="parTrans" cxnId="{A9B2E30B-0803-4C97-8FCA-D6C5E20CFD6E}">
      <dgm:prSet/>
      <dgm:spPr/>
      <dgm:t>
        <a:bodyPr/>
        <a:lstStyle/>
        <a:p>
          <a:endParaRPr lang="en-US"/>
        </a:p>
      </dgm:t>
    </dgm:pt>
    <dgm:pt modelId="{06C430C1-C160-421F-ADDB-8F1506672427}" type="sibTrans" cxnId="{A9B2E30B-0803-4C97-8FCA-D6C5E20CFD6E}">
      <dgm:prSet phldrT="04"/>
      <dgm:spPr/>
      <dgm:t>
        <a:bodyPr/>
        <a:lstStyle/>
        <a:p>
          <a:endParaRPr lang="en-US"/>
        </a:p>
      </dgm:t>
    </dgm:pt>
    <dgm:pt modelId="{F1759CD2-5074-194D-8CAF-4D5FDEBC8898}" type="pres">
      <dgm:prSet presAssocID="{B66AD8A0-F721-4B35-8B77-D8C878C337A0}" presName="vert0" presStyleCnt="0">
        <dgm:presLayoutVars>
          <dgm:dir/>
          <dgm:animOne val="branch"/>
          <dgm:animLvl val="lvl"/>
        </dgm:presLayoutVars>
      </dgm:prSet>
      <dgm:spPr/>
    </dgm:pt>
    <dgm:pt modelId="{D6E602CB-08D5-A440-B3D2-61CC33AC0D14}" type="pres">
      <dgm:prSet presAssocID="{F09A0AD7-3C06-453E-8007-26F89F17AD05}" presName="thickLine" presStyleLbl="alignNode1" presStyleIdx="0" presStyleCnt="4"/>
      <dgm:spPr/>
    </dgm:pt>
    <dgm:pt modelId="{8E543657-9774-CC47-8ABC-56BE62AAD7D9}" type="pres">
      <dgm:prSet presAssocID="{F09A0AD7-3C06-453E-8007-26F89F17AD05}" presName="horz1" presStyleCnt="0"/>
      <dgm:spPr/>
    </dgm:pt>
    <dgm:pt modelId="{D4816882-8645-9643-B307-F97C5E459675}" type="pres">
      <dgm:prSet presAssocID="{F09A0AD7-3C06-453E-8007-26F89F17AD05}" presName="tx1" presStyleLbl="revTx" presStyleIdx="0" presStyleCnt="4"/>
      <dgm:spPr/>
    </dgm:pt>
    <dgm:pt modelId="{1526B4B5-E900-4241-A3B4-8A1655594391}" type="pres">
      <dgm:prSet presAssocID="{F09A0AD7-3C06-453E-8007-26F89F17AD05}" presName="vert1" presStyleCnt="0"/>
      <dgm:spPr/>
    </dgm:pt>
    <dgm:pt modelId="{05466835-9F53-164A-8A46-0FD6CD7D07C8}" type="pres">
      <dgm:prSet presAssocID="{771BD4CF-1175-453D-94E5-9C379E41D39C}" presName="thickLine" presStyleLbl="alignNode1" presStyleIdx="1" presStyleCnt="4"/>
      <dgm:spPr/>
    </dgm:pt>
    <dgm:pt modelId="{B5B3F9AA-2972-3B42-A777-F781367B69C8}" type="pres">
      <dgm:prSet presAssocID="{771BD4CF-1175-453D-94E5-9C379E41D39C}" presName="horz1" presStyleCnt="0"/>
      <dgm:spPr/>
    </dgm:pt>
    <dgm:pt modelId="{9520B1A1-146E-FA4D-9DCE-8F37EF187AFE}" type="pres">
      <dgm:prSet presAssocID="{771BD4CF-1175-453D-94E5-9C379E41D39C}" presName="tx1" presStyleLbl="revTx" presStyleIdx="1" presStyleCnt="4"/>
      <dgm:spPr/>
    </dgm:pt>
    <dgm:pt modelId="{F52112FF-F420-5148-9D7E-61A2A0DA884A}" type="pres">
      <dgm:prSet presAssocID="{771BD4CF-1175-453D-94E5-9C379E41D39C}" presName="vert1" presStyleCnt="0"/>
      <dgm:spPr/>
    </dgm:pt>
    <dgm:pt modelId="{D57D1666-5CFD-0A44-B031-B0FA04379B8D}" type="pres">
      <dgm:prSet presAssocID="{CA33B6C5-CF16-40D5-B9C5-AF922BEEEC12}" presName="thickLine" presStyleLbl="alignNode1" presStyleIdx="2" presStyleCnt="4"/>
      <dgm:spPr/>
    </dgm:pt>
    <dgm:pt modelId="{78EBCFAB-634D-674D-8E77-9F1A196A850E}" type="pres">
      <dgm:prSet presAssocID="{CA33B6C5-CF16-40D5-B9C5-AF922BEEEC12}" presName="horz1" presStyleCnt="0"/>
      <dgm:spPr/>
    </dgm:pt>
    <dgm:pt modelId="{D226F1B6-A113-5A46-88BB-6C9CEDFFDDA7}" type="pres">
      <dgm:prSet presAssocID="{CA33B6C5-CF16-40D5-B9C5-AF922BEEEC12}" presName="tx1" presStyleLbl="revTx" presStyleIdx="2" presStyleCnt="4"/>
      <dgm:spPr/>
    </dgm:pt>
    <dgm:pt modelId="{6FB39ECE-CAA9-7F4A-9AFD-19F991CFE429}" type="pres">
      <dgm:prSet presAssocID="{CA33B6C5-CF16-40D5-B9C5-AF922BEEEC12}" presName="vert1" presStyleCnt="0"/>
      <dgm:spPr/>
    </dgm:pt>
    <dgm:pt modelId="{87370F36-2D8C-EE41-B60A-BF6CCF0B0DC2}" type="pres">
      <dgm:prSet presAssocID="{A702AC77-6E4C-41F5-A182-41692666673C}" presName="thickLine" presStyleLbl="alignNode1" presStyleIdx="3" presStyleCnt="4"/>
      <dgm:spPr/>
    </dgm:pt>
    <dgm:pt modelId="{A313702C-BBB8-7E40-82A2-809051FC4051}" type="pres">
      <dgm:prSet presAssocID="{A702AC77-6E4C-41F5-A182-41692666673C}" presName="horz1" presStyleCnt="0"/>
      <dgm:spPr/>
    </dgm:pt>
    <dgm:pt modelId="{979C8BE6-6B8B-ED48-97EB-7D76383E432F}" type="pres">
      <dgm:prSet presAssocID="{A702AC77-6E4C-41F5-A182-41692666673C}" presName="tx1" presStyleLbl="revTx" presStyleIdx="3" presStyleCnt="4"/>
      <dgm:spPr/>
    </dgm:pt>
    <dgm:pt modelId="{60A98DD9-883B-CD43-A56C-3ED2204C632D}" type="pres">
      <dgm:prSet presAssocID="{A702AC77-6E4C-41F5-A182-41692666673C}" presName="vert1" presStyleCnt="0"/>
      <dgm:spPr/>
    </dgm:pt>
  </dgm:ptLst>
  <dgm:cxnLst>
    <dgm:cxn modelId="{DC607207-9925-4033-9B54-2FD363D2436B}" srcId="{B66AD8A0-F721-4B35-8B77-D8C878C337A0}" destId="{771BD4CF-1175-453D-94E5-9C379E41D39C}" srcOrd="1" destOrd="0" parTransId="{FEF10246-0CD9-4D46-8BDE-FF3CBD9348B4}" sibTransId="{65A282DE-1D42-4DC3-877E-F0BFDEAAA70A}"/>
    <dgm:cxn modelId="{A9B2E30B-0803-4C97-8FCA-D6C5E20CFD6E}" srcId="{B66AD8A0-F721-4B35-8B77-D8C878C337A0}" destId="{A702AC77-6E4C-41F5-A182-41692666673C}" srcOrd="3" destOrd="0" parTransId="{649310C9-35BE-40CD-849B-0FAB9FD39A5A}" sibTransId="{06C430C1-C160-421F-ADDB-8F1506672427}"/>
    <dgm:cxn modelId="{DD91F71B-2999-467A-817D-17E2E4F8B4E5}" srcId="{B66AD8A0-F721-4B35-8B77-D8C878C337A0}" destId="{F09A0AD7-3C06-453E-8007-26F89F17AD05}" srcOrd="0" destOrd="0" parTransId="{99974A1C-863C-4F15-B79E-0D9F3EE6CADF}" sibTransId="{BA4B6069-3393-4153-A603-B6B009671B7B}"/>
    <dgm:cxn modelId="{2370033E-E5C0-5F44-BD80-5C23C56FA4D8}" type="presOf" srcId="{771BD4CF-1175-453D-94E5-9C379E41D39C}" destId="{9520B1A1-146E-FA4D-9DCE-8F37EF187AFE}" srcOrd="0" destOrd="0" presId="urn:microsoft.com/office/officeart/2008/layout/LinedList"/>
    <dgm:cxn modelId="{D547BE6B-A5CC-D54F-8B80-0F6C489F5B68}" type="presOf" srcId="{A702AC77-6E4C-41F5-A182-41692666673C}" destId="{979C8BE6-6B8B-ED48-97EB-7D76383E432F}" srcOrd="0" destOrd="0" presId="urn:microsoft.com/office/officeart/2008/layout/LinedList"/>
    <dgm:cxn modelId="{CA9B0278-5FD3-4D4A-BCA3-80873C8D9677}" type="presOf" srcId="{B66AD8A0-F721-4B35-8B77-D8C878C337A0}" destId="{F1759CD2-5074-194D-8CAF-4D5FDEBC8898}" srcOrd="0" destOrd="0" presId="urn:microsoft.com/office/officeart/2008/layout/LinedList"/>
    <dgm:cxn modelId="{0A10BA81-F569-E94B-87C8-700714303847}" type="presOf" srcId="{CA33B6C5-CF16-40D5-B9C5-AF922BEEEC12}" destId="{D226F1B6-A113-5A46-88BB-6C9CEDFFDDA7}" srcOrd="0" destOrd="0" presId="urn:microsoft.com/office/officeart/2008/layout/LinedList"/>
    <dgm:cxn modelId="{57654D9B-EA42-FA47-B72F-E595E54F2C02}" type="presOf" srcId="{F09A0AD7-3C06-453E-8007-26F89F17AD05}" destId="{D4816882-8645-9643-B307-F97C5E459675}" srcOrd="0" destOrd="0" presId="urn:microsoft.com/office/officeart/2008/layout/LinedList"/>
    <dgm:cxn modelId="{54817F9F-DED5-4381-A1C0-C517F0DAD99A}" srcId="{B66AD8A0-F721-4B35-8B77-D8C878C337A0}" destId="{CA33B6C5-CF16-40D5-B9C5-AF922BEEEC12}" srcOrd="2" destOrd="0" parTransId="{BE9F0403-16EE-4381-879F-EFDB0936851F}" sibTransId="{6A29FED6-367A-4C42-9C6A-589B5C22B640}"/>
    <dgm:cxn modelId="{33CFAAB0-1D02-FA43-A79A-05EAA6E5A8BA}" type="presParOf" srcId="{F1759CD2-5074-194D-8CAF-4D5FDEBC8898}" destId="{D6E602CB-08D5-A440-B3D2-61CC33AC0D14}" srcOrd="0" destOrd="0" presId="urn:microsoft.com/office/officeart/2008/layout/LinedList"/>
    <dgm:cxn modelId="{91D052D5-003D-4C42-970F-EED6BC217311}" type="presParOf" srcId="{F1759CD2-5074-194D-8CAF-4D5FDEBC8898}" destId="{8E543657-9774-CC47-8ABC-56BE62AAD7D9}" srcOrd="1" destOrd="0" presId="urn:microsoft.com/office/officeart/2008/layout/LinedList"/>
    <dgm:cxn modelId="{FF8C6077-B74D-3C4A-93F9-4CA99F052D36}" type="presParOf" srcId="{8E543657-9774-CC47-8ABC-56BE62AAD7D9}" destId="{D4816882-8645-9643-B307-F97C5E459675}" srcOrd="0" destOrd="0" presId="urn:microsoft.com/office/officeart/2008/layout/LinedList"/>
    <dgm:cxn modelId="{EF3B8104-9C9C-354C-8BE9-63D8EDF420F4}" type="presParOf" srcId="{8E543657-9774-CC47-8ABC-56BE62AAD7D9}" destId="{1526B4B5-E900-4241-A3B4-8A1655594391}" srcOrd="1" destOrd="0" presId="urn:microsoft.com/office/officeart/2008/layout/LinedList"/>
    <dgm:cxn modelId="{C3A533EB-0443-D14F-8DAC-73C00554486D}" type="presParOf" srcId="{F1759CD2-5074-194D-8CAF-4D5FDEBC8898}" destId="{05466835-9F53-164A-8A46-0FD6CD7D07C8}" srcOrd="2" destOrd="0" presId="urn:microsoft.com/office/officeart/2008/layout/LinedList"/>
    <dgm:cxn modelId="{A6614280-237C-EE44-AA29-48059EC8A432}" type="presParOf" srcId="{F1759CD2-5074-194D-8CAF-4D5FDEBC8898}" destId="{B5B3F9AA-2972-3B42-A777-F781367B69C8}" srcOrd="3" destOrd="0" presId="urn:microsoft.com/office/officeart/2008/layout/LinedList"/>
    <dgm:cxn modelId="{B8D3DF25-9F04-8C42-9275-93D6456AD965}" type="presParOf" srcId="{B5B3F9AA-2972-3B42-A777-F781367B69C8}" destId="{9520B1A1-146E-FA4D-9DCE-8F37EF187AFE}" srcOrd="0" destOrd="0" presId="urn:microsoft.com/office/officeart/2008/layout/LinedList"/>
    <dgm:cxn modelId="{BC8ED2FF-5E32-7848-A41B-45711B5A873F}" type="presParOf" srcId="{B5B3F9AA-2972-3B42-A777-F781367B69C8}" destId="{F52112FF-F420-5148-9D7E-61A2A0DA884A}" srcOrd="1" destOrd="0" presId="urn:microsoft.com/office/officeart/2008/layout/LinedList"/>
    <dgm:cxn modelId="{B74BAAB1-98CD-9B41-8B07-FF1BD2CC5FF4}" type="presParOf" srcId="{F1759CD2-5074-194D-8CAF-4D5FDEBC8898}" destId="{D57D1666-5CFD-0A44-B031-B0FA04379B8D}" srcOrd="4" destOrd="0" presId="urn:microsoft.com/office/officeart/2008/layout/LinedList"/>
    <dgm:cxn modelId="{3F2581D5-8175-6045-A8A6-60831B114CAB}" type="presParOf" srcId="{F1759CD2-5074-194D-8CAF-4D5FDEBC8898}" destId="{78EBCFAB-634D-674D-8E77-9F1A196A850E}" srcOrd="5" destOrd="0" presId="urn:microsoft.com/office/officeart/2008/layout/LinedList"/>
    <dgm:cxn modelId="{B03F3379-31B8-124C-9CB7-83C92D7B30FA}" type="presParOf" srcId="{78EBCFAB-634D-674D-8E77-9F1A196A850E}" destId="{D226F1B6-A113-5A46-88BB-6C9CEDFFDDA7}" srcOrd="0" destOrd="0" presId="urn:microsoft.com/office/officeart/2008/layout/LinedList"/>
    <dgm:cxn modelId="{2646DA94-D97B-344E-842D-4E19478F8A72}" type="presParOf" srcId="{78EBCFAB-634D-674D-8E77-9F1A196A850E}" destId="{6FB39ECE-CAA9-7F4A-9AFD-19F991CFE429}" srcOrd="1" destOrd="0" presId="urn:microsoft.com/office/officeart/2008/layout/LinedList"/>
    <dgm:cxn modelId="{D44F07C6-C635-C444-AB16-F2CDEA89D61A}" type="presParOf" srcId="{F1759CD2-5074-194D-8CAF-4D5FDEBC8898}" destId="{87370F36-2D8C-EE41-B60A-BF6CCF0B0DC2}" srcOrd="6" destOrd="0" presId="urn:microsoft.com/office/officeart/2008/layout/LinedList"/>
    <dgm:cxn modelId="{5AC3ADBA-074A-904B-BBFA-119CE3280372}" type="presParOf" srcId="{F1759CD2-5074-194D-8CAF-4D5FDEBC8898}" destId="{A313702C-BBB8-7E40-82A2-809051FC4051}" srcOrd="7" destOrd="0" presId="urn:microsoft.com/office/officeart/2008/layout/LinedList"/>
    <dgm:cxn modelId="{E97CD686-556E-7642-AA2F-F372BCDC8981}" type="presParOf" srcId="{A313702C-BBB8-7E40-82A2-809051FC4051}" destId="{979C8BE6-6B8B-ED48-97EB-7D76383E432F}" srcOrd="0" destOrd="0" presId="urn:microsoft.com/office/officeart/2008/layout/LinedList"/>
    <dgm:cxn modelId="{0865D9E6-9414-4541-BDAE-365B76031FBD}" type="presParOf" srcId="{A313702C-BBB8-7E40-82A2-809051FC4051}" destId="{60A98DD9-883B-CD43-A56C-3ED2204C632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602CB-08D5-A440-B3D2-61CC33AC0D14}">
      <dsp:nvSpPr>
        <dsp:cNvPr id="0" name=""/>
        <dsp:cNvSpPr/>
      </dsp:nvSpPr>
      <dsp:spPr>
        <a:xfrm>
          <a:off x="0" y="0"/>
          <a:ext cx="58942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16882-8645-9643-B307-F97C5E459675}">
      <dsp:nvSpPr>
        <dsp:cNvPr id="0" name=""/>
        <dsp:cNvSpPr/>
      </dsp:nvSpPr>
      <dsp:spPr>
        <a:xfrm>
          <a:off x="0" y="0"/>
          <a:ext cx="5894262" cy="1586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b="1" kern="1200" dirty="0"/>
            <a:t>Bidirectional Effect</a:t>
          </a:r>
          <a:r>
            <a:rPr lang="en-US" sz="1900" kern="1200" dirty="0"/>
            <a:t>: Milestones influence development; development reinforce or reshape earlier skills.</a:t>
          </a:r>
        </a:p>
      </dsp:txBody>
      <dsp:txXfrm>
        <a:off x="0" y="0"/>
        <a:ext cx="5894262" cy="1586857"/>
      </dsp:txXfrm>
    </dsp:sp>
    <dsp:sp modelId="{05466835-9F53-164A-8A46-0FD6CD7D07C8}">
      <dsp:nvSpPr>
        <dsp:cNvPr id="0" name=""/>
        <dsp:cNvSpPr/>
      </dsp:nvSpPr>
      <dsp:spPr>
        <a:xfrm>
          <a:off x="0" y="1586857"/>
          <a:ext cx="5894262" cy="0"/>
        </a:xfrm>
        <a:prstGeom prst="line">
          <a:avLst/>
        </a:prstGeom>
        <a:solidFill>
          <a:schemeClr val="accent2">
            <a:hueOff val="-6070200"/>
            <a:satOff val="977"/>
            <a:lumOff val="2680"/>
            <a:alphaOff val="0"/>
          </a:schemeClr>
        </a:solidFill>
        <a:ln w="12700" cap="flat" cmpd="sng" algn="ctr">
          <a:solidFill>
            <a:schemeClr val="accent2">
              <a:hueOff val="-6070200"/>
              <a:satOff val="977"/>
              <a:lumOff val="26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20B1A1-146E-FA4D-9DCE-8F37EF187AFE}">
      <dsp:nvSpPr>
        <dsp:cNvPr id="0" name=""/>
        <dsp:cNvSpPr/>
      </dsp:nvSpPr>
      <dsp:spPr>
        <a:xfrm>
          <a:off x="0" y="1586857"/>
          <a:ext cx="5894262" cy="1586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b="1" kern="1200" dirty="0"/>
            <a:t>Impact Across Domains: </a:t>
          </a:r>
          <a:r>
            <a:rPr lang="en-US" sz="1900" kern="1200" dirty="0"/>
            <a:t>Cascades can occur within a single domain (ex: motor skills improve athleticism), or across different domains (social skills = better academic performance).</a:t>
          </a:r>
        </a:p>
      </dsp:txBody>
      <dsp:txXfrm>
        <a:off x="0" y="1586857"/>
        <a:ext cx="5894262" cy="1586857"/>
      </dsp:txXfrm>
    </dsp:sp>
    <dsp:sp modelId="{D57D1666-5CFD-0A44-B031-B0FA04379B8D}">
      <dsp:nvSpPr>
        <dsp:cNvPr id="0" name=""/>
        <dsp:cNvSpPr/>
      </dsp:nvSpPr>
      <dsp:spPr>
        <a:xfrm>
          <a:off x="0" y="3173714"/>
          <a:ext cx="5894262" cy="0"/>
        </a:xfrm>
        <a:prstGeom prst="line">
          <a:avLst/>
        </a:prstGeom>
        <a:solidFill>
          <a:schemeClr val="accent2">
            <a:hueOff val="-12140401"/>
            <a:satOff val="1954"/>
            <a:lumOff val="5360"/>
            <a:alphaOff val="0"/>
          </a:schemeClr>
        </a:solidFill>
        <a:ln w="12700" cap="flat" cmpd="sng" algn="ctr">
          <a:solidFill>
            <a:schemeClr val="accent2">
              <a:hueOff val="-12140401"/>
              <a:satOff val="1954"/>
              <a:lumOff val="53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6F1B6-A113-5A46-88BB-6C9CEDFFDDA7}">
      <dsp:nvSpPr>
        <dsp:cNvPr id="0" name=""/>
        <dsp:cNvSpPr/>
      </dsp:nvSpPr>
      <dsp:spPr>
        <a:xfrm>
          <a:off x="0" y="3173714"/>
          <a:ext cx="5894262" cy="1586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b="1" kern="1200" dirty="0"/>
            <a:t>Cumulative Effect: </a:t>
          </a:r>
          <a:r>
            <a:rPr lang="en-US" sz="1900" kern="1200" dirty="0"/>
            <a:t>Small successes or struggles early on can have a snowball affect over time, leading to advantages or disadvantages.</a:t>
          </a:r>
        </a:p>
      </dsp:txBody>
      <dsp:txXfrm>
        <a:off x="0" y="3173714"/>
        <a:ext cx="5894262" cy="1586857"/>
      </dsp:txXfrm>
    </dsp:sp>
    <dsp:sp modelId="{87370F36-2D8C-EE41-B60A-BF6CCF0B0DC2}">
      <dsp:nvSpPr>
        <dsp:cNvPr id="0" name=""/>
        <dsp:cNvSpPr/>
      </dsp:nvSpPr>
      <dsp:spPr>
        <a:xfrm>
          <a:off x="0" y="4760571"/>
          <a:ext cx="5894262" cy="0"/>
        </a:xfrm>
        <a:prstGeom prst="line">
          <a:avLst/>
        </a:prstGeom>
        <a:solidFill>
          <a:schemeClr val="accent2">
            <a:hueOff val="-18210601"/>
            <a:satOff val="2931"/>
            <a:lumOff val="8040"/>
            <a:alphaOff val="0"/>
          </a:schemeClr>
        </a:solidFill>
        <a:ln w="12700" cap="flat" cmpd="sng" algn="ctr">
          <a:solidFill>
            <a:schemeClr val="accent2">
              <a:hueOff val="-18210601"/>
              <a:satOff val="2931"/>
              <a:lumOff val="8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9C8BE6-6B8B-ED48-97EB-7D76383E432F}">
      <dsp:nvSpPr>
        <dsp:cNvPr id="0" name=""/>
        <dsp:cNvSpPr/>
      </dsp:nvSpPr>
      <dsp:spPr>
        <a:xfrm>
          <a:off x="0" y="4760571"/>
          <a:ext cx="5894262" cy="1586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100000"/>
            </a:lnSpc>
            <a:spcBef>
              <a:spcPct val="0"/>
            </a:spcBef>
            <a:spcAft>
              <a:spcPct val="35000"/>
            </a:spcAft>
            <a:buNone/>
          </a:pPr>
          <a:r>
            <a:rPr lang="en-US" sz="1900" b="1" kern="1200" dirty="0"/>
            <a:t>Not Predetermined: </a:t>
          </a:r>
          <a:r>
            <a:rPr lang="en-US" sz="1900" kern="1200" dirty="0"/>
            <a:t>While cascades suggest a path of influence, it’s not a fixed destiny. Children are adaptable, and environmental factors, interventions, and individual differences can modify the course of development.</a:t>
          </a:r>
        </a:p>
      </dsp:txBody>
      <dsp:txXfrm>
        <a:off x="0" y="4760571"/>
        <a:ext cx="5894262" cy="15868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1F50E-F991-0345-8994-0BE77E2C690D}"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0FF32-E1B6-814F-9C00-16CBF49EFFA1}" type="slidenum">
              <a:rPr lang="en-US" smtClean="0"/>
              <a:t>‹#›</a:t>
            </a:fld>
            <a:endParaRPr lang="en-US"/>
          </a:p>
        </p:txBody>
      </p:sp>
    </p:spTree>
    <p:extLst>
      <p:ext uri="{BB962C8B-B14F-4D97-AF65-F5344CB8AC3E}">
        <p14:creationId xmlns:p14="http://schemas.microsoft.com/office/powerpoint/2010/main" val="3958926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Daniela</a:t>
            </a:r>
          </a:p>
          <a:p>
            <a:r>
              <a:rPr lang="en-US" dirty="0"/>
              <a:t>Josh – sing “Hello” </a:t>
            </a:r>
          </a:p>
        </p:txBody>
      </p:sp>
      <p:sp>
        <p:nvSpPr>
          <p:cNvPr id="4" name="Slide Number Placeholder 3"/>
          <p:cNvSpPr>
            <a:spLocks noGrp="1"/>
          </p:cNvSpPr>
          <p:nvPr>
            <p:ph type="sldNum" sz="quarter" idx="5"/>
          </p:nvPr>
        </p:nvSpPr>
        <p:spPr/>
        <p:txBody>
          <a:bodyPr/>
          <a:lstStyle/>
          <a:p>
            <a:fld id="{0D00FF32-E1B6-814F-9C00-16CBF49EFFA1}" type="slidenum">
              <a:rPr lang="en-US" smtClean="0"/>
              <a:t>1</a:t>
            </a:fld>
            <a:endParaRPr lang="en-US"/>
          </a:p>
        </p:txBody>
      </p:sp>
    </p:spTree>
    <p:extLst>
      <p:ext uri="{BB962C8B-B14F-4D97-AF65-F5344CB8AC3E}">
        <p14:creationId xmlns:p14="http://schemas.microsoft.com/office/powerpoint/2010/main" val="68509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a:t>
            </a:r>
          </a:p>
        </p:txBody>
      </p:sp>
      <p:sp>
        <p:nvSpPr>
          <p:cNvPr id="4" name="Slide Number Placeholder 3"/>
          <p:cNvSpPr>
            <a:spLocks noGrp="1"/>
          </p:cNvSpPr>
          <p:nvPr>
            <p:ph type="sldNum" sz="quarter" idx="5"/>
          </p:nvPr>
        </p:nvSpPr>
        <p:spPr/>
        <p:txBody>
          <a:bodyPr/>
          <a:lstStyle/>
          <a:p>
            <a:fld id="{0D00FF32-E1B6-814F-9C00-16CBF49EFFA1}" type="slidenum">
              <a:rPr lang="en-US" smtClean="0"/>
              <a:t>10</a:t>
            </a:fld>
            <a:endParaRPr lang="en-US"/>
          </a:p>
        </p:txBody>
      </p:sp>
    </p:spTree>
    <p:extLst>
      <p:ext uri="{BB962C8B-B14F-4D97-AF65-F5344CB8AC3E}">
        <p14:creationId xmlns:p14="http://schemas.microsoft.com/office/powerpoint/2010/main" val="373252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11</a:t>
            </a:fld>
            <a:endParaRPr lang="en-US"/>
          </a:p>
        </p:txBody>
      </p:sp>
    </p:spTree>
    <p:extLst>
      <p:ext uri="{BB962C8B-B14F-4D97-AF65-F5344CB8AC3E}">
        <p14:creationId xmlns:p14="http://schemas.microsoft.com/office/powerpoint/2010/main" val="993043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12</a:t>
            </a:fld>
            <a:endParaRPr lang="en-US"/>
          </a:p>
        </p:txBody>
      </p:sp>
    </p:spTree>
    <p:extLst>
      <p:ext uri="{BB962C8B-B14F-4D97-AF65-F5344CB8AC3E}">
        <p14:creationId xmlns:p14="http://schemas.microsoft.com/office/powerpoint/2010/main" val="2346104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13</a:t>
            </a:fld>
            <a:endParaRPr lang="en-US"/>
          </a:p>
        </p:txBody>
      </p:sp>
    </p:spTree>
    <p:extLst>
      <p:ext uri="{BB962C8B-B14F-4D97-AF65-F5344CB8AC3E}">
        <p14:creationId xmlns:p14="http://schemas.microsoft.com/office/powerpoint/2010/main" val="227983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14</a:t>
            </a:fld>
            <a:endParaRPr lang="en-US"/>
          </a:p>
        </p:txBody>
      </p:sp>
    </p:spTree>
    <p:extLst>
      <p:ext uri="{BB962C8B-B14F-4D97-AF65-F5344CB8AC3E}">
        <p14:creationId xmlns:p14="http://schemas.microsoft.com/office/powerpoint/2010/main" val="2710390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15</a:t>
            </a:fld>
            <a:endParaRPr lang="en-US"/>
          </a:p>
        </p:txBody>
      </p:sp>
    </p:spTree>
    <p:extLst>
      <p:ext uri="{BB962C8B-B14F-4D97-AF65-F5344CB8AC3E}">
        <p14:creationId xmlns:p14="http://schemas.microsoft.com/office/powerpoint/2010/main" val="156804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r>
              <a:rPr lang="en-US" dirty="0"/>
              <a:t>Josh – song “I Like It Here in Arlington” </a:t>
            </a:r>
          </a:p>
        </p:txBody>
      </p:sp>
      <p:sp>
        <p:nvSpPr>
          <p:cNvPr id="4" name="Slide Number Placeholder 3"/>
          <p:cNvSpPr>
            <a:spLocks noGrp="1"/>
          </p:cNvSpPr>
          <p:nvPr>
            <p:ph type="sldNum" sz="quarter" idx="5"/>
          </p:nvPr>
        </p:nvSpPr>
        <p:spPr/>
        <p:txBody>
          <a:bodyPr/>
          <a:lstStyle/>
          <a:p>
            <a:fld id="{0D00FF32-E1B6-814F-9C00-16CBF49EFFA1}" type="slidenum">
              <a:rPr lang="en-US" smtClean="0"/>
              <a:t>16</a:t>
            </a:fld>
            <a:endParaRPr lang="en-US"/>
          </a:p>
        </p:txBody>
      </p:sp>
    </p:spTree>
    <p:extLst>
      <p:ext uri="{BB962C8B-B14F-4D97-AF65-F5344CB8AC3E}">
        <p14:creationId xmlns:p14="http://schemas.microsoft.com/office/powerpoint/2010/main" val="1420566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a:t>
            </a:r>
          </a:p>
        </p:txBody>
      </p:sp>
      <p:sp>
        <p:nvSpPr>
          <p:cNvPr id="4" name="Slide Number Placeholder 3"/>
          <p:cNvSpPr>
            <a:spLocks noGrp="1"/>
          </p:cNvSpPr>
          <p:nvPr>
            <p:ph type="sldNum" sz="quarter" idx="5"/>
          </p:nvPr>
        </p:nvSpPr>
        <p:spPr/>
        <p:txBody>
          <a:bodyPr/>
          <a:lstStyle/>
          <a:p>
            <a:fld id="{0D00FF32-E1B6-814F-9C00-16CBF49EFFA1}" type="slidenum">
              <a:rPr lang="en-US" smtClean="0"/>
              <a:t>17</a:t>
            </a:fld>
            <a:endParaRPr lang="en-US"/>
          </a:p>
        </p:txBody>
      </p:sp>
    </p:spTree>
    <p:extLst>
      <p:ext uri="{BB962C8B-B14F-4D97-AF65-F5344CB8AC3E}">
        <p14:creationId xmlns:p14="http://schemas.microsoft.com/office/powerpoint/2010/main" val="1756384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18</a:t>
            </a:fld>
            <a:endParaRPr lang="en-US"/>
          </a:p>
        </p:txBody>
      </p:sp>
    </p:spTree>
    <p:extLst>
      <p:ext uri="{BB962C8B-B14F-4D97-AF65-F5344CB8AC3E}">
        <p14:creationId xmlns:p14="http://schemas.microsoft.com/office/powerpoint/2010/main" val="1751024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19</a:t>
            </a:fld>
            <a:endParaRPr lang="en-US"/>
          </a:p>
        </p:txBody>
      </p:sp>
    </p:spTree>
    <p:extLst>
      <p:ext uri="{BB962C8B-B14F-4D97-AF65-F5344CB8AC3E}">
        <p14:creationId xmlns:p14="http://schemas.microsoft.com/office/powerpoint/2010/main" val="260736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2</a:t>
            </a:fld>
            <a:endParaRPr lang="en-US"/>
          </a:p>
        </p:txBody>
      </p:sp>
    </p:spTree>
    <p:extLst>
      <p:ext uri="{BB962C8B-B14F-4D97-AF65-F5344CB8AC3E}">
        <p14:creationId xmlns:p14="http://schemas.microsoft.com/office/powerpoint/2010/main" val="197519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20</a:t>
            </a:fld>
            <a:endParaRPr lang="en-US"/>
          </a:p>
        </p:txBody>
      </p:sp>
    </p:spTree>
    <p:extLst>
      <p:ext uri="{BB962C8B-B14F-4D97-AF65-F5344CB8AC3E}">
        <p14:creationId xmlns:p14="http://schemas.microsoft.com/office/powerpoint/2010/main" val="2460678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21</a:t>
            </a:fld>
            <a:endParaRPr lang="en-US"/>
          </a:p>
        </p:txBody>
      </p:sp>
    </p:spTree>
    <p:extLst>
      <p:ext uri="{BB962C8B-B14F-4D97-AF65-F5344CB8AC3E}">
        <p14:creationId xmlns:p14="http://schemas.microsoft.com/office/powerpoint/2010/main" val="1372852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22</a:t>
            </a:fld>
            <a:endParaRPr lang="en-US"/>
          </a:p>
        </p:txBody>
      </p:sp>
    </p:spTree>
    <p:extLst>
      <p:ext uri="{BB962C8B-B14F-4D97-AF65-F5344CB8AC3E}">
        <p14:creationId xmlns:p14="http://schemas.microsoft.com/office/powerpoint/2010/main" val="3227489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23</a:t>
            </a:fld>
            <a:endParaRPr lang="en-US"/>
          </a:p>
        </p:txBody>
      </p:sp>
    </p:spTree>
    <p:extLst>
      <p:ext uri="{BB962C8B-B14F-4D97-AF65-F5344CB8AC3E}">
        <p14:creationId xmlns:p14="http://schemas.microsoft.com/office/powerpoint/2010/main" val="903197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24</a:t>
            </a:fld>
            <a:endParaRPr lang="en-US"/>
          </a:p>
        </p:txBody>
      </p:sp>
    </p:spTree>
    <p:extLst>
      <p:ext uri="{BB962C8B-B14F-4D97-AF65-F5344CB8AC3E}">
        <p14:creationId xmlns:p14="http://schemas.microsoft.com/office/powerpoint/2010/main" val="3313675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25</a:t>
            </a:fld>
            <a:endParaRPr lang="en-US"/>
          </a:p>
        </p:txBody>
      </p:sp>
    </p:spTree>
    <p:extLst>
      <p:ext uri="{BB962C8B-B14F-4D97-AF65-F5344CB8AC3E}">
        <p14:creationId xmlns:p14="http://schemas.microsoft.com/office/powerpoint/2010/main" val="1695211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26</a:t>
            </a:fld>
            <a:endParaRPr lang="en-US"/>
          </a:p>
        </p:txBody>
      </p:sp>
    </p:spTree>
    <p:extLst>
      <p:ext uri="{BB962C8B-B14F-4D97-AF65-F5344CB8AC3E}">
        <p14:creationId xmlns:p14="http://schemas.microsoft.com/office/powerpoint/2010/main" val="104912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Daniela</a:t>
            </a:r>
          </a:p>
          <a:p>
            <a:endParaRPr lang="en-US"/>
          </a:p>
        </p:txBody>
      </p:sp>
      <p:sp>
        <p:nvSpPr>
          <p:cNvPr id="4" name="Slide Number Placeholder 3"/>
          <p:cNvSpPr>
            <a:spLocks noGrp="1"/>
          </p:cNvSpPr>
          <p:nvPr>
            <p:ph type="sldNum" sz="quarter" idx="5"/>
          </p:nvPr>
        </p:nvSpPr>
        <p:spPr/>
        <p:txBody>
          <a:bodyPr/>
          <a:lstStyle/>
          <a:p>
            <a:fld id="{0D00FF32-E1B6-814F-9C00-16CBF49EFFA1}" type="slidenum">
              <a:rPr lang="en-US" smtClean="0"/>
              <a:t>27</a:t>
            </a:fld>
            <a:endParaRPr lang="en-US"/>
          </a:p>
        </p:txBody>
      </p:sp>
    </p:spTree>
    <p:extLst>
      <p:ext uri="{BB962C8B-B14F-4D97-AF65-F5344CB8AC3E}">
        <p14:creationId xmlns:p14="http://schemas.microsoft.com/office/powerpoint/2010/main" val="394134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p:txBody>
      </p:sp>
      <p:sp>
        <p:nvSpPr>
          <p:cNvPr id="4" name="Slide Number Placeholder 3"/>
          <p:cNvSpPr>
            <a:spLocks noGrp="1"/>
          </p:cNvSpPr>
          <p:nvPr>
            <p:ph type="sldNum" sz="quarter" idx="5"/>
          </p:nvPr>
        </p:nvSpPr>
        <p:spPr/>
        <p:txBody>
          <a:bodyPr/>
          <a:lstStyle/>
          <a:p>
            <a:fld id="{0D00FF32-E1B6-814F-9C00-16CBF49EFFA1}" type="slidenum">
              <a:rPr lang="en-US" smtClean="0"/>
              <a:t>3</a:t>
            </a:fld>
            <a:endParaRPr lang="en-US"/>
          </a:p>
        </p:txBody>
      </p:sp>
    </p:spTree>
    <p:extLst>
      <p:ext uri="{BB962C8B-B14F-4D97-AF65-F5344CB8AC3E}">
        <p14:creationId xmlns:p14="http://schemas.microsoft.com/office/powerpoint/2010/main" val="194424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4</a:t>
            </a:fld>
            <a:endParaRPr lang="en-US"/>
          </a:p>
        </p:txBody>
      </p:sp>
    </p:spTree>
    <p:extLst>
      <p:ext uri="{BB962C8B-B14F-4D97-AF65-F5344CB8AC3E}">
        <p14:creationId xmlns:p14="http://schemas.microsoft.com/office/powerpoint/2010/main" val="176127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r>
              <a:rPr lang="en-US" dirty="0"/>
              <a:t>Josh </a:t>
            </a:r>
          </a:p>
        </p:txBody>
      </p:sp>
      <p:sp>
        <p:nvSpPr>
          <p:cNvPr id="4" name="Slide Number Placeholder 3"/>
          <p:cNvSpPr>
            <a:spLocks noGrp="1"/>
          </p:cNvSpPr>
          <p:nvPr>
            <p:ph type="sldNum" sz="quarter" idx="5"/>
          </p:nvPr>
        </p:nvSpPr>
        <p:spPr/>
        <p:txBody>
          <a:bodyPr/>
          <a:lstStyle/>
          <a:p>
            <a:fld id="{0D00FF32-E1B6-814F-9C00-16CBF49EFFA1}" type="slidenum">
              <a:rPr lang="en-US" smtClean="0"/>
              <a:t>5</a:t>
            </a:fld>
            <a:endParaRPr lang="en-US"/>
          </a:p>
        </p:txBody>
      </p:sp>
    </p:spTree>
    <p:extLst>
      <p:ext uri="{BB962C8B-B14F-4D97-AF65-F5344CB8AC3E}">
        <p14:creationId xmlns:p14="http://schemas.microsoft.com/office/powerpoint/2010/main" val="34994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6</a:t>
            </a:fld>
            <a:endParaRPr lang="en-US"/>
          </a:p>
        </p:txBody>
      </p:sp>
    </p:spTree>
    <p:extLst>
      <p:ext uri="{BB962C8B-B14F-4D97-AF65-F5344CB8AC3E}">
        <p14:creationId xmlns:p14="http://schemas.microsoft.com/office/powerpoint/2010/main" val="2566548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0D00FF32-E1B6-814F-9C00-16CBF49EFFA1}" type="slidenum">
              <a:rPr lang="en-US" smtClean="0"/>
              <a:t>7</a:t>
            </a:fld>
            <a:endParaRPr lang="en-US"/>
          </a:p>
        </p:txBody>
      </p:sp>
    </p:spTree>
    <p:extLst>
      <p:ext uri="{BB962C8B-B14F-4D97-AF65-F5344CB8AC3E}">
        <p14:creationId xmlns:p14="http://schemas.microsoft.com/office/powerpoint/2010/main" val="190114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Daniela</a:t>
            </a:r>
          </a:p>
          <a:p>
            <a:endParaRPr lang="en-US" dirty="0"/>
          </a:p>
        </p:txBody>
      </p:sp>
      <p:sp>
        <p:nvSpPr>
          <p:cNvPr id="4" name="Slide Number Placeholder 3"/>
          <p:cNvSpPr>
            <a:spLocks noGrp="1"/>
          </p:cNvSpPr>
          <p:nvPr>
            <p:ph type="sldNum" sz="quarter" idx="5"/>
          </p:nvPr>
        </p:nvSpPr>
        <p:spPr/>
        <p:txBody>
          <a:bodyPr/>
          <a:lstStyle/>
          <a:p>
            <a:fld id="{0D00FF32-E1B6-814F-9C00-16CBF49EFFA1}" type="slidenum">
              <a:rPr lang="en-US" smtClean="0"/>
              <a:t>8</a:t>
            </a:fld>
            <a:endParaRPr lang="en-US"/>
          </a:p>
        </p:txBody>
      </p:sp>
    </p:spTree>
    <p:extLst>
      <p:ext uri="{BB962C8B-B14F-4D97-AF65-F5344CB8AC3E}">
        <p14:creationId xmlns:p14="http://schemas.microsoft.com/office/powerpoint/2010/main" val="14435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 song “Clap” </a:t>
            </a:r>
          </a:p>
        </p:txBody>
      </p:sp>
      <p:sp>
        <p:nvSpPr>
          <p:cNvPr id="4" name="Slide Number Placeholder 3"/>
          <p:cNvSpPr>
            <a:spLocks noGrp="1"/>
          </p:cNvSpPr>
          <p:nvPr>
            <p:ph type="sldNum" sz="quarter" idx="5"/>
          </p:nvPr>
        </p:nvSpPr>
        <p:spPr/>
        <p:txBody>
          <a:bodyPr/>
          <a:lstStyle/>
          <a:p>
            <a:fld id="{0D00FF32-E1B6-814F-9C00-16CBF49EFFA1}" type="slidenum">
              <a:rPr lang="en-US" smtClean="0"/>
              <a:t>9</a:t>
            </a:fld>
            <a:endParaRPr lang="en-US"/>
          </a:p>
        </p:txBody>
      </p:sp>
    </p:spTree>
    <p:extLst>
      <p:ext uri="{BB962C8B-B14F-4D97-AF65-F5344CB8AC3E}">
        <p14:creationId xmlns:p14="http://schemas.microsoft.com/office/powerpoint/2010/main" val="211892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4/24/2024</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4831370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90841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297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Cascades in Development</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3000669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dirty="0"/>
              <a:t>Click icon to add picture</a:t>
            </a:r>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dirty="0"/>
              <a:t>Click icon to add picture</a:t>
            </a:r>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dirty="0"/>
              <a:t>Click icon to add picture</a:t>
            </a:r>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dirty="0"/>
              <a:t>Click icon to add picture</a:t>
            </a:r>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Cascades in Development</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4656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Content, and Large Picture">
    <p:bg>
      <p:bgPr>
        <a:solidFill>
          <a:schemeClr val="accent3"/>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30299" y="1619250"/>
            <a:ext cx="4813301" cy="1325563"/>
          </a:xfrm>
        </p:spPr>
        <p:txBody>
          <a:bodyPr lIns="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6" name="Date Placeholder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endParaRPr lang="en-US" dirty="0"/>
          </a:p>
        </p:txBody>
      </p:sp>
      <p:sp>
        <p:nvSpPr>
          <p:cNvPr id="28" name="Footer Placeholder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endParaRPr lang="en-US" dirty="0"/>
          </a:p>
        </p:txBody>
      </p:sp>
      <p:sp>
        <p:nvSpPr>
          <p:cNvPr id="30" name="Slide Number Placeholder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5325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and 2 pictur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2200" y="1599882"/>
            <a:ext cx="3911600" cy="928688"/>
          </a:xfrm>
        </p:spPr>
        <p:txBody>
          <a:bodyPr lIns="0" anchor="t">
            <a:normAutofit/>
          </a:bodyPr>
          <a:lstStyle>
            <a:lvl1pPr>
              <a:defRPr sz="3800"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2667000"/>
            <a:ext cx="3911600" cy="3438144"/>
          </a:xfrm>
        </p:spPr>
        <p:txBody>
          <a:bodyPr lIns="0" numCol="1">
            <a:normAutofit/>
          </a:bodyPr>
          <a:lstStyle>
            <a:lvl1pPr marL="0" indent="0">
              <a:lnSpc>
                <a:spcPct val="100000"/>
              </a:lnSpc>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a:xfrm>
            <a:off x="7442200" y="6356350"/>
            <a:ext cx="1005116" cy="365125"/>
          </a:xfrm>
        </p:spPr>
        <p:txBody>
          <a:bodyPr lIns="0"/>
          <a:lstStyle>
            <a:lvl1pPr>
              <a:defRPr sz="900">
                <a:solidFill>
                  <a:schemeClr val="accent1">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8588829" y="6356350"/>
            <a:ext cx="1981200" cy="365125"/>
          </a:xfrm>
        </p:spPr>
        <p:txBody>
          <a:bodyPr/>
          <a:lstStyle>
            <a:lvl1pPr>
              <a:defRPr sz="900">
                <a:solidFill>
                  <a:schemeClr val="accent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10711542" y="6356350"/>
            <a:ext cx="642257" cy="365125"/>
          </a:xfrm>
        </p:spPr>
        <p:txBody>
          <a:bodyPr/>
          <a:lstStyle>
            <a:lvl1pPr>
              <a:defRPr sz="900">
                <a:solidFill>
                  <a:schemeClr val="accent1">
                    <a:lumMod val="20000"/>
                    <a:lumOff val="80000"/>
                  </a:schemeClr>
                </a:solidFill>
              </a:defRPr>
            </a:lvl1pPr>
          </a:lstStyle>
          <a:p>
            <a:fld id="{B5CEABB6-07DC-46E8-9B57-56EC44A396E5}" type="slidenum">
              <a:rPr lang="en-US" smtClean="0"/>
              <a:pPr/>
              <a:t>‹#›</a:t>
            </a:fld>
            <a:endParaRPr lang="en-US" dirty="0"/>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endParaRPr lang="en-US" dirty="0"/>
          </a:p>
        </p:txBody>
      </p:sp>
      <p:sp>
        <p:nvSpPr>
          <p:cNvPr id="23" name="Rectangle 22">
            <a:extLst>
              <a:ext uri="{FF2B5EF4-FFF2-40B4-BE49-F238E27FC236}">
                <a16:creationId xmlns:a16="http://schemas.microsoft.com/office/drawing/2014/main" id="{D52BCC36-E2CF-410A-AD2C-722D76849BDC}"/>
              </a:ext>
            </a:extLst>
          </p:cNvPr>
          <p:cNvSpPr/>
          <p:nvPr userDrawn="1"/>
        </p:nvSpPr>
        <p:spPr>
          <a:xfrm>
            <a:off x="7442200" y="1134423"/>
            <a:ext cx="628650" cy="1822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078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04502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57549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90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845407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93359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919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152015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4/24/2024</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129856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4/24/2024</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87217714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9" r:id="rId6"/>
    <p:sldLayoutId id="2147483704" r:id="rId7"/>
    <p:sldLayoutId id="2147483705" r:id="rId8"/>
    <p:sldLayoutId id="2147483706" r:id="rId9"/>
    <p:sldLayoutId id="2147483708" r:id="rId10"/>
    <p:sldLayoutId id="2147483707" r:id="rId11"/>
    <p:sldLayoutId id="2147483712" r:id="rId12"/>
    <p:sldLayoutId id="2147483713" r:id="rId13"/>
    <p:sldLayoutId id="2147483714" r:id="rId14"/>
    <p:sldLayoutId id="2147483715" r:id="rId15"/>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hyperlink" Target="http://www.4mylearn.org/Neurodiversity.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hyperlink" Target="https://www.structural-learning.com/post/bronfenbrenners-ecological-mode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hyperlink" Target="http://www.4mylearn.org/Neurodiversity.html"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hyperlink" Target="https://www.structural-learning.com/post/bronfenbrenners-ecological-mode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flickr.com/photos/usfwshq/473121460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josh.thompson@tamuc.edu" TargetMode="External"/><Relationship Id="rId5" Type="http://schemas.openxmlformats.org/officeDocument/2006/relationships/hyperlink" Target="mailto:daniela.um@gmail.com" TargetMode="External"/><Relationship Id="rId4" Type="http://schemas.openxmlformats.org/officeDocument/2006/relationships/hyperlink" Target="http://faculty.tamuc.edu/jthompson/co-lab"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forms/d/e/1FAIpQLSc1jvh63lhbhlLyBQxnSbEbWuRg_ILMvz3nvR-TLLVaTZ5SYA/viewfor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lay-and-learning.press.plymouth.edu/chapter/outdoor-play-and-nature/" TargetMode="Externa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4B2809A-81C6-701B-B81A-A8D7E4933F63}"/>
              </a:ext>
            </a:extLst>
          </p:cNvPr>
          <p:cNvPicPr>
            <a:picLocks noChangeAspect="1"/>
          </p:cNvPicPr>
          <p:nvPr/>
        </p:nvPicPr>
        <p:blipFill rotWithShape="1">
          <a:blip r:embed="rId3">
            <a:alphaModFix/>
          </a:blip>
          <a:srcRect l="14822" r="20579"/>
          <a:stretch/>
        </p:blipFill>
        <p:spPr>
          <a:xfrm>
            <a:off x="3357644" y="-7425"/>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p:spPr>
      </p:pic>
      <p:sp>
        <p:nvSpPr>
          <p:cNvPr id="2" name="Title 1">
            <a:extLst>
              <a:ext uri="{FF2B5EF4-FFF2-40B4-BE49-F238E27FC236}">
                <a16:creationId xmlns:a16="http://schemas.microsoft.com/office/drawing/2014/main" id="{66BECB93-F482-AAC0-7065-71E734F83106}"/>
              </a:ext>
            </a:extLst>
          </p:cNvPr>
          <p:cNvSpPr>
            <a:spLocks noGrp="1"/>
          </p:cNvSpPr>
          <p:nvPr>
            <p:ph type="ctrTitle"/>
          </p:nvPr>
        </p:nvSpPr>
        <p:spPr>
          <a:xfrm>
            <a:off x="758952" y="1128811"/>
            <a:ext cx="3804170" cy="1889597"/>
          </a:xfrm>
        </p:spPr>
        <p:txBody>
          <a:bodyPr anchor="b">
            <a:normAutofit/>
          </a:bodyPr>
          <a:lstStyle/>
          <a:p>
            <a:r>
              <a:rPr lang="en-US" sz="4400" dirty="0"/>
              <a:t>Developmental Cascades </a:t>
            </a:r>
          </a:p>
        </p:txBody>
      </p:sp>
      <p:sp>
        <p:nvSpPr>
          <p:cNvPr id="3" name="Subtitle 2">
            <a:extLst>
              <a:ext uri="{FF2B5EF4-FFF2-40B4-BE49-F238E27FC236}">
                <a16:creationId xmlns:a16="http://schemas.microsoft.com/office/drawing/2014/main" id="{AECB5C87-25D4-781E-19BD-7277F0C9C7CA}"/>
              </a:ext>
            </a:extLst>
          </p:cNvPr>
          <p:cNvSpPr>
            <a:spLocks noGrp="1"/>
          </p:cNvSpPr>
          <p:nvPr>
            <p:ph type="subTitle" idx="1"/>
          </p:nvPr>
        </p:nvSpPr>
        <p:spPr>
          <a:xfrm>
            <a:off x="758953" y="4660288"/>
            <a:ext cx="4425606" cy="1740512"/>
          </a:xfrm>
        </p:spPr>
        <p:txBody>
          <a:bodyPr anchor="t">
            <a:normAutofit/>
          </a:bodyPr>
          <a:lstStyle/>
          <a:p>
            <a:pPr>
              <a:lnSpc>
                <a:spcPct val="90000"/>
              </a:lnSpc>
            </a:pPr>
            <a:r>
              <a:rPr lang="en-US" sz="2000" dirty="0"/>
              <a:t>Daniela A. Uribe Montserrat, MPA</a:t>
            </a:r>
          </a:p>
          <a:p>
            <a:pPr>
              <a:lnSpc>
                <a:spcPct val="90000"/>
              </a:lnSpc>
            </a:pPr>
            <a:r>
              <a:rPr lang="en-US" sz="2000" dirty="0"/>
              <a:t>     Monterrey, NL, MX</a:t>
            </a:r>
          </a:p>
          <a:p>
            <a:pPr>
              <a:lnSpc>
                <a:spcPct val="90000"/>
              </a:lnSpc>
            </a:pPr>
            <a:r>
              <a:rPr lang="en-US" sz="2000" dirty="0"/>
              <a:t>Josh Thompson, PhD</a:t>
            </a:r>
          </a:p>
          <a:p>
            <a:pPr>
              <a:lnSpc>
                <a:spcPct val="90000"/>
              </a:lnSpc>
            </a:pPr>
            <a:r>
              <a:rPr lang="en-US" sz="2000" dirty="0"/>
              <a:t>     Commerce, Texas, US</a:t>
            </a:r>
          </a:p>
          <a:p>
            <a:pPr>
              <a:lnSpc>
                <a:spcPct val="90000"/>
              </a:lnSpc>
            </a:pPr>
            <a:endParaRPr lang="en-US" sz="2000" dirty="0"/>
          </a:p>
        </p:txBody>
      </p:sp>
      <p:sp>
        <p:nvSpPr>
          <p:cNvPr id="5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1026" name="Picture 2">
            <a:extLst>
              <a:ext uri="{FF2B5EF4-FFF2-40B4-BE49-F238E27FC236}">
                <a16:creationId xmlns:a16="http://schemas.microsoft.com/office/drawing/2014/main" id="{1BB2FE8B-E1A7-6E47-6A1C-1F8E6DEAC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136" y="603642"/>
            <a:ext cx="43338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DB4AF-58FB-FEC2-0312-C42DF85AAC3D}"/>
              </a:ext>
            </a:extLst>
          </p:cNvPr>
          <p:cNvSpPr>
            <a:spLocks noGrp="1"/>
          </p:cNvSpPr>
          <p:nvPr>
            <p:ph sz="half" idx="1"/>
          </p:nvPr>
        </p:nvSpPr>
        <p:spPr>
          <a:xfrm>
            <a:off x="4820575" y="758952"/>
            <a:ext cx="6609425" cy="1797817"/>
          </a:xfrm>
        </p:spPr>
        <p:txBody>
          <a:bodyPr/>
          <a:lstStyle/>
          <a:p>
            <a:r>
              <a:rPr lang="en-US" dirty="0">
                <a:effectLst/>
                <a:latin typeface="Calibri" panose="020F0502020204030204" pitchFamily="34" charset="0"/>
              </a:rPr>
              <a:t>Major shift in emphasis, away from standards-based and towards a transformative view of the young child </a:t>
            </a:r>
          </a:p>
          <a:p>
            <a:r>
              <a:rPr lang="en-US" dirty="0">
                <a:effectLst/>
                <a:latin typeface="Calibri" panose="020F0502020204030204" pitchFamily="34" charset="0"/>
              </a:rPr>
              <a:t>Instead of Ages and Stages, Waves and Cycles </a:t>
            </a:r>
          </a:p>
          <a:p>
            <a:r>
              <a:rPr lang="en-US" dirty="0">
                <a:effectLst/>
                <a:latin typeface="Calibri" panose="020F0502020204030204" pitchFamily="34" charset="0"/>
              </a:rPr>
              <a:t>Reemphasizing the diversity and uniqueness of individual </a:t>
            </a:r>
          </a:p>
          <a:p>
            <a:endParaRPr lang="en-US" dirty="0"/>
          </a:p>
        </p:txBody>
      </p:sp>
      <p:pic>
        <p:nvPicPr>
          <p:cNvPr id="5" name="Content Placeholder 4">
            <a:extLst>
              <a:ext uri="{FF2B5EF4-FFF2-40B4-BE49-F238E27FC236}">
                <a16:creationId xmlns:a16="http://schemas.microsoft.com/office/drawing/2014/main" id="{6DD6C12E-088E-F43D-B266-019D9C6CF3F9}"/>
              </a:ext>
            </a:extLst>
          </p:cNvPr>
          <p:cNvPicPr>
            <a:picLocks noGrp="1" noChangeAspect="1"/>
          </p:cNvPicPr>
          <p:nvPr>
            <p:ph sz="half" idx="2"/>
          </p:nvPr>
        </p:nvPicPr>
        <p:blipFill>
          <a:blip r:embed="rId3"/>
          <a:stretch>
            <a:fillRect/>
          </a:stretch>
        </p:blipFill>
        <p:spPr>
          <a:xfrm>
            <a:off x="5586388" y="3163614"/>
            <a:ext cx="5226909" cy="3484607"/>
          </a:xfrm>
          <a:prstGeom prst="rect">
            <a:avLst/>
          </a:prstGeom>
        </p:spPr>
      </p:pic>
      <p:sp>
        <p:nvSpPr>
          <p:cNvPr id="4" name="Title 3">
            <a:extLst>
              <a:ext uri="{FF2B5EF4-FFF2-40B4-BE49-F238E27FC236}">
                <a16:creationId xmlns:a16="http://schemas.microsoft.com/office/drawing/2014/main" id="{EFA3A56F-F951-44AC-0B5B-C4E89232A09B}"/>
              </a:ext>
            </a:extLst>
          </p:cNvPr>
          <p:cNvSpPr>
            <a:spLocks noGrp="1"/>
          </p:cNvSpPr>
          <p:nvPr>
            <p:ph type="title"/>
          </p:nvPr>
        </p:nvSpPr>
        <p:spPr>
          <a:xfrm>
            <a:off x="758952" y="3338004"/>
            <a:ext cx="4212441" cy="3384071"/>
          </a:xfrm>
        </p:spPr>
        <p:txBody>
          <a:bodyPr>
            <a:normAutofit/>
          </a:bodyPr>
          <a:lstStyle/>
          <a:p>
            <a:r>
              <a:rPr lang="en-US" sz="3200" dirty="0"/>
              <a:t>Developmentally Appropriate Practice in Early Childhood Programs Serving Children from Birth Through Age 8, </a:t>
            </a:r>
            <a:br>
              <a:rPr lang="en-US" sz="3200" dirty="0"/>
            </a:br>
            <a:r>
              <a:rPr lang="en-US" sz="3200" dirty="0"/>
              <a:t>Fourth Edition</a:t>
            </a:r>
            <a:endParaRPr lang="en-US" sz="4800" dirty="0"/>
          </a:p>
        </p:txBody>
      </p:sp>
      <p:pic>
        <p:nvPicPr>
          <p:cNvPr id="6" name="Content Placeholder 4" descr="A blue and white cover with text&#10;&#10;Description automatically generated">
            <a:extLst>
              <a:ext uri="{FF2B5EF4-FFF2-40B4-BE49-F238E27FC236}">
                <a16:creationId xmlns:a16="http://schemas.microsoft.com/office/drawing/2014/main" id="{ED1CC523-3185-B048-C407-3525A2B3EAEF}"/>
              </a:ext>
            </a:extLst>
          </p:cNvPr>
          <p:cNvPicPr>
            <a:picLocks noChangeAspect="1"/>
          </p:cNvPicPr>
          <p:nvPr/>
        </p:nvPicPr>
        <p:blipFill rotWithShape="1">
          <a:blip r:embed="rId4"/>
          <a:srcRect r="-1" b="13339"/>
          <a:stretch/>
        </p:blipFill>
        <p:spPr>
          <a:xfrm>
            <a:off x="1309369" y="246310"/>
            <a:ext cx="2593146" cy="2917304"/>
          </a:xfrm>
          <a:prstGeom prst="rect">
            <a:avLst/>
          </a:prstGeom>
        </p:spPr>
      </p:pic>
    </p:spTree>
    <p:extLst>
      <p:ext uri="{BB962C8B-B14F-4D97-AF65-F5344CB8AC3E}">
        <p14:creationId xmlns:p14="http://schemas.microsoft.com/office/powerpoint/2010/main" val="145301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3" name="Straight Connector 1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177" y="66751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19" name="Freeform: Shape 18">
            <a:extLst>
              <a:ext uri="{FF2B5EF4-FFF2-40B4-BE49-F238E27FC236}">
                <a16:creationId xmlns:a16="http://schemas.microsoft.com/office/drawing/2014/main" id="{CD14F0CE-4A68-4F5C-AC85-FF283F924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6934"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C80AF7E-B0CA-C5CB-74D5-07223ECE9C81}"/>
              </a:ext>
            </a:extLst>
          </p:cNvPr>
          <p:cNvSpPr>
            <a:spLocks noGrp="1"/>
          </p:cNvSpPr>
          <p:nvPr>
            <p:ph type="title"/>
          </p:nvPr>
        </p:nvSpPr>
        <p:spPr>
          <a:xfrm>
            <a:off x="7902054" y="1357952"/>
            <a:ext cx="3940007" cy="276975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DAP IS EQUITY</a:t>
            </a:r>
          </a:p>
        </p:txBody>
      </p:sp>
      <p:pic>
        <p:nvPicPr>
          <p:cNvPr id="6" name="Content Placeholder 5">
            <a:extLst>
              <a:ext uri="{FF2B5EF4-FFF2-40B4-BE49-F238E27FC236}">
                <a16:creationId xmlns:a16="http://schemas.microsoft.com/office/drawing/2014/main" id="{1DF256AB-0E0A-8733-DA4F-105E19E61EBD}"/>
              </a:ext>
            </a:extLst>
          </p:cNvPr>
          <p:cNvPicPr>
            <a:picLocks noGrp="1" noChangeAspect="1"/>
          </p:cNvPicPr>
          <p:nvPr>
            <p:ph sz="half" idx="2"/>
          </p:nvPr>
        </p:nvPicPr>
        <p:blipFill>
          <a:blip r:embed="rId3"/>
          <a:stretch>
            <a:fillRect/>
          </a:stretch>
        </p:blipFill>
        <p:spPr>
          <a:xfrm>
            <a:off x="254547" y="559294"/>
            <a:ext cx="7041503" cy="2769750"/>
          </a:xfrm>
          <a:prstGeom prst="rect">
            <a:avLst/>
          </a:prstGeom>
        </p:spPr>
      </p:pic>
      <p:pic>
        <p:nvPicPr>
          <p:cNvPr id="5" name="Content Placeholder 4">
            <a:extLst>
              <a:ext uri="{FF2B5EF4-FFF2-40B4-BE49-F238E27FC236}">
                <a16:creationId xmlns:a16="http://schemas.microsoft.com/office/drawing/2014/main" id="{9D9A757E-D169-6FED-396F-F98BABF9C787}"/>
              </a:ext>
            </a:extLst>
          </p:cNvPr>
          <p:cNvPicPr>
            <a:picLocks noGrp="1" noChangeAspect="1"/>
          </p:cNvPicPr>
          <p:nvPr>
            <p:ph sz="half" idx="1"/>
          </p:nvPr>
        </p:nvPicPr>
        <p:blipFill>
          <a:blip r:embed="rId4"/>
          <a:stretch>
            <a:fillRect/>
          </a:stretch>
        </p:blipFill>
        <p:spPr>
          <a:xfrm>
            <a:off x="454164" y="3329044"/>
            <a:ext cx="5916766" cy="3328179"/>
          </a:xfrm>
          <a:prstGeom prst="rect">
            <a:avLst/>
          </a:prstGeom>
        </p:spPr>
      </p:pic>
    </p:spTree>
    <p:extLst>
      <p:ext uri="{BB962C8B-B14F-4D97-AF65-F5344CB8AC3E}">
        <p14:creationId xmlns:p14="http://schemas.microsoft.com/office/powerpoint/2010/main" val="397943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2" name="Rectangle 11">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FE69B-B894-7B40-4C08-BAEB9E013388}"/>
              </a:ext>
            </a:extLst>
          </p:cNvPr>
          <p:cNvSpPr>
            <a:spLocks noGrp="1"/>
          </p:cNvSpPr>
          <p:nvPr>
            <p:ph type="title"/>
          </p:nvPr>
        </p:nvSpPr>
        <p:spPr>
          <a:xfrm>
            <a:off x="7885744" y="691762"/>
            <a:ext cx="3541205" cy="1706649"/>
          </a:xfrm>
        </p:spPr>
        <p:txBody>
          <a:bodyPr vert="horz" lIns="91440" tIns="45720" rIns="91440" bIns="45720" rtlCol="0" anchor="ctr">
            <a:normAutofit/>
          </a:bodyPr>
          <a:lstStyle/>
          <a:p>
            <a:r>
              <a:rPr lang="en-US" sz="4400" i="1" kern="1200" spc="100" baseline="0">
                <a:solidFill>
                  <a:schemeClr val="tx1">
                    <a:lumMod val="85000"/>
                    <a:lumOff val="15000"/>
                  </a:schemeClr>
                </a:solidFill>
                <a:latin typeface="+mj-lt"/>
                <a:ea typeface="+mj-ea"/>
                <a:cs typeface="+mj-cs"/>
              </a:rPr>
              <a:t>EVERY CHILD IS UNIQUE</a:t>
            </a:r>
          </a:p>
        </p:txBody>
      </p:sp>
      <p:pic>
        <p:nvPicPr>
          <p:cNvPr id="5" name="Content Placeholder 4">
            <a:extLst>
              <a:ext uri="{FF2B5EF4-FFF2-40B4-BE49-F238E27FC236}">
                <a16:creationId xmlns:a16="http://schemas.microsoft.com/office/drawing/2014/main" id="{392D3E48-E55B-7B0E-A956-D706BECEF7E2}"/>
              </a:ext>
            </a:extLst>
          </p:cNvPr>
          <p:cNvPicPr>
            <a:picLocks noGrp="1" noChangeAspect="1"/>
          </p:cNvPicPr>
          <p:nvPr>
            <p:ph sz="half" idx="1"/>
          </p:nvPr>
        </p:nvPicPr>
        <p:blipFill>
          <a:blip r:embed="rId3"/>
          <a:stretch>
            <a:fillRect/>
          </a:stretch>
        </p:blipFill>
        <p:spPr>
          <a:xfrm>
            <a:off x="758953" y="911595"/>
            <a:ext cx="6301805" cy="4647579"/>
          </a:xfrm>
          <a:prstGeom prst="rect">
            <a:avLst/>
          </a:prstGeom>
        </p:spPr>
      </p:pic>
      <p:cxnSp>
        <p:nvCxnSpPr>
          <p:cNvPr id="14" name="Straight Connector 13">
            <a:extLst>
              <a:ext uri="{FF2B5EF4-FFF2-40B4-BE49-F238E27FC236}">
                <a16:creationId xmlns:a16="http://schemas.microsoft.com/office/drawing/2014/main" id="{61A0812C-8DCE-4CA2-904B-A5A5C12CA4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005840"/>
            <a:ext cx="0" cy="5852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CF38412-AE1C-9D4F-1FC3-7D06DDD038CF}"/>
              </a:ext>
            </a:extLst>
          </p:cNvPr>
          <p:cNvSpPr>
            <a:spLocks noGrp="1"/>
          </p:cNvSpPr>
          <p:nvPr>
            <p:ph sz="half" idx="2"/>
          </p:nvPr>
        </p:nvSpPr>
        <p:spPr>
          <a:xfrm>
            <a:off x="7888666" y="2623930"/>
            <a:ext cx="3541205" cy="3158160"/>
          </a:xfrm>
        </p:spPr>
        <p:txBody>
          <a:bodyPr vert="horz" lIns="91440" tIns="45720" rIns="91440" bIns="45720" rtlCol="0">
            <a:normAutofit/>
          </a:bodyPr>
          <a:lstStyle/>
          <a:p>
            <a:pPr marL="0" indent="0">
              <a:lnSpc>
                <a:spcPct val="100000"/>
              </a:lnSpc>
              <a:buNone/>
            </a:pPr>
            <a:r>
              <a:rPr lang="en-US" dirty="0">
                <a:effectLst/>
              </a:rPr>
              <a:t>“It’s a mistake to try to fit children into preexisting templates, insisting that every child achieve specific milestones at specific ages.” </a:t>
            </a:r>
          </a:p>
          <a:p>
            <a:pPr marL="0" indent="0">
              <a:lnSpc>
                <a:spcPct val="100000"/>
              </a:lnSpc>
              <a:buNone/>
            </a:pPr>
            <a:endParaRPr lang="en-US" dirty="0">
              <a:effectLst/>
            </a:endParaRPr>
          </a:p>
          <a:p>
            <a:pPr marL="0" indent="0">
              <a:lnSpc>
                <a:spcPct val="100000"/>
              </a:lnSpc>
              <a:buNone/>
            </a:pPr>
            <a:r>
              <a:rPr lang="en-US" dirty="0">
                <a:effectLst/>
              </a:rPr>
              <a:t>Thompson &amp; Stanković-Ramirez, 2021, p. 21 </a:t>
            </a:r>
          </a:p>
          <a:p>
            <a:pPr>
              <a:lnSpc>
                <a:spcPct val="100000"/>
              </a:lnSpc>
            </a:pPr>
            <a:endParaRPr lang="en-US" dirty="0"/>
          </a:p>
        </p:txBody>
      </p:sp>
      <p:sp>
        <p:nvSpPr>
          <p:cNvPr id="1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2961046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B4B0-C709-8098-EC2D-AAFE97A83BDF}"/>
              </a:ext>
            </a:extLst>
          </p:cNvPr>
          <p:cNvSpPr>
            <a:spLocks noGrp="1"/>
          </p:cNvSpPr>
          <p:nvPr>
            <p:ph type="title"/>
          </p:nvPr>
        </p:nvSpPr>
        <p:spPr>
          <a:xfrm>
            <a:off x="641566" y="5681741"/>
            <a:ext cx="3541205" cy="920973"/>
          </a:xfrm>
        </p:spPr>
        <p:txBody>
          <a:bodyPr anchor="ctr">
            <a:normAutofit/>
          </a:bodyPr>
          <a:lstStyle/>
          <a:p>
            <a:r>
              <a:rPr lang="en-US" sz="4800" dirty="0"/>
              <a:t>WAVES</a:t>
            </a:r>
          </a:p>
        </p:txBody>
      </p:sp>
      <p:pic>
        <p:nvPicPr>
          <p:cNvPr id="4" name="Content Placeholder 10" descr="A waterfall with trees around it&#10;&#10;Description automatically generated">
            <a:extLst>
              <a:ext uri="{FF2B5EF4-FFF2-40B4-BE49-F238E27FC236}">
                <a16:creationId xmlns:a16="http://schemas.microsoft.com/office/drawing/2014/main" id="{858A1099-1507-E930-5A7A-9E161E244847}"/>
              </a:ext>
            </a:extLst>
          </p:cNvPr>
          <p:cNvPicPr>
            <a:picLocks noChangeAspect="1"/>
          </p:cNvPicPr>
          <p:nvPr/>
        </p:nvPicPr>
        <p:blipFill>
          <a:blip r:embed="rId3"/>
          <a:stretch>
            <a:fillRect/>
          </a:stretch>
        </p:blipFill>
        <p:spPr>
          <a:xfrm>
            <a:off x="758953" y="987741"/>
            <a:ext cx="6301805" cy="4495287"/>
          </a:xfrm>
          <a:prstGeom prst="rect">
            <a:avLst/>
          </a:prstGeom>
        </p:spPr>
      </p:pic>
      <p:cxnSp>
        <p:nvCxnSpPr>
          <p:cNvPr id="32" name="Straight Connector 31">
            <a:extLst>
              <a:ext uri="{FF2B5EF4-FFF2-40B4-BE49-F238E27FC236}">
                <a16:creationId xmlns:a16="http://schemas.microsoft.com/office/drawing/2014/main" id="{61A0812C-8DCE-4CA2-904B-A5A5C12CA4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60" y="1005840"/>
            <a:ext cx="0" cy="5852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597294-B039-7736-D888-A30CE628805F}"/>
              </a:ext>
            </a:extLst>
          </p:cNvPr>
          <p:cNvSpPr>
            <a:spLocks noGrp="1"/>
          </p:cNvSpPr>
          <p:nvPr>
            <p:ph idx="1"/>
          </p:nvPr>
        </p:nvSpPr>
        <p:spPr>
          <a:xfrm>
            <a:off x="7885756" y="413390"/>
            <a:ext cx="3983667" cy="5978531"/>
          </a:xfrm>
        </p:spPr>
        <p:txBody>
          <a:bodyPr>
            <a:noAutofit/>
          </a:bodyPr>
          <a:lstStyle/>
          <a:p>
            <a:pPr marL="0" indent="0">
              <a:lnSpc>
                <a:spcPct val="100000"/>
              </a:lnSpc>
              <a:buNone/>
            </a:pPr>
            <a:r>
              <a:rPr lang="en-US" sz="2200" dirty="0">
                <a:latin typeface="Times New Roman" panose="02020603050405020304" pitchFamily="18" charset="0"/>
                <a:cs typeface="Times New Roman" panose="02020603050405020304" pitchFamily="18" charset="0"/>
              </a:rPr>
              <a:t>“The notion of ‘stages’ of development has limited utility; a more helpful concept may be to think of waves of development that allow for considerable overlap without rigid boundaries.” </a:t>
            </a:r>
          </a:p>
          <a:p>
            <a:pPr marL="0" indent="0" algn="r">
              <a:lnSpc>
                <a:spcPct val="100000"/>
              </a:lnSpc>
              <a:buNone/>
            </a:pPr>
            <a:r>
              <a:rPr lang="en-US" sz="2200" dirty="0">
                <a:latin typeface="Times New Roman" panose="02020603050405020304" pitchFamily="18" charset="0"/>
                <a:cs typeface="Times New Roman" panose="02020603050405020304" pitchFamily="18" charset="0"/>
              </a:rPr>
              <a:t>(NAEYC 2020, 10)</a:t>
            </a:r>
          </a:p>
          <a:p>
            <a:pPr marL="0" indent="0">
              <a:lnSpc>
                <a:spcPct val="100000"/>
              </a:lnSpc>
              <a:buNone/>
            </a:pPr>
            <a:endParaRPr lang="en-US" sz="2200" dirty="0">
              <a:latin typeface="Times New Roman" panose="02020603050405020304" pitchFamily="18" charset="0"/>
              <a:cs typeface="Times New Roman" panose="02020603050405020304" pitchFamily="18" charset="0"/>
            </a:endParaRPr>
          </a:p>
          <a:p>
            <a:pPr marL="0" indent="0">
              <a:lnSpc>
                <a:spcPct val="100000"/>
              </a:lnSpc>
              <a:buNone/>
            </a:pPr>
            <a:r>
              <a:rPr lang="en-US" sz="2200" dirty="0">
                <a:latin typeface="Times New Roman" panose="02020603050405020304" pitchFamily="18" charset="0"/>
                <a:cs typeface="Times New Roman" panose="02020603050405020304" pitchFamily="18" charset="0"/>
              </a:rPr>
              <a:t>“The concept of stages does not accurately reflect the way development takes place … These waves consist of spurts of development interwoven with periods of little apparent growth.”</a:t>
            </a:r>
          </a:p>
          <a:p>
            <a:pPr marL="0" indent="0" algn="r">
              <a:lnSpc>
                <a:spcPct val="100000"/>
              </a:lnSpc>
              <a:buNone/>
            </a:pPr>
            <a:r>
              <a:rPr lang="en-US" sz="2200" dirty="0">
                <a:latin typeface="Times New Roman" panose="02020603050405020304" pitchFamily="18" charset="0"/>
                <a:cs typeface="Times New Roman" panose="02020603050405020304" pitchFamily="18" charset="0"/>
              </a:rPr>
              <a:t>(NAEYC 2022, 36)</a:t>
            </a:r>
          </a:p>
        </p:txBody>
      </p:sp>
      <p:sp>
        <p:nvSpPr>
          <p:cNvPr id="3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6324590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23" name="Rectangle 22">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8E2A2-B294-6ED4-DC1F-474DB2B7B6B4}"/>
              </a:ext>
            </a:extLst>
          </p:cNvPr>
          <p:cNvSpPr>
            <a:spLocks noGrp="1"/>
          </p:cNvSpPr>
          <p:nvPr>
            <p:ph type="title"/>
          </p:nvPr>
        </p:nvSpPr>
        <p:spPr>
          <a:xfrm>
            <a:off x="657044" y="5496219"/>
            <a:ext cx="4782039" cy="892294"/>
          </a:xfrm>
        </p:spPr>
        <p:txBody>
          <a:bodyPr vert="horz" lIns="91440" tIns="45720" rIns="91440" bIns="45720" rtlCol="0" anchor="ctr">
            <a:normAutofit fontScale="90000"/>
          </a:bodyPr>
          <a:lstStyle/>
          <a:p>
            <a:r>
              <a:rPr lang="en-US" i="1" kern="1200" spc="100" baseline="0" dirty="0">
                <a:solidFill>
                  <a:schemeClr val="tx1">
                    <a:lumMod val="85000"/>
                    <a:lumOff val="15000"/>
                  </a:schemeClr>
                </a:solidFill>
                <a:latin typeface="+mj-lt"/>
                <a:ea typeface="+mj-ea"/>
                <a:cs typeface="+mj-cs"/>
              </a:rPr>
              <a:t>Waves</a:t>
            </a:r>
          </a:p>
        </p:txBody>
      </p:sp>
      <p:cxnSp>
        <p:nvCxnSpPr>
          <p:cNvPr id="25" name="Straight Connector 24">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FE9D65-F367-BCE0-4577-B95B8BB14EB7}"/>
              </a:ext>
            </a:extLst>
          </p:cNvPr>
          <p:cNvSpPr>
            <a:spLocks noGrp="1"/>
          </p:cNvSpPr>
          <p:nvPr>
            <p:ph sz="half" idx="1"/>
          </p:nvPr>
        </p:nvSpPr>
        <p:spPr>
          <a:xfrm>
            <a:off x="349175" y="469487"/>
            <a:ext cx="5350290" cy="3241379"/>
          </a:xfrm>
        </p:spPr>
        <p:txBody>
          <a:bodyPr vert="horz" lIns="91440" tIns="45720" rIns="91440" bIns="45720" rtlCol="0">
            <a:noAutofit/>
          </a:bodyPr>
          <a:lstStyle/>
          <a:p>
            <a:pPr marL="0" indent="0">
              <a:lnSpc>
                <a:spcPct val="100000"/>
              </a:lnSpc>
              <a:buNone/>
            </a:pPr>
            <a:r>
              <a:rPr lang="en-US" sz="2200" dirty="0">
                <a:effectLst/>
              </a:rPr>
              <a:t>“The waves of development, the ebb and flow of growth and processing, acquisition and reconsideration, all together map a process of typical child development, and attending to these waves empowers educators of children of all ages to go with the flow.” </a:t>
            </a:r>
          </a:p>
          <a:p>
            <a:pPr marL="0" indent="0">
              <a:lnSpc>
                <a:spcPct val="100000"/>
              </a:lnSpc>
              <a:buNone/>
            </a:pPr>
            <a:r>
              <a:rPr lang="en-US" sz="2200" dirty="0">
                <a:effectLst/>
              </a:rPr>
              <a:t>Thompson &amp; Stanković-Ramirez</a:t>
            </a:r>
            <a:r>
              <a:rPr lang="en-US" sz="2200" dirty="0"/>
              <a:t>, </a:t>
            </a:r>
            <a:r>
              <a:rPr lang="en-US" sz="2200" dirty="0">
                <a:effectLst/>
              </a:rPr>
              <a:t>2022,  p. 5</a:t>
            </a:r>
          </a:p>
        </p:txBody>
      </p:sp>
      <p:pic>
        <p:nvPicPr>
          <p:cNvPr id="5" name="Content Placeholder 4">
            <a:extLst>
              <a:ext uri="{FF2B5EF4-FFF2-40B4-BE49-F238E27FC236}">
                <a16:creationId xmlns:a16="http://schemas.microsoft.com/office/drawing/2014/main" id="{B2541571-9445-BA73-BA1F-ABCF9D6D7629}"/>
              </a:ext>
            </a:extLst>
          </p:cNvPr>
          <p:cNvPicPr>
            <a:picLocks noGrp="1" noChangeAspect="1"/>
          </p:cNvPicPr>
          <p:nvPr>
            <p:ph sz="half" idx="2"/>
          </p:nvPr>
        </p:nvPicPr>
        <p:blipFill rotWithShape="1">
          <a:blip r:embed="rId3"/>
          <a:srcRect l="25018" r="15871"/>
          <a:stretch/>
        </p:blipFill>
        <p:spPr>
          <a:xfrm>
            <a:off x="6096000" y="10"/>
            <a:ext cx="6095998" cy="6857990"/>
          </a:xfrm>
          <a:prstGeom prst="rect">
            <a:avLst/>
          </a:prstGeom>
        </p:spPr>
      </p:pic>
      <p:sp>
        <p:nvSpPr>
          <p:cNvPr id="2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51525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758951" y="758952"/>
            <a:ext cx="10559837" cy="4754880"/>
          </a:xfrm>
        </p:spPr>
        <p:txBody>
          <a:bodyPr/>
          <a:lstStyle/>
          <a:p>
            <a:r>
              <a:rPr lang="en-US" dirty="0">
                <a:solidFill>
                  <a:schemeClr val="accent3"/>
                </a:solidFill>
                <a:ea typeface="Baskerville" panose="02020502070401020303" pitchFamily="18" charset="0"/>
                <a:cs typeface="Calibri Light"/>
              </a:rPr>
              <a:t>Theories of Development </a:t>
            </a:r>
            <a:endParaRPr lang="en-US" dirty="0"/>
          </a:p>
        </p:txBody>
      </p:sp>
      <p:sp>
        <p:nvSpPr>
          <p:cNvPr id="21" name="Text Placeholder 20">
            <a:extLst>
              <a:ext uri="{FF2B5EF4-FFF2-40B4-BE49-F238E27FC236}">
                <a16:creationId xmlns:a16="http://schemas.microsoft.com/office/drawing/2014/main" id="{126B3CE3-4128-8F8E-0760-8B64348682F5}"/>
              </a:ext>
            </a:extLst>
          </p:cNvPr>
          <p:cNvSpPr>
            <a:spLocks noGrp="1"/>
          </p:cNvSpPr>
          <p:nvPr>
            <p:ph type="body" sz="quarter" idx="13"/>
          </p:nvPr>
        </p:nvSpPr>
        <p:spPr/>
        <p:txBody>
          <a:bodyPr/>
          <a:lstStyle/>
          <a:p>
            <a:r>
              <a:rPr lang="en-US" sz="1800" dirty="0"/>
              <a:t>Planes of Development</a:t>
            </a:r>
          </a:p>
        </p:txBody>
      </p:sp>
      <p:sp>
        <p:nvSpPr>
          <p:cNvPr id="27" name="Text Placeholder 26">
            <a:extLst>
              <a:ext uri="{FF2B5EF4-FFF2-40B4-BE49-F238E27FC236}">
                <a16:creationId xmlns:a16="http://schemas.microsoft.com/office/drawing/2014/main" id="{AD3E159C-8F18-6271-D733-C11E52BA168F}"/>
              </a:ext>
            </a:extLst>
          </p:cNvPr>
          <p:cNvSpPr>
            <a:spLocks noGrp="1"/>
          </p:cNvSpPr>
          <p:nvPr>
            <p:ph type="body" sz="quarter" idx="19"/>
          </p:nvPr>
        </p:nvSpPr>
        <p:spPr/>
        <p:txBody>
          <a:bodyPr/>
          <a:lstStyle/>
          <a:p>
            <a:r>
              <a:rPr lang="en-US" dirty="0"/>
              <a:t>Ages and Stages</a:t>
            </a:r>
          </a:p>
        </p:txBody>
      </p:sp>
      <p:sp>
        <p:nvSpPr>
          <p:cNvPr id="26" name="Text Placeholder 25">
            <a:extLst>
              <a:ext uri="{FF2B5EF4-FFF2-40B4-BE49-F238E27FC236}">
                <a16:creationId xmlns:a16="http://schemas.microsoft.com/office/drawing/2014/main" id="{3B78A704-3F4C-BA60-E2A0-78C04422CC59}"/>
              </a:ext>
            </a:extLst>
          </p:cNvPr>
          <p:cNvSpPr>
            <a:spLocks noGrp="1"/>
          </p:cNvSpPr>
          <p:nvPr>
            <p:ph type="body" sz="quarter" idx="18"/>
          </p:nvPr>
        </p:nvSpPr>
        <p:spPr>
          <a:xfrm>
            <a:off x="3765799" y="4286610"/>
            <a:ext cx="2192424" cy="773661"/>
          </a:xfrm>
        </p:spPr>
        <p:txBody>
          <a:bodyPr/>
          <a:lstStyle/>
          <a:p>
            <a:r>
              <a:rPr lang="en-US" dirty="0"/>
              <a:t>Piaget, Vygotsky, Erikson</a:t>
            </a:r>
          </a:p>
        </p:txBody>
      </p:sp>
      <p:sp>
        <p:nvSpPr>
          <p:cNvPr id="29" name="Text Placeholder 28">
            <a:extLst>
              <a:ext uri="{FF2B5EF4-FFF2-40B4-BE49-F238E27FC236}">
                <a16:creationId xmlns:a16="http://schemas.microsoft.com/office/drawing/2014/main" id="{56569593-FAD4-3D3C-5FB2-6E9C7B4A0654}"/>
              </a:ext>
            </a:extLst>
          </p:cNvPr>
          <p:cNvSpPr>
            <a:spLocks noGrp="1"/>
          </p:cNvSpPr>
          <p:nvPr>
            <p:ph type="body" sz="quarter" idx="21"/>
          </p:nvPr>
        </p:nvSpPr>
        <p:spPr/>
        <p:txBody>
          <a:bodyPr/>
          <a:lstStyle/>
          <a:p>
            <a:r>
              <a:rPr lang="en-US" sz="1700" dirty="0"/>
              <a:t>Multiple Intelligences</a:t>
            </a:r>
          </a:p>
        </p:txBody>
      </p:sp>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p:txBody>
          <a:bodyPr/>
          <a:lstStyle/>
          <a:p>
            <a:r>
              <a:rPr lang="en-US" dirty="0"/>
              <a:t>Gardner</a:t>
            </a:r>
          </a:p>
        </p:txBody>
      </p:sp>
      <p:sp>
        <p:nvSpPr>
          <p:cNvPr id="31" name="Text Placeholder 30">
            <a:extLst>
              <a:ext uri="{FF2B5EF4-FFF2-40B4-BE49-F238E27FC236}">
                <a16:creationId xmlns:a16="http://schemas.microsoft.com/office/drawing/2014/main" id="{53D0BAA8-6F92-D5A9-9FA2-9533E81A8105}"/>
              </a:ext>
            </a:extLst>
          </p:cNvPr>
          <p:cNvSpPr>
            <a:spLocks noGrp="1"/>
          </p:cNvSpPr>
          <p:nvPr>
            <p:ph type="body" sz="quarter" idx="23"/>
          </p:nvPr>
        </p:nvSpPr>
        <p:spPr/>
        <p:txBody>
          <a:bodyPr/>
          <a:lstStyle/>
          <a:p>
            <a:r>
              <a:rPr lang="en-US" sz="1700" dirty="0"/>
              <a:t>Ecological Systems</a:t>
            </a:r>
          </a:p>
        </p:txBody>
      </p:sp>
      <p:sp>
        <p:nvSpPr>
          <p:cNvPr id="30" name="Text Placeholder 29">
            <a:extLst>
              <a:ext uri="{FF2B5EF4-FFF2-40B4-BE49-F238E27FC236}">
                <a16:creationId xmlns:a16="http://schemas.microsoft.com/office/drawing/2014/main" id="{CB833035-7F55-7728-8060-8204B10C959B}"/>
              </a:ext>
            </a:extLst>
          </p:cNvPr>
          <p:cNvSpPr>
            <a:spLocks noGrp="1"/>
          </p:cNvSpPr>
          <p:nvPr>
            <p:ph type="body" sz="quarter" idx="22"/>
          </p:nvPr>
        </p:nvSpPr>
        <p:spPr>
          <a:xfrm>
            <a:off x="8677009" y="4302125"/>
            <a:ext cx="2194560" cy="274320"/>
          </a:xfrm>
        </p:spPr>
        <p:txBody>
          <a:bodyPr/>
          <a:lstStyle/>
          <a:p>
            <a:r>
              <a:rPr lang="en-US" sz="1400" dirty="0"/>
              <a:t>Bronfenbrenner</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Cascades in Development</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15</a:t>
            </a:fld>
            <a:endParaRPr lang="en-US" dirty="0"/>
          </a:p>
        </p:txBody>
      </p:sp>
      <p:pic>
        <p:nvPicPr>
          <p:cNvPr id="11" name="Picture Placeholder 10" descr="A drawing of a person&#10;&#10;Description automatically generated">
            <a:extLst>
              <a:ext uri="{FF2B5EF4-FFF2-40B4-BE49-F238E27FC236}">
                <a16:creationId xmlns:a16="http://schemas.microsoft.com/office/drawing/2014/main" id="{B96C3808-EB65-71FF-56D0-6557100EA538}"/>
              </a:ext>
            </a:extLst>
          </p:cNvPr>
          <p:cNvPicPr>
            <a:picLocks noGrp="1" noChangeAspect="1"/>
          </p:cNvPicPr>
          <p:nvPr>
            <p:ph type="pic" sz="quarter" idx="12"/>
          </p:nvPr>
        </p:nvPicPr>
        <p:blipFill>
          <a:blip r:embed="rId3"/>
          <a:srcRect l="12471" r="12471"/>
          <a:stretch>
            <a:fillRect/>
          </a:stretch>
        </p:blipFill>
        <p:spPr>
          <a:xfrm rot="5400000">
            <a:off x="1325379" y="1868528"/>
            <a:ext cx="2058987" cy="2057400"/>
          </a:xfrm>
        </p:spPr>
      </p:pic>
      <p:sp>
        <p:nvSpPr>
          <p:cNvPr id="7" name="TextBox 6">
            <a:extLst>
              <a:ext uri="{FF2B5EF4-FFF2-40B4-BE49-F238E27FC236}">
                <a16:creationId xmlns:a16="http://schemas.microsoft.com/office/drawing/2014/main" id="{310142F8-6813-585F-2006-8AF74C13A558}"/>
              </a:ext>
            </a:extLst>
          </p:cNvPr>
          <p:cNvSpPr txBox="1"/>
          <p:nvPr/>
        </p:nvSpPr>
        <p:spPr>
          <a:xfrm>
            <a:off x="472732" y="-3328888"/>
            <a:ext cx="7337767" cy="923330"/>
          </a:xfrm>
          <a:prstGeom prst="rect">
            <a:avLst/>
          </a:prstGeom>
          <a:noFill/>
        </p:spPr>
        <p:txBody>
          <a:bodyPr wrap="square">
            <a:spAutoFit/>
          </a:bodyPr>
          <a:lstStyle/>
          <a:p>
            <a:pPr>
              <a:defRPr/>
            </a:pPr>
            <a:r>
              <a:rPr lang="en-US" dirty="0"/>
              <a:t>Planes, Ages and Stages</a:t>
            </a:r>
          </a:p>
          <a:p>
            <a:pPr>
              <a:defRPr/>
            </a:pPr>
            <a:r>
              <a:rPr lang="en-US" dirty="0"/>
              <a:t>Developmental Cascades  </a:t>
            </a:r>
          </a:p>
          <a:p>
            <a:pPr>
              <a:defRPr/>
            </a:pPr>
            <a:r>
              <a:rPr lang="en-US" dirty="0"/>
              <a:t>Waves and Cycles</a:t>
            </a:r>
          </a:p>
        </p:txBody>
      </p:sp>
      <p:sp>
        <p:nvSpPr>
          <p:cNvPr id="12" name="Text Placeholder 25">
            <a:extLst>
              <a:ext uri="{FF2B5EF4-FFF2-40B4-BE49-F238E27FC236}">
                <a16:creationId xmlns:a16="http://schemas.microsoft.com/office/drawing/2014/main" id="{30CE68BD-8CA7-2830-C720-A56CC3E6720A}"/>
              </a:ext>
            </a:extLst>
          </p:cNvPr>
          <p:cNvSpPr txBox="1">
            <a:spLocks/>
          </p:cNvSpPr>
          <p:nvPr/>
        </p:nvSpPr>
        <p:spPr>
          <a:xfrm>
            <a:off x="1440182" y="4306022"/>
            <a:ext cx="2194560" cy="274320"/>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0"/>
              </a:spcBef>
              <a:buClr>
                <a:srgbClr val="73292A"/>
              </a:buClr>
              <a:buFont typeface="Arial" panose="020B0604020202020204" pitchFamily="34" charset="0"/>
              <a:buNone/>
              <a:defRPr sz="16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Montessori</a:t>
            </a:r>
          </a:p>
        </p:txBody>
      </p:sp>
      <p:pic>
        <p:nvPicPr>
          <p:cNvPr id="9" name="Picture Placeholder 8" descr="A diagram of different types of systems&#10;&#10;Description automatically generated">
            <a:hlinkClick r:id="rId4"/>
            <a:extLst>
              <a:ext uri="{FF2B5EF4-FFF2-40B4-BE49-F238E27FC236}">
                <a16:creationId xmlns:a16="http://schemas.microsoft.com/office/drawing/2014/main" id="{E141914C-0455-9340-CD69-625E7BEB950A}"/>
              </a:ext>
            </a:extLst>
          </p:cNvPr>
          <p:cNvPicPr>
            <a:picLocks noGrp="1" noChangeAspect="1"/>
          </p:cNvPicPr>
          <p:nvPr>
            <p:ph type="pic" sz="quarter" idx="15"/>
          </p:nvPr>
        </p:nvPicPr>
        <p:blipFill>
          <a:blip r:embed="rId5"/>
          <a:srcRect l="39" r="39"/>
          <a:stretch>
            <a:fillRect/>
          </a:stretch>
        </p:blipFill>
        <p:spPr>
          <a:xfrm>
            <a:off x="8664575" y="1868488"/>
            <a:ext cx="2057400" cy="2058987"/>
          </a:xfrm>
        </p:spPr>
      </p:pic>
      <p:pic>
        <p:nvPicPr>
          <p:cNvPr id="25" name="Picture Placeholder 24" descr="A cartoon of a child holding a glass of water&#10;&#10;Description automatically generated">
            <a:extLst>
              <a:ext uri="{FF2B5EF4-FFF2-40B4-BE49-F238E27FC236}">
                <a16:creationId xmlns:a16="http://schemas.microsoft.com/office/drawing/2014/main" id="{5EB30AFF-6CE0-7EC3-8650-A8B38AE62FF2}"/>
              </a:ext>
            </a:extLst>
          </p:cNvPr>
          <p:cNvPicPr>
            <a:picLocks noGrp="1" noChangeAspect="1"/>
          </p:cNvPicPr>
          <p:nvPr>
            <p:ph type="pic" sz="quarter" idx="17"/>
          </p:nvPr>
        </p:nvPicPr>
        <p:blipFill>
          <a:blip r:embed="rId6"/>
          <a:srcRect l="16692" r="16692"/>
          <a:stretch>
            <a:fillRect/>
          </a:stretch>
        </p:blipFill>
        <p:spPr/>
      </p:pic>
      <p:pic>
        <p:nvPicPr>
          <p:cNvPr id="6" name="Picture Placeholder 5" descr="A circular chart with different colored circles&#10;&#10;Description automatically generated with medium confidence">
            <a:hlinkClick r:id="rId7"/>
            <a:extLst>
              <a:ext uri="{FF2B5EF4-FFF2-40B4-BE49-F238E27FC236}">
                <a16:creationId xmlns:a16="http://schemas.microsoft.com/office/drawing/2014/main" id="{BDC6B096-5FC3-C8CE-5218-E476572304D9}"/>
              </a:ext>
            </a:extLst>
          </p:cNvPr>
          <p:cNvPicPr>
            <a:picLocks noGrp="1" noChangeAspect="1"/>
          </p:cNvPicPr>
          <p:nvPr>
            <p:ph type="pic" sz="quarter" idx="16"/>
          </p:nvPr>
        </p:nvPicPr>
        <p:blipFill>
          <a:blip r:embed="rId8"/>
          <a:srcRect l="39" r="39"/>
          <a:stretch>
            <a:fillRect/>
          </a:stretch>
        </p:blipFill>
        <p:spPr/>
      </p:pic>
    </p:spTree>
    <p:extLst>
      <p:ext uri="{BB962C8B-B14F-4D97-AF65-F5344CB8AC3E}">
        <p14:creationId xmlns:p14="http://schemas.microsoft.com/office/powerpoint/2010/main" val="227683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758951" y="758952"/>
            <a:ext cx="10559837" cy="4754880"/>
          </a:xfrm>
        </p:spPr>
        <p:txBody>
          <a:bodyPr/>
          <a:lstStyle/>
          <a:p>
            <a:r>
              <a:rPr lang="en-US" dirty="0">
                <a:solidFill>
                  <a:schemeClr val="accent3"/>
                </a:solidFill>
                <a:ea typeface="Baskerville" panose="02020502070401020303" pitchFamily="18" charset="0"/>
                <a:cs typeface="Calibri Light"/>
              </a:rPr>
              <a:t>Turn and Talk </a:t>
            </a:r>
            <a:endParaRPr lang="en-US" dirty="0"/>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Cascades in Development</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16</a:t>
            </a:fld>
            <a:endParaRPr lang="en-US" dirty="0"/>
          </a:p>
        </p:txBody>
      </p:sp>
      <p:pic>
        <p:nvPicPr>
          <p:cNvPr id="11" name="Picture Placeholder 10" descr="A drawing of a person&#10;&#10;Description automatically generated">
            <a:extLst>
              <a:ext uri="{FF2B5EF4-FFF2-40B4-BE49-F238E27FC236}">
                <a16:creationId xmlns:a16="http://schemas.microsoft.com/office/drawing/2014/main" id="{B96C3808-EB65-71FF-56D0-6557100EA538}"/>
              </a:ext>
            </a:extLst>
          </p:cNvPr>
          <p:cNvPicPr>
            <a:picLocks noGrp="1" noChangeAspect="1"/>
          </p:cNvPicPr>
          <p:nvPr>
            <p:ph type="pic" sz="quarter" idx="12"/>
          </p:nvPr>
        </p:nvPicPr>
        <p:blipFill>
          <a:blip r:embed="rId3"/>
          <a:srcRect l="12471" r="12471"/>
          <a:stretch>
            <a:fillRect/>
          </a:stretch>
        </p:blipFill>
        <p:spPr>
          <a:xfrm rot="5400000">
            <a:off x="1325379" y="1868528"/>
            <a:ext cx="2058987" cy="2057400"/>
          </a:xfrm>
        </p:spPr>
      </p:pic>
      <p:sp>
        <p:nvSpPr>
          <p:cNvPr id="7" name="TextBox 6">
            <a:extLst>
              <a:ext uri="{FF2B5EF4-FFF2-40B4-BE49-F238E27FC236}">
                <a16:creationId xmlns:a16="http://schemas.microsoft.com/office/drawing/2014/main" id="{310142F8-6813-585F-2006-8AF74C13A558}"/>
              </a:ext>
            </a:extLst>
          </p:cNvPr>
          <p:cNvSpPr txBox="1"/>
          <p:nvPr/>
        </p:nvSpPr>
        <p:spPr>
          <a:xfrm>
            <a:off x="472732" y="-3328888"/>
            <a:ext cx="7337767" cy="923330"/>
          </a:xfrm>
          <a:prstGeom prst="rect">
            <a:avLst/>
          </a:prstGeom>
          <a:noFill/>
        </p:spPr>
        <p:txBody>
          <a:bodyPr wrap="square">
            <a:spAutoFit/>
          </a:bodyPr>
          <a:lstStyle/>
          <a:p>
            <a:pPr>
              <a:defRPr/>
            </a:pPr>
            <a:r>
              <a:rPr lang="en-US" dirty="0"/>
              <a:t>Planes, Ages and Stages</a:t>
            </a:r>
          </a:p>
          <a:p>
            <a:pPr>
              <a:defRPr/>
            </a:pPr>
            <a:r>
              <a:rPr lang="en-US" dirty="0"/>
              <a:t>Developmental Cascades  </a:t>
            </a:r>
          </a:p>
          <a:p>
            <a:pPr>
              <a:defRPr/>
            </a:pPr>
            <a:r>
              <a:rPr lang="en-US" dirty="0"/>
              <a:t>Waves and Cycles</a:t>
            </a:r>
          </a:p>
        </p:txBody>
      </p:sp>
      <p:pic>
        <p:nvPicPr>
          <p:cNvPr id="9" name="Picture Placeholder 8" descr="A diagram of different types of systems&#10;&#10;Description automatically generated">
            <a:hlinkClick r:id="rId4"/>
            <a:extLst>
              <a:ext uri="{FF2B5EF4-FFF2-40B4-BE49-F238E27FC236}">
                <a16:creationId xmlns:a16="http://schemas.microsoft.com/office/drawing/2014/main" id="{E141914C-0455-9340-CD69-625E7BEB950A}"/>
              </a:ext>
            </a:extLst>
          </p:cNvPr>
          <p:cNvPicPr>
            <a:picLocks noGrp="1" noChangeAspect="1"/>
          </p:cNvPicPr>
          <p:nvPr>
            <p:ph type="pic" sz="quarter" idx="15"/>
          </p:nvPr>
        </p:nvPicPr>
        <p:blipFill>
          <a:blip r:embed="rId5"/>
          <a:srcRect l="39" r="39"/>
          <a:stretch>
            <a:fillRect/>
          </a:stretch>
        </p:blipFill>
        <p:spPr>
          <a:xfrm>
            <a:off x="8664575" y="1868488"/>
            <a:ext cx="2057400" cy="2058987"/>
          </a:xfrm>
        </p:spPr>
      </p:pic>
      <p:pic>
        <p:nvPicPr>
          <p:cNvPr id="25" name="Picture Placeholder 24" descr="A cartoon of a child holding a glass of water&#10;&#10;Description automatically generated">
            <a:extLst>
              <a:ext uri="{FF2B5EF4-FFF2-40B4-BE49-F238E27FC236}">
                <a16:creationId xmlns:a16="http://schemas.microsoft.com/office/drawing/2014/main" id="{5EB30AFF-6CE0-7EC3-8650-A8B38AE62FF2}"/>
              </a:ext>
            </a:extLst>
          </p:cNvPr>
          <p:cNvPicPr>
            <a:picLocks noGrp="1" noChangeAspect="1"/>
          </p:cNvPicPr>
          <p:nvPr>
            <p:ph type="pic" sz="quarter" idx="17"/>
          </p:nvPr>
        </p:nvPicPr>
        <p:blipFill>
          <a:blip r:embed="rId6"/>
          <a:srcRect l="16692" r="16692"/>
          <a:stretch>
            <a:fillRect/>
          </a:stretch>
        </p:blipFill>
        <p:spPr/>
      </p:pic>
      <p:pic>
        <p:nvPicPr>
          <p:cNvPr id="6" name="Picture Placeholder 5" descr="A circular chart with different colored circles&#10;&#10;Description automatically generated with medium confidence">
            <a:hlinkClick r:id="rId7"/>
            <a:extLst>
              <a:ext uri="{FF2B5EF4-FFF2-40B4-BE49-F238E27FC236}">
                <a16:creationId xmlns:a16="http://schemas.microsoft.com/office/drawing/2014/main" id="{BDC6B096-5FC3-C8CE-5218-E476572304D9}"/>
              </a:ext>
            </a:extLst>
          </p:cNvPr>
          <p:cNvPicPr>
            <a:picLocks noGrp="1" noChangeAspect="1"/>
          </p:cNvPicPr>
          <p:nvPr>
            <p:ph type="pic" sz="quarter" idx="16"/>
          </p:nvPr>
        </p:nvPicPr>
        <p:blipFill>
          <a:blip r:embed="rId8"/>
          <a:srcRect l="39" r="39"/>
          <a:stretch>
            <a:fillRect/>
          </a:stretch>
        </p:blipFill>
        <p:spPr/>
      </p:pic>
      <p:sp>
        <p:nvSpPr>
          <p:cNvPr id="20" name="Text Placeholder 19">
            <a:extLst>
              <a:ext uri="{FF2B5EF4-FFF2-40B4-BE49-F238E27FC236}">
                <a16:creationId xmlns:a16="http://schemas.microsoft.com/office/drawing/2014/main" id="{F288FDF1-0CD2-661E-C72C-1C5041EC66EC}"/>
              </a:ext>
            </a:extLst>
          </p:cNvPr>
          <p:cNvSpPr>
            <a:spLocks noGrp="1"/>
          </p:cNvSpPr>
          <p:nvPr>
            <p:ph type="body" sz="quarter" idx="23"/>
          </p:nvPr>
        </p:nvSpPr>
        <p:spPr>
          <a:xfrm>
            <a:off x="981306" y="3946524"/>
            <a:ext cx="10192215" cy="1380077"/>
          </a:xfrm>
        </p:spPr>
        <p:txBody>
          <a:bodyPr/>
          <a:lstStyle/>
          <a:p>
            <a:r>
              <a:rPr lang="en-US" sz="2200" dirty="0"/>
              <a:t>How do Theories of Development affect teachers’ Image of the Child? </a:t>
            </a:r>
          </a:p>
          <a:p>
            <a:r>
              <a:rPr lang="en-US" sz="2200" dirty="0"/>
              <a:t>How does learning about Theories of Development help teachers change and grow? </a:t>
            </a:r>
          </a:p>
        </p:txBody>
      </p:sp>
    </p:spTree>
    <p:extLst>
      <p:ext uri="{BB962C8B-B14F-4D97-AF65-F5344CB8AC3E}">
        <p14:creationId xmlns:p14="http://schemas.microsoft.com/office/powerpoint/2010/main" val="3450499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ild smelling a butterfly&#10;&#10;Description automatically generated">
            <a:extLst>
              <a:ext uri="{FF2B5EF4-FFF2-40B4-BE49-F238E27FC236}">
                <a16:creationId xmlns:a16="http://schemas.microsoft.com/office/drawing/2014/main" id="{D22536D2-5B10-E557-A85A-29DCE987263E}"/>
              </a:ext>
            </a:extLst>
          </p:cNvPr>
          <p:cNvPicPr>
            <a:picLocks noGrp="1" noChangeAspect="1"/>
          </p:cNvPicPr>
          <p:nvPr>
            <p:ph idx="1"/>
          </p:nvPr>
        </p:nvPicPr>
        <p:blipFill rotWithShape="1">
          <a:blip r:embed="rId3">
            <a:alphaModFix/>
            <a:extLst>
              <a:ext uri="{837473B0-CC2E-450A-ABE3-18F120FF3D39}">
                <a1611:picAttrSrcUrl xmlns:a1611="http://schemas.microsoft.com/office/drawing/2016/11/main" r:id="rId4"/>
              </a:ext>
            </a:extLst>
          </a:blip>
          <a:srcRect r="3101"/>
          <a:stretch/>
        </p:blipFill>
        <p:spPr>
          <a:xfrm>
            <a:off x="3331593" y="10"/>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p:spPr>
      </p:pic>
      <p:sp>
        <p:nvSpPr>
          <p:cNvPr id="2" name="Title 1">
            <a:extLst>
              <a:ext uri="{FF2B5EF4-FFF2-40B4-BE49-F238E27FC236}">
                <a16:creationId xmlns:a16="http://schemas.microsoft.com/office/drawing/2014/main" id="{980C15D5-319C-CE24-A89C-9B3464C0B472}"/>
              </a:ext>
            </a:extLst>
          </p:cNvPr>
          <p:cNvSpPr>
            <a:spLocks noGrp="1"/>
          </p:cNvSpPr>
          <p:nvPr>
            <p:ph type="title"/>
          </p:nvPr>
        </p:nvSpPr>
        <p:spPr>
          <a:xfrm>
            <a:off x="284087" y="1128811"/>
            <a:ext cx="4767304" cy="4375344"/>
          </a:xfrm>
        </p:spPr>
        <p:txBody>
          <a:bodyPr vert="horz" lIns="91440" tIns="45720" rIns="91440" bIns="45720" rtlCol="0" anchor="b">
            <a:normAutofit/>
          </a:bodyPr>
          <a:lstStyle/>
          <a:p>
            <a:r>
              <a:rPr lang="en-US" altLang="en-US" sz="2600" dirty="0"/>
              <a:t>“A simple liberating thought came to our aid, </a:t>
            </a:r>
            <a:br>
              <a:rPr lang="en-US" altLang="en-US" sz="2600" dirty="0"/>
            </a:br>
            <a:r>
              <a:rPr lang="en-US" altLang="en-US" sz="2600" dirty="0"/>
              <a:t>namely that things </a:t>
            </a:r>
            <a:br>
              <a:rPr lang="en-US" altLang="en-US" sz="2600" dirty="0"/>
            </a:br>
            <a:r>
              <a:rPr lang="en-US" altLang="en-US" sz="2600" dirty="0"/>
              <a:t>about children and for children are only learned from children.”</a:t>
            </a:r>
            <a:br>
              <a:rPr lang="en-US" altLang="en-US" sz="2600" dirty="0"/>
            </a:br>
            <a:r>
              <a:rPr lang="en-US" altLang="en-US" sz="4400" dirty="0"/>
              <a:t>Follow the child.</a:t>
            </a:r>
            <a:br>
              <a:rPr lang="en-US" altLang="en-US" sz="2600" dirty="0"/>
            </a:br>
            <a:r>
              <a:rPr lang="en-US" altLang="en-US" sz="2600" dirty="0"/>
              <a:t>Malaguzzi (1998, 51)</a:t>
            </a:r>
            <a:endParaRPr lang="en-US" sz="2600" dirty="0"/>
          </a:p>
        </p:txBody>
      </p:sp>
      <p:sp>
        <p:nvSpPr>
          <p:cNvPr id="1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77680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6289612" y="734516"/>
            <a:ext cx="4974336" cy="1325880"/>
          </a:xfrm>
        </p:spPr>
        <p:txBody>
          <a:bodyPr>
            <a:normAutofit fontScale="90000"/>
          </a:bodyPr>
          <a:lstStyle/>
          <a:p>
            <a:r>
              <a:rPr lang="en-US" dirty="0"/>
              <a:t>Developmental Cascades</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normAutofit fontScale="77500" lnSpcReduction="20000"/>
          </a:bodyPr>
          <a:lstStyle/>
          <a:p>
            <a:r>
              <a:rPr lang="en-US" dirty="0"/>
              <a:t>DC</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p:txBody>
          <a:bodyPr>
            <a:normAutofit/>
          </a:bodyPr>
          <a:lstStyle/>
          <a:p>
            <a:r>
              <a:rPr lang="en-US" dirty="0"/>
              <a:t>I</a:t>
            </a:r>
            <a:r>
              <a:rPr lang="en-US" sz="2000" dirty="0"/>
              <a:t>nsights from Developmental Psychology</a:t>
            </a:r>
            <a:endParaRPr lang="en-US" dirty="0"/>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289612" y="2770633"/>
            <a:ext cx="5065776" cy="1588060"/>
          </a:xfrm>
        </p:spPr>
        <p:txBody>
          <a:bodyPr>
            <a:normAutofit/>
          </a:bodyPr>
          <a:lstStyle/>
          <a:p>
            <a:r>
              <a:rPr lang="en-US" dirty="0"/>
              <a:t>Society for Research in Child Development SRCD  </a:t>
            </a:r>
          </a:p>
          <a:p>
            <a:r>
              <a:rPr lang="en-US" dirty="0"/>
              <a:t>Masten &amp; Cicchetti (2010) </a:t>
            </a:r>
          </a:p>
          <a:p>
            <a:r>
              <a:rPr lang="en-US" dirty="0"/>
              <a:t>Oakes &amp; Rakison (2020) </a:t>
            </a:r>
          </a:p>
          <a:p>
            <a:r>
              <a:rPr lang="en-US" dirty="0"/>
              <a:t>Tamis-LeMonda &amp; Lockman (2023) </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a:t>Cascades in Development</a:t>
            </a:r>
            <a:endParaRPr lang="en-US" dirty="0"/>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18</a:t>
            </a:fld>
            <a:endParaRPr lang="en-US" dirty="0"/>
          </a:p>
        </p:txBody>
      </p:sp>
      <p:pic>
        <p:nvPicPr>
          <p:cNvPr id="11" name="Picture 10">
            <a:extLst>
              <a:ext uri="{FF2B5EF4-FFF2-40B4-BE49-F238E27FC236}">
                <a16:creationId xmlns:a16="http://schemas.microsoft.com/office/drawing/2014/main" id="{C563413D-D729-B9B9-FB57-15DD9887D2F2}"/>
              </a:ext>
            </a:extLst>
          </p:cNvPr>
          <p:cNvPicPr>
            <a:picLocks noChangeAspect="1"/>
          </p:cNvPicPr>
          <p:nvPr/>
        </p:nvPicPr>
        <p:blipFill>
          <a:blip r:embed="rId4"/>
          <a:stretch>
            <a:fillRect/>
          </a:stretch>
        </p:blipFill>
        <p:spPr>
          <a:xfrm>
            <a:off x="7802882" y="4358692"/>
            <a:ext cx="2175164" cy="2014041"/>
          </a:xfrm>
          <a:prstGeom prst="rect">
            <a:avLst/>
          </a:prstGeom>
        </p:spPr>
      </p:pic>
    </p:spTree>
    <p:extLst>
      <p:ext uri="{BB962C8B-B14F-4D97-AF65-F5344CB8AC3E}">
        <p14:creationId xmlns:p14="http://schemas.microsoft.com/office/powerpoint/2010/main" val="298561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B7455CD5-CB03-E684-FC3F-FE70DF6C472F}"/>
              </a:ext>
            </a:extLst>
          </p:cNvPr>
          <p:cNvSpPr>
            <a:spLocks noGrp="1"/>
          </p:cNvSpPr>
          <p:nvPr>
            <p:ph type="body" sz="quarter" idx="20"/>
          </p:nvPr>
        </p:nvSpPr>
        <p:spPr>
          <a:xfrm>
            <a:off x="7554897" y="5113656"/>
            <a:ext cx="3202175" cy="274320"/>
          </a:xfrm>
        </p:spPr>
        <p:txBody>
          <a:bodyPr/>
          <a:lstStyle/>
          <a:p>
            <a:r>
              <a:rPr lang="en-US" sz="3300" dirty="0">
                <a:solidFill>
                  <a:schemeClr val="tx1"/>
                </a:solidFill>
              </a:rPr>
              <a:t>Siegler (1996)</a:t>
            </a:r>
          </a:p>
        </p:txBody>
      </p:sp>
      <p:sp>
        <p:nvSpPr>
          <p:cNvPr id="4" name="Footer Placeholder 3">
            <a:extLst>
              <a:ext uri="{FF2B5EF4-FFF2-40B4-BE49-F238E27FC236}">
                <a16:creationId xmlns:a16="http://schemas.microsoft.com/office/drawing/2014/main" id="{F81227D3-F964-8FCA-9C7D-F5B249A2AAAD}"/>
              </a:ext>
            </a:extLst>
          </p:cNvPr>
          <p:cNvSpPr>
            <a:spLocks noGrp="1"/>
          </p:cNvSpPr>
          <p:nvPr>
            <p:ph type="ftr" sz="quarter" idx="10"/>
          </p:nvPr>
        </p:nvSpPr>
        <p:spPr/>
        <p:txBody>
          <a:bodyPr/>
          <a:lstStyle/>
          <a:p>
            <a:r>
              <a:rPr lang="en-US"/>
              <a:t>Cascades in Development</a:t>
            </a:r>
            <a:endParaRPr lang="en-US" dirty="0"/>
          </a:p>
        </p:txBody>
      </p:sp>
      <p:sp>
        <p:nvSpPr>
          <p:cNvPr id="5" name="Slide Number Placeholder 4">
            <a:extLst>
              <a:ext uri="{FF2B5EF4-FFF2-40B4-BE49-F238E27FC236}">
                <a16:creationId xmlns:a16="http://schemas.microsoft.com/office/drawing/2014/main" id="{CC753343-82B8-838D-9717-1489C689634C}"/>
              </a:ext>
            </a:extLst>
          </p:cNvPr>
          <p:cNvSpPr>
            <a:spLocks noGrp="1"/>
          </p:cNvSpPr>
          <p:nvPr>
            <p:ph type="sldNum" sz="quarter" idx="11"/>
          </p:nvPr>
        </p:nvSpPr>
        <p:spPr/>
        <p:txBody>
          <a:bodyPr/>
          <a:lstStyle/>
          <a:p>
            <a:fld id="{294A09A9-5501-47C1-A89A-A340965A2BE2}" type="slidenum">
              <a:rPr lang="en-US" smtClean="0"/>
              <a:pPr/>
              <a:t>19</a:t>
            </a:fld>
            <a:endParaRPr lang="en-US" dirty="0"/>
          </a:p>
        </p:txBody>
      </p:sp>
      <p:sp>
        <p:nvSpPr>
          <p:cNvPr id="7" name="TextBox 6">
            <a:extLst>
              <a:ext uri="{FF2B5EF4-FFF2-40B4-BE49-F238E27FC236}">
                <a16:creationId xmlns:a16="http://schemas.microsoft.com/office/drawing/2014/main" id="{310142F8-6813-585F-2006-8AF74C13A558}"/>
              </a:ext>
            </a:extLst>
          </p:cNvPr>
          <p:cNvSpPr txBox="1"/>
          <p:nvPr/>
        </p:nvSpPr>
        <p:spPr>
          <a:xfrm>
            <a:off x="472732" y="-3328888"/>
            <a:ext cx="7337767" cy="923330"/>
          </a:xfrm>
          <a:prstGeom prst="rect">
            <a:avLst/>
          </a:prstGeom>
          <a:noFill/>
        </p:spPr>
        <p:txBody>
          <a:bodyPr wrap="square">
            <a:spAutoFit/>
          </a:bodyPr>
          <a:lstStyle/>
          <a:p>
            <a:pPr>
              <a:defRPr/>
            </a:pPr>
            <a:r>
              <a:rPr lang="en-US" dirty="0"/>
              <a:t>Planes, Ages and Stages</a:t>
            </a:r>
          </a:p>
          <a:p>
            <a:pPr>
              <a:defRPr/>
            </a:pPr>
            <a:r>
              <a:rPr lang="en-US" dirty="0"/>
              <a:t>Developmental Cascades  </a:t>
            </a:r>
          </a:p>
          <a:p>
            <a:pPr>
              <a:defRPr/>
            </a:pPr>
            <a:r>
              <a:rPr lang="en-US" dirty="0"/>
              <a:t>Waves and Cycles</a:t>
            </a:r>
          </a:p>
        </p:txBody>
      </p:sp>
      <p:pic>
        <p:nvPicPr>
          <p:cNvPr id="23" name="Picture 1" descr="image002">
            <a:extLst>
              <a:ext uri="{FF2B5EF4-FFF2-40B4-BE49-F238E27FC236}">
                <a16:creationId xmlns:a16="http://schemas.microsoft.com/office/drawing/2014/main" id="{BE0AE3E0-EDB7-5378-7854-714BE98D2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149" y="1445259"/>
            <a:ext cx="6177350" cy="43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itle 76">
            <a:extLst>
              <a:ext uri="{FF2B5EF4-FFF2-40B4-BE49-F238E27FC236}">
                <a16:creationId xmlns:a16="http://schemas.microsoft.com/office/drawing/2014/main" id="{D9A0AA8E-BE3B-E949-89DB-0208EE4A67DD}"/>
              </a:ext>
            </a:extLst>
          </p:cNvPr>
          <p:cNvSpPr>
            <a:spLocks noGrp="1"/>
          </p:cNvSpPr>
          <p:nvPr>
            <p:ph type="title"/>
          </p:nvPr>
        </p:nvSpPr>
        <p:spPr>
          <a:xfrm>
            <a:off x="381000" y="133580"/>
            <a:ext cx="11430000" cy="1325563"/>
          </a:xfrm>
        </p:spPr>
        <p:txBody>
          <a:bodyPr/>
          <a:lstStyle/>
          <a:p>
            <a:r>
              <a:rPr lang="en-US" dirty="0"/>
              <a:t>Overlapping Waves</a:t>
            </a:r>
          </a:p>
        </p:txBody>
      </p:sp>
    </p:spTree>
    <p:extLst>
      <p:ext uri="{BB962C8B-B14F-4D97-AF65-F5344CB8AC3E}">
        <p14:creationId xmlns:p14="http://schemas.microsoft.com/office/powerpoint/2010/main" val="387700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4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43" name="Straight Connector 4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B4510DA-91CC-8DF1-4A6D-4D2F206866D9}"/>
              </a:ext>
            </a:extLst>
          </p:cNvPr>
          <p:cNvPicPr>
            <a:picLocks noChangeAspect="1"/>
          </p:cNvPicPr>
          <p:nvPr/>
        </p:nvPicPr>
        <p:blipFill rotWithShape="1">
          <a:blip r:embed="rId3"/>
          <a:srcRect t="6920" b="8810"/>
          <a:stretch/>
        </p:blipFill>
        <p:spPr>
          <a:xfrm>
            <a:off x="1" y="10"/>
            <a:ext cx="12191999" cy="6857990"/>
          </a:xfrm>
          <a:prstGeom prst="rect">
            <a:avLst/>
          </a:prstGeom>
        </p:spPr>
      </p:pic>
      <p:sp>
        <p:nvSpPr>
          <p:cNvPr id="45" name="Rectangle 44">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70A111-9100-776D-F750-E98EF022E820}"/>
              </a:ext>
            </a:extLst>
          </p:cNvPr>
          <p:cNvSpPr>
            <a:spLocks noGrp="1"/>
          </p:cNvSpPr>
          <p:nvPr>
            <p:ph type="title"/>
          </p:nvPr>
        </p:nvSpPr>
        <p:spPr>
          <a:xfrm>
            <a:off x="758951" y="1143000"/>
            <a:ext cx="9347197" cy="2984701"/>
          </a:xfrm>
        </p:spPr>
        <p:txBody>
          <a:bodyPr vert="horz" lIns="91440" tIns="45720" rIns="91440" bIns="45720" rtlCol="0" anchor="b">
            <a:normAutofit/>
          </a:bodyPr>
          <a:lstStyle/>
          <a:p>
            <a:r>
              <a:rPr lang="en-US" sz="3800" dirty="0">
                <a:solidFill>
                  <a:srgbClr val="FFFFFF"/>
                </a:solidFill>
              </a:rPr>
              <a:t>* PROVOCATIONS – a Survey</a:t>
            </a:r>
            <a:br>
              <a:rPr lang="en-US" sz="3800" dirty="0">
                <a:solidFill>
                  <a:srgbClr val="FFFFFF"/>
                </a:solidFill>
              </a:rPr>
            </a:br>
            <a:r>
              <a:rPr lang="en-US" sz="3800" dirty="0">
                <a:solidFill>
                  <a:srgbClr val="FFFFFF"/>
                </a:solidFill>
              </a:rPr>
              <a:t>* NAEYC (2020) DAP. 4</a:t>
            </a:r>
            <a:r>
              <a:rPr lang="en-US" sz="3800" baseline="30000" dirty="0">
                <a:solidFill>
                  <a:srgbClr val="FFFFFF"/>
                </a:solidFill>
              </a:rPr>
              <a:t>th</a:t>
            </a:r>
            <a:r>
              <a:rPr lang="en-US" sz="3800" dirty="0">
                <a:solidFill>
                  <a:srgbClr val="FFFFFF"/>
                </a:solidFill>
              </a:rPr>
              <a:t> ed. </a:t>
            </a:r>
            <a:br>
              <a:rPr lang="en-US" sz="3800" dirty="0">
                <a:solidFill>
                  <a:srgbClr val="FFFFFF"/>
                </a:solidFill>
              </a:rPr>
            </a:br>
            <a:r>
              <a:rPr lang="en-US" sz="3800" dirty="0">
                <a:solidFill>
                  <a:srgbClr val="FFFFFF"/>
                </a:solidFill>
              </a:rPr>
              <a:t>* THE TEACHER’S IMAGE OF THE CHILD </a:t>
            </a:r>
            <a:br>
              <a:rPr lang="en-US" sz="3800" dirty="0">
                <a:solidFill>
                  <a:srgbClr val="FFFFFF"/>
                </a:solidFill>
              </a:rPr>
            </a:br>
            <a:r>
              <a:rPr lang="en-US" sz="3800" dirty="0">
                <a:solidFill>
                  <a:srgbClr val="FFFFFF"/>
                </a:solidFill>
              </a:rPr>
              <a:t>* DEVELOPMENTAL CASCADES</a:t>
            </a:r>
          </a:p>
        </p:txBody>
      </p:sp>
      <p:sp>
        <p:nvSpPr>
          <p:cNvPr id="3" name="Text Placeholder 2">
            <a:extLst>
              <a:ext uri="{FF2B5EF4-FFF2-40B4-BE49-F238E27FC236}">
                <a16:creationId xmlns:a16="http://schemas.microsoft.com/office/drawing/2014/main" id="{33279509-142F-6B89-B401-EAB9AB2F529E}"/>
              </a:ext>
            </a:extLst>
          </p:cNvPr>
          <p:cNvSpPr>
            <a:spLocks noGrp="1"/>
          </p:cNvSpPr>
          <p:nvPr>
            <p:ph type="body" idx="1"/>
          </p:nvPr>
        </p:nvSpPr>
        <p:spPr>
          <a:xfrm>
            <a:off x="758952" y="4452109"/>
            <a:ext cx="4571999" cy="1318071"/>
          </a:xfrm>
        </p:spPr>
        <p:txBody>
          <a:bodyPr vert="horz" lIns="91440" tIns="45720" rIns="91440" bIns="45720" rtlCol="0">
            <a:normAutofit/>
          </a:bodyPr>
          <a:lstStyle/>
          <a:p>
            <a:pPr>
              <a:lnSpc>
                <a:spcPct val="100000"/>
              </a:lnSpc>
            </a:pPr>
            <a:r>
              <a:rPr lang="en-US" sz="2200">
                <a:solidFill>
                  <a:srgbClr val="FFFFFF"/>
                </a:solidFill>
              </a:rPr>
              <a:t>OBJECTIVES </a:t>
            </a:r>
          </a:p>
        </p:txBody>
      </p:sp>
      <p:cxnSp>
        <p:nvCxnSpPr>
          <p:cNvPr id="46" name="Straight Connector 45">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32324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41" name="Rectangle 4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B83830-9EF4-0FBD-0522-CC106F3BD587}"/>
              </a:ext>
            </a:extLst>
          </p:cNvPr>
          <p:cNvSpPr>
            <a:spLocks noGrp="1"/>
          </p:cNvSpPr>
          <p:nvPr>
            <p:ph type="title"/>
          </p:nvPr>
        </p:nvSpPr>
        <p:spPr>
          <a:xfrm>
            <a:off x="5877532" y="1063256"/>
            <a:ext cx="5312254" cy="756666"/>
          </a:xfrm>
        </p:spPr>
        <p:txBody>
          <a:bodyPr vert="horz" lIns="91440" tIns="45720" rIns="91440" bIns="45720" rtlCol="0" anchor="t">
            <a:normAutofit/>
          </a:bodyPr>
          <a:lstStyle/>
          <a:p>
            <a:r>
              <a:rPr lang="en-US" sz="3800" i="1" kern="1200" spc="100" baseline="0" dirty="0">
                <a:solidFill>
                  <a:schemeClr val="tx1">
                    <a:lumMod val="85000"/>
                    <a:lumOff val="15000"/>
                  </a:schemeClr>
                </a:solidFill>
                <a:latin typeface="+mj-lt"/>
                <a:ea typeface="+mj-ea"/>
                <a:cs typeface="+mj-cs"/>
              </a:rPr>
              <a:t>Developmental Cascades</a:t>
            </a:r>
          </a:p>
        </p:txBody>
      </p:sp>
      <p:pic>
        <p:nvPicPr>
          <p:cNvPr id="35" name="Picture 34">
            <a:extLst>
              <a:ext uri="{FF2B5EF4-FFF2-40B4-BE49-F238E27FC236}">
                <a16:creationId xmlns:a16="http://schemas.microsoft.com/office/drawing/2014/main" id="{8D76CD34-3999-A35F-E012-63100F437DEC}"/>
              </a:ext>
            </a:extLst>
          </p:cNvPr>
          <p:cNvPicPr>
            <a:picLocks noChangeAspect="1"/>
          </p:cNvPicPr>
          <p:nvPr/>
        </p:nvPicPr>
        <p:blipFill rotWithShape="1">
          <a:blip r:embed="rId3"/>
          <a:srcRect l="25091" r="25091"/>
          <a:stretch/>
        </p:blipFill>
        <p:spPr>
          <a:xfrm>
            <a:off x="0"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43" name="Straight Connector 42">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3" name="Content Placeholder 2">
            <a:extLst>
              <a:ext uri="{FF2B5EF4-FFF2-40B4-BE49-F238E27FC236}">
                <a16:creationId xmlns:a16="http://schemas.microsoft.com/office/drawing/2014/main" id="{7F1AD18B-3C70-0211-C99B-740E48283AA9}"/>
              </a:ext>
            </a:extLst>
          </p:cNvPr>
          <p:cNvSpPr>
            <a:spLocks/>
          </p:cNvSpPr>
          <p:nvPr/>
        </p:nvSpPr>
        <p:spPr>
          <a:xfrm>
            <a:off x="5986332" y="2414726"/>
            <a:ext cx="5203454" cy="4183225"/>
          </a:xfrm>
          <a:prstGeom prst="rect">
            <a:avLst/>
          </a:prstGeom>
        </p:spPr>
        <p:txBody>
          <a:bodyPr>
            <a:noAutofit/>
          </a:bodyPr>
          <a:lstStyle/>
          <a:p>
            <a:pPr defTabSz="813816">
              <a:lnSpc>
                <a:spcPct val="90000"/>
              </a:lnSpc>
              <a:spcAft>
                <a:spcPts val="600"/>
              </a:spcAft>
            </a:pPr>
            <a:r>
              <a:rPr lang="en-US" sz="2200" kern="1200" dirty="0">
                <a:solidFill>
                  <a:schemeClr val="tx1"/>
                </a:solidFill>
                <a:latin typeface="Times New Roman" panose="02020603050405020304" pitchFamily="18" charset="0"/>
                <a:cs typeface="Times New Roman" panose="02020603050405020304" pitchFamily="18" charset="0"/>
              </a:rPr>
              <a:t>“A cascade, which can be used as a metaphor for thinking about development. Abilities begin at the top of the cascade and move down along different trajectories depending on which rocks and obstacles are encountered along the way. All drops of water, or developing abilities, end up in the pool below, but the particular position in the pool depends on the path traveled, which reflects the events and objects encountered along the way”. </a:t>
            </a:r>
          </a:p>
          <a:p>
            <a:pPr algn="r" defTabSz="813816">
              <a:lnSpc>
                <a:spcPct val="90000"/>
              </a:lnSpc>
              <a:spcAft>
                <a:spcPts val="600"/>
              </a:spcAft>
            </a:pPr>
            <a:r>
              <a:rPr lang="en-US" sz="2200" kern="1200" dirty="0">
                <a:solidFill>
                  <a:schemeClr val="tx1"/>
                </a:solidFill>
                <a:latin typeface="Times New Roman" panose="02020603050405020304" pitchFamily="18" charset="0"/>
                <a:cs typeface="Times New Roman" panose="02020603050405020304" pitchFamily="18" charset="0"/>
              </a:rPr>
              <a:t> Oakes &amp; Rakison, 2020, p. 103</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006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83830-9EF4-0FBD-0522-CC106F3BD587}"/>
              </a:ext>
            </a:extLst>
          </p:cNvPr>
          <p:cNvSpPr>
            <a:spLocks noGrp="1"/>
          </p:cNvSpPr>
          <p:nvPr>
            <p:ph type="title"/>
          </p:nvPr>
        </p:nvSpPr>
        <p:spPr>
          <a:xfrm>
            <a:off x="5877532" y="1063255"/>
            <a:ext cx="5312254" cy="712279"/>
          </a:xfrm>
        </p:spPr>
        <p:txBody>
          <a:bodyPr vert="horz" lIns="91440" tIns="45720" rIns="91440" bIns="45720" rtlCol="0" anchor="t">
            <a:normAutofit/>
          </a:bodyPr>
          <a:lstStyle/>
          <a:p>
            <a:r>
              <a:rPr lang="en-US" sz="3800" i="1" kern="1200" spc="100" baseline="0" dirty="0">
                <a:solidFill>
                  <a:schemeClr val="tx1">
                    <a:lumMod val="85000"/>
                    <a:lumOff val="15000"/>
                  </a:schemeClr>
                </a:solidFill>
                <a:latin typeface="+mj-lt"/>
                <a:ea typeface="+mj-ea"/>
                <a:cs typeface="+mj-cs"/>
              </a:rPr>
              <a:t>Developmental Cascades</a:t>
            </a:r>
          </a:p>
        </p:txBody>
      </p:sp>
      <p:pic>
        <p:nvPicPr>
          <p:cNvPr id="35" name="Picture 34" descr="Wooden blocks stacked to form houses">
            <a:extLst>
              <a:ext uri="{FF2B5EF4-FFF2-40B4-BE49-F238E27FC236}">
                <a16:creationId xmlns:a16="http://schemas.microsoft.com/office/drawing/2014/main" id="{8D76CD34-3999-A35F-E012-63100F437DEC}"/>
              </a:ext>
            </a:extLst>
          </p:cNvPr>
          <p:cNvPicPr>
            <a:picLocks noChangeAspect="1"/>
          </p:cNvPicPr>
          <p:nvPr/>
        </p:nvPicPr>
        <p:blipFill rotWithShape="1">
          <a:blip r:embed="rId3"/>
          <a:srcRect l="24857" r="24383"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2" name="Content Placeholder 1">
            <a:extLst>
              <a:ext uri="{FF2B5EF4-FFF2-40B4-BE49-F238E27FC236}">
                <a16:creationId xmlns:a16="http://schemas.microsoft.com/office/drawing/2014/main" id="{F873A3AE-6028-4281-AC21-D5F00D301BAC}"/>
              </a:ext>
            </a:extLst>
          </p:cNvPr>
          <p:cNvSpPr>
            <a:spLocks/>
          </p:cNvSpPr>
          <p:nvPr/>
        </p:nvSpPr>
        <p:spPr>
          <a:xfrm>
            <a:off x="5877531" y="2869982"/>
            <a:ext cx="5432619" cy="3735003"/>
          </a:xfrm>
          <a:prstGeom prst="rect">
            <a:avLst/>
          </a:prstGeom>
        </p:spPr>
        <p:txBody>
          <a:bodyPr vert="horz" lIns="91440" tIns="45720" rIns="91440" bIns="45720" rtlCol="0">
            <a:noAutofit/>
          </a:bodyPr>
          <a:lstStyle/>
          <a:p>
            <a:pPr marL="182880">
              <a:spcBef>
                <a:spcPts val="400"/>
              </a:spcBef>
              <a:spcAft>
                <a:spcPts val="400"/>
              </a:spcAft>
              <a:buFont typeface="Arial" panose="020B0604020202020204" pitchFamily="34" charset="0"/>
            </a:pPr>
            <a:r>
              <a:rPr lang="en-US" sz="2200" dirty="0">
                <a:solidFill>
                  <a:schemeClr val="tx1">
                    <a:lumMod val="85000"/>
                    <a:lumOff val="15000"/>
                  </a:schemeClr>
                </a:solidFill>
                <a:latin typeface="Times New Roman" panose="02020603050405020304" pitchFamily="18" charset="0"/>
                <a:cs typeface="Times New Roman" panose="02020603050405020304" pitchFamily="18" charset="0"/>
              </a:rPr>
              <a:t>“Children develop along any number of paths depending on factors such as how much freedom they are given to move, their relative size, the kind of caregiving they receive, and how language is spoken to them, and much more. It’s important to not consider differences as a way to identify deficits… understand how experience influences the shape of the cascade.”</a:t>
            </a:r>
          </a:p>
          <a:p>
            <a:pPr marL="182880">
              <a:spcBef>
                <a:spcPts val="400"/>
              </a:spcBef>
              <a:spcAft>
                <a:spcPts val="400"/>
              </a:spcAft>
              <a:buFont typeface="Arial" panose="020B0604020202020204" pitchFamily="34" charset="0"/>
            </a:pPr>
            <a:r>
              <a:rPr lang="en-US" sz="2200" dirty="0">
                <a:solidFill>
                  <a:schemeClr val="tx1">
                    <a:lumMod val="85000"/>
                    <a:lumOff val="15000"/>
                  </a:schemeClr>
                </a:solidFill>
                <a:latin typeface="Times New Roman" panose="02020603050405020304" pitchFamily="18" charset="0"/>
                <a:cs typeface="Times New Roman" panose="02020603050405020304" pitchFamily="18" charset="0"/>
              </a:rPr>
              <a:t>Tamis-LeMonda &amp; Lockman, 2023</a:t>
            </a:r>
          </a:p>
        </p:txBody>
      </p:sp>
    </p:spTree>
    <p:extLst>
      <p:ext uri="{BB962C8B-B14F-4D97-AF65-F5344CB8AC3E}">
        <p14:creationId xmlns:p14="http://schemas.microsoft.com/office/powerpoint/2010/main" val="9765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82C1D-C52C-8C4B-DBCD-A7217D04471A}"/>
              </a:ext>
            </a:extLst>
          </p:cNvPr>
          <p:cNvSpPr>
            <a:spLocks noGrp="1"/>
          </p:cNvSpPr>
          <p:nvPr>
            <p:ph type="title"/>
          </p:nvPr>
        </p:nvSpPr>
        <p:spPr>
          <a:xfrm>
            <a:off x="5877532" y="1063255"/>
            <a:ext cx="5312254" cy="1806727"/>
          </a:xfrm>
        </p:spPr>
        <p:txBody>
          <a:bodyPr>
            <a:normAutofit/>
          </a:bodyPr>
          <a:lstStyle/>
          <a:p>
            <a:r>
              <a:rPr lang="en-US" sz="5600" dirty="0"/>
              <a:t>Key Tenants of Cascade Approach</a:t>
            </a:r>
          </a:p>
        </p:txBody>
      </p:sp>
      <p:pic>
        <p:nvPicPr>
          <p:cNvPr id="5" name="Picture 4" descr="A view of the hands of an old person holding some coins">
            <a:extLst>
              <a:ext uri="{FF2B5EF4-FFF2-40B4-BE49-F238E27FC236}">
                <a16:creationId xmlns:a16="http://schemas.microsoft.com/office/drawing/2014/main" id="{8C5926AD-D875-7E24-0219-6F04AD27FE61}"/>
              </a:ext>
            </a:extLst>
          </p:cNvPr>
          <p:cNvPicPr>
            <a:picLocks noChangeAspect="1"/>
          </p:cNvPicPr>
          <p:nvPr/>
        </p:nvPicPr>
        <p:blipFill rotWithShape="1">
          <a:blip r:embed="rId3"/>
          <a:srcRect l="9320" r="47906"/>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EA6F09-47FE-A313-E41F-2E3D37829CC6}"/>
              </a:ext>
            </a:extLst>
          </p:cNvPr>
          <p:cNvSpPr>
            <a:spLocks noGrp="1"/>
          </p:cNvSpPr>
          <p:nvPr>
            <p:ph idx="1"/>
          </p:nvPr>
        </p:nvSpPr>
        <p:spPr>
          <a:xfrm>
            <a:off x="5303087" y="3219064"/>
            <a:ext cx="6578570" cy="3481832"/>
          </a:xfrm>
        </p:spPr>
        <p:txBody>
          <a:bodyPr>
            <a:noAutofit/>
          </a:bodyPr>
          <a:lstStyle/>
          <a:p>
            <a:pPr>
              <a:lnSpc>
                <a:spcPct val="100000"/>
              </a:lnSpc>
              <a:buFont typeface="Wingdings" pitchFamily="2" charset="2"/>
              <a:buChar char="ü"/>
            </a:pPr>
            <a:r>
              <a:rPr lang="en-US" sz="2350" dirty="0"/>
              <a:t> All developmental change reflects the use of multiple mechanisms</a:t>
            </a:r>
          </a:p>
          <a:p>
            <a:pPr>
              <a:lnSpc>
                <a:spcPct val="100000"/>
              </a:lnSpc>
              <a:buFont typeface="Wingdings" pitchFamily="2" charset="2"/>
              <a:buChar char="ü"/>
            </a:pPr>
            <a:r>
              <a:rPr lang="en-US" sz="2350" dirty="0"/>
              <a:t> The mechanisms of any specific developmental change operate at many levels involving sensation, perception, and cognition</a:t>
            </a:r>
          </a:p>
          <a:p>
            <a:pPr>
              <a:lnSpc>
                <a:spcPct val="100000"/>
              </a:lnSpc>
              <a:buFont typeface="Wingdings" pitchFamily="2" charset="2"/>
              <a:buChar char="ü"/>
            </a:pPr>
            <a:r>
              <a:rPr lang="en-US" sz="2350" dirty="0"/>
              <a:t> The emergence of any behavior or milestone represents one point in an ongoing developmental cascade</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506003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A849B7-DF2E-BE40-2956-B40B7AD78D66}"/>
              </a:ext>
            </a:extLst>
          </p:cNvPr>
          <p:cNvSpPr>
            <a:spLocks noGrp="1"/>
          </p:cNvSpPr>
          <p:nvPr>
            <p:ph type="title"/>
          </p:nvPr>
        </p:nvSpPr>
        <p:spPr>
          <a:xfrm>
            <a:off x="758953" y="1063256"/>
            <a:ext cx="3382050" cy="4558954"/>
          </a:xfrm>
        </p:spPr>
        <p:txBody>
          <a:bodyPr anchor="ctr">
            <a:normAutofit/>
          </a:bodyPr>
          <a:lstStyle/>
          <a:p>
            <a:r>
              <a:rPr lang="en-US" sz="4200" dirty="0">
                <a:solidFill>
                  <a:schemeClr val="bg1"/>
                </a:solidFill>
              </a:rPr>
              <a:t>Key Points of Developmental Cascades</a:t>
            </a:r>
          </a:p>
        </p:txBody>
      </p:sp>
      <p:sp useBgFill="1">
        <p:nvSpPr>
          <p:cNvPr id="71" name="Freeform: Shape 64">
            <a:extLst>
              <a:ext uri="{FF2B5EF4-FFF2-40B4-BE49-F238E27FC236}">
                <a16:creationId xmlns:a16="http://schemas.microsoft.com/office/drawing/2014/main" id="{B96B26CA-9949-4D9C-A2F3-DB3CA283A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956" y="0"/>
            <a:ext cx="7615044" cy="6858000"/>
          </a:xfrm>
          <a:custGeom>
            <a:avLst/>
            <a:gdLst>
              <a:gd name="connsiteX0" fmla="*/ 2017353 w 7615044"/>
              <a:gd name="connsiteY0" fmla="*/ 0 h 6858000"/>
              <a:gd name="connsiteX1" fmla="*/ 3903088 w 7615044"/>
              <a:gd name="connsiteY1" fmla="*/ 0 h 6858000"/>
              <a:gd name="connsiteX2" fmla="*/ 5215066 w 7615044"/>
              <a:gd name="connsiteY2" fmla="*/ 0 h 6858000"/>
              <a:gd name="connsiteX3" fmla="*/ 7615044 w 7615044"/>
              <a:gd name="connsiteY3" fmla="*/ 0 h 6858000"/>
              <a:gd name="connsiteX4" fmla="*/ 7615044 w 7615044"/>
              <a:gd name="connsiteY4" fmla="*/ 6858000 h 6858000"/>
              <a:gd name="connsiteX5" fmla="*/ 5215066 w 7615044"/>
              <a:gd name="connsiteY5" fmla="*/ 6858000 h 6858000"/>
              <a:gd name="connsiteX6" fmla="*/ 3903088 w 7615044"/>
              <a:gd name="connsiteY6" fmla="*/ 6858000 h 6858000"/>
              <a:gd name="connsiteX7" fmla="*/ 1292431 w 7615044"/>
              <a:gd name="connsiteY7" fmla="*/ 6858000 h 6858000"/>
              <a:gd name="connsiteX8" fmla="*/ 1012702 w 7615044"/>
              <a:gd name="connsiteY8" fmla="*/ 6549681 h 6858000"/>
              <a:gd name="connsiteX9" fmla="*/ 0 w 7615044"/>
              <a:gd name="connsiteY9" fmla="*/ 3723759 h 6858000"/>
              <a:gd name="connsiteX10" fmla="*/ 1955279 w 7615044"/>
              <a:gd name="connsiteY10"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5044" h="6858000">
                <a:moveTo>
                  <a:pt x="2017353" y="0"/>
                </a:moveTo>
                <a:lnTo>
                  <a:pt x="3903088" y="0"/>
                </a:lnTo>
                <a:lnTo>
                  <a:pt x="5215066" y="0"/>
                </a:lnTo>
                <a:lnTo>
                  <a:pt x="7615044" y="0"/>
                </a:lnTo>
                <a:lnTo>
                  <a:pt x="7615044" y="6858000"/>
                </a:lnTo>
                <a:lnTo>
                  <a:pt x="5215066" y="6858000"/>
                </a:lnTo>
                <a:lnTo>
                  <a:pt x="3903088" y="6858000"/>
                </a:lnTo>
                <a:lnTo>
                  <a:pt x="1292431" y="6858000"/>
                </a:lnTo>
                <a:lnTo>
                  <a:pt x="1012702" y="6549681"/>
                </a:lnTo>
                <a:cubicBezTo>
                  <a:pt x="380046" y="5781733"/>
                  <a:pt x="0" y="4797206"/>
                  <a:pt x="0" y="3723759"/>
                </a:cubicBezTo>
                <a:cubicBezTo>
                  <a:pt x="0" y="2190263"/>
                  <a:pt x="775604" y="838237"/>
                  <a:pt x="1955279" y="3986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5" name="Content Placeholder 2">
            <a:extLst>
              <a:ext uri="{FF2B5EF4-FFF2-40B4-BE49-F238E27FC236}">
                <a16:creationId xmlns:a16="http://schemas.microsoft.com/office/drawing/2014/main" id="{D096379E-0DCF-2DE2-C181-6296D15F36EB}"/>
              </a:ext>
            </a:extLst>
          </p:cNvPr>
          <p:cNvGraphicFramePr>
            <a:graphicFrameLocks noGrp="1"/>
          </p:cNvGraphicFramePr>
          <p:nvPr>
            <p:ph idx="1"/>
            <p:extLst>
              <p:ext uri="{D42A27DB-BD31-4B8C-83A1-F6EECF244321}">
                <p14:modId xmlns:p14="http://schemas.microsoft.com/office/powerpoint/2010/main" val="557378758"/>
              </p:ext>
            </p:extLst>
          </p:nvPr>
        </p:nvGraphicFramePr>
        <p:xfrm>
          <a:off x="6096000" y="255286"/>
          <a:ext cx="5894262" cy="6347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2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B4510DA-91CC-8DF1-4A6D-4D2F206866D9}"/>
              </a:ext>
            </a:extLst>
          </p:cNvPr>
          <p:cNvPicPr>
            <a:picLocks noChangeAspect="1"/>
          </p:cNvPicPr>
          <p:nvPr/>
        </p:nvPicPr>
        <p:blipFill rotWithShape="1">
          <a:blip r:embed="rId3"/>
          <a:srcRect t="6920" b="8810"/>
          <a:stretch/>
        </p:blipFill>
        <p:spPr>
          <a:xfrm>
            <a:off x="1" y="10"/>
            <a:ext cx="12191999" cy="6857990"/>
          </a:xfrm>
          <a:prstGeom prst="rect">
            <a:avLst/>
          </a:prstGeom>
        </p:spPr>
      </p:pic>
      <p:sp>
        <p:nvSpPr>
          <p:cNvPr id="2" name="Title 1">
            <a:extLst>
              <a:ext uri="{FF2B5EF4-FFF2-40B4-BE49-F238E27FC236}">
                <a16:creationId xmlns:a16="http://schemas.microsoft.com/office/drawing/2014/main" id="{8C70A111-9100-776D-F750-E98EF022E820}"/>
              </a:ext>
            </a:extLst>
          </p:cNvPr>
          <p:cNvSpPr>
            <a:spLocks noGrp="1"/>
          </p:cNvSpPr>
          <p:nvPr>
            <p:ph type="title"/>
          </p:nvPr>
        </p:nvSpPr>
        <p:spPr>
          <a:xfrm>
            <a:off x="758951" y="1143000"/>
            <a:ext cx="9347197" cy="4867507"/>
          </a:xfrm>
        </p:spPr>
        <p:txBody>
          <a:bodyPr vert="horz" lIns="91440" tIns="45720" rIns="91440" bIns="45720" rtlCol="0" anchor="b">
            <a:normAutofit/>
          </a:bodyPr>
          <a:lstStyle/>
          <a:p>
            <a:r>
              <a:rPr lang="en-US" sz="3800" dirty="0">
                <a:solidFill>
                  <a:schemeClr val="tx1"/>
                </a:solidFill>
              </a:rPr>
              <a:t>* PROVOCATIONS – a Survey</a:t>
            </a:r>
            <a:br>
              <a:rPr lang="en-US" sz="3800" dirty="0">
                <a:solidFill>
                  <a:schemeClr val="tx1"/>
                </a:solidFill>
              </a:rPr>
            </a:br>
            <a:r>
              <a:rPr lang="en-US" sz="3800" dirty="0">
                <a:solidFill>
                  <a:schemeClr val="tx1"/>
                </a:solidFill>
              </a:rPr>
              <a:t>* NAEYC (2020) DAP. 4</a:t>
            </a:r>
            <a:r>
              <a:rPr lang="en-US" sz="3800" baseline="30000" dirty="0">
                <a:solidFill>
                  <a:schemeClr val="tx1"/>
                </a:solidFill>
              </a:rPr>
              <a:t>th</a:t>
            </a:r>
            <a:r>
              <a:rPr lang="en-US" sz="3800" dirty="0">
                <a:solidFill>
                  <a:schemeClr val="tx1"/>
                </a:solidFill>
              </a:rPr>
              <a:t> ed. </a:t>
            </a:r>
            <a:br>
              <a:rPr lang="en-US" sz="3800" dirty="0">
                <a:solidFill>
                  <a:schemeClr val="tx1"/>
                </a:solidFill>
              </a:rPr>
            </a:br>
            <a:r>
              <a:rPr lang="en-US" sz="3800" dirty="0">
                <a:solidFill>
                  <a:schemeClr val="tx1"/>
                </a:solidFill>
              </a:rPr>
              <a:t>* THE TEACHER’S IMAGE OF THE CHILD </a:t>
            </a:r>
            <a:br>
              <a:rPr lang="en-US" sz="3800" dirty="0">
                <a:solidFill>
                  <a:schemeClr val="tx1"/>
                </a:solidFill>
              </a:rPr>
            </a:br>
            <a:r>
              <a:rPr lang="en-US" sz="3800" dirty="0">
                <a:solidFill>
                  <a:schemeClr val="tx1"/>
                </a:solidFill>
              </a:rPr>
              <a:t>* DEVELOPMENTAL CASCADES</a:t>
            </a:r>
            <a:br>
              <a:rPr lang="en-US" sz="3800" dirty="0">
                <a:solidFill>
                  <a:schemeClr val="tx1"/>
                </a:solidFill>
              </a:rPr>
            </a:br>
            <a:r>
              <a:rPr lang="en-US" sz="3800" dirty="0">
                <a:solidFill>
                  <a:schemeClr val="tx1"/>
                </a:solidFill>
              </a:rPr>
              <a:t>* PROVOCATIONS – a post Survey</a:t>
            </a:r>
          </a:p>
        </p:txBody>
      </p:sp>
      <p:sp>
        <p:nvSpPr>
          <p:cNvPr id="3" name="Text Placeholder 2">
            <a:extLst>
              <a:ext uri="{FF2B5EF4-FFF2-40B4-BE49-F238E27FC236}">
                <a16:creationId xmlns:a16="http://schemas.microsoft.com/office/drawing/2014/main" id="{33279509-142F-6B89-B401-EAB9AB2F529E}"/>
              </a:ext>
            </a:extLst>
          </p:cNvPr>
          <p:cNvSpPr>
            <a:spLocks noGrp="1"/>
          </p:cNvSpPr>
          <p:nvPr>
            <p:ph type="body" idx="1"/>
          </p:nvPr>
        </p:nvSpPr>
        <p:spPr>
          <a:xfrm>
            <a:off x="758952" y="4452109"/>
            <a:ext cx="4571999" cy="1318071"/>
          </a:xfrm>
        </p:spPr>
        <p:txBody>
          <a:bodyPr vert="horz" lIns="91440" tIns="45720" rIns="91440" bIns="45720" rtlCol="0">
            <a:normAutofit/>
          </a:bodyPr>
          <a:lstStyle/>
          <a:p>
            <a:pPr>
              <a:lnSpc>
                <a:spcPct val="100000"/>
              </a:lnSpc>
            </a:pPr>
            <a:r>
              <a:rPr lang="en-US" sz="2200">
                <a:solidFill>
                  <a:srgbClr val="FFFFFF"/>
                </a:solidFill>
              </a:rPr>
              <a:t>OBJECTIVES </a:t>
            </a:r>
          </a:p>
        </p:txBody>
      </p:sp>
    </p:spTree>
    <p:extLst>
      <p:ext uri="{BB962C8B-B14F-4D97-AF65-F5344CB8AC3E}">
        <p14:creationId xmlns:p14="http://schemas.microsoft.com/office/powerpoint/2010/main" val="1888647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25</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4" name="Title 3">
            <a:extLst>
              <a:ext uri="{FF2B5EF4-FFF2-40B4-BE49-F238E27FC236}">
                <a16:creationId xmlns:a16="http://schemas.microsoft.com/office/drawing/2014/main" id="{530025C2-4404-0A36-200B-7F2B4DF27D2A}"/>
              </a:ext>
            </a:extLst>
          </p:cNvPr>
          <p:cNvSpPr>
            <a:spLocks noGrp="1"/>
          </p:cNvSpPr>
          <p:nvPr>
            <p:ph type="title"/>
          </p:nvPr>
        </p:nvSpPr>
        <p:spPr>
          <a:xfrm>
            <a:off x="870991" y="-223198"/>
            <a:ext cx="4813301" cy="1325563"/>
          </a:xfrm>
        </p:spPr>
        <p:txBody>
          <a:bodyPr/>
          <a:lstStyle/>
          <a:p>
            <a:r>
              <a:rPr lang="en-US" dirty="0" err="1"/>
              <a:t>Encuesta</a:t>
            </a:r>
            <a:endParaRPr lang="en-US" dirty="0"/>
          </a:p>
        </p:txBody>
      </p:sp>
      <p:sp>
        <p:nvSpPr>
          <p:cNvPr id="5" name="TextBox 4">
            <a:extLst>
              <a:ext uri="{FF2B5EF4-FFF2-40B4-BE49-F238E27FC236}">
                <a16:creationId xmlns:a16="http://schemas.microsoft.com/office/drawing/2014/main" id="{9F2C8846-0DA2-67B5-ED1D-AA0505425005}"/>
              </a:ext>
            </a:extLst>
          </p:cNvPr>
          <p:cNvSpPr txBox="1"/>
          <p:nvPr/>
        </p:nvSpPr>
        <p:spPr>
          <a:xfrm>
            <a:off x="2786418" y="1144284"/>
            <a:ext cx="2729552" cy="621324"/>
          </a:xfrm>
          <a:prstGeom prst="rect">
            <a:avLst/>
          </a:prstGeom>
          <a:noFill/>
        </p:spPr>
        <p:txBody>
          <a:bodyPr wrap="square" rtlCol="0">
            <a:spAutoFit/>
          </a:bodyPr>
          <a:lstStyle/>
          <a:p>
            <a:pPr>
              <a:lnSpc>
                <a:spcPct val="90000"/>
              </a:lnSpc>
              <a:spcBef>
                <a:spcPct val="0"/>
              </a:spcBef>
            </a:pPr>
            <a:r>
              <a:rPr lang="en-US" sz="3800" b="1" dirty="0" err="1">
                <a:solidFill>
                  <a:schemeClr val="bg1"/>
                </a:solidFill>
                <a:latin typeface="+mj-lt"/>
                <a:ea typeface="+mj-ea"/>
                <a:cs typeface="+mj-cs"/>
              </a:rPr>
              <a:t>Ingl</a:t>
            </a:r>
            <a:r>
              <a:rPr lang="es-VE" sz="3800" b="1" dirty="0" err="1">
                <a:solidFill>
                  <a:schemeClr val="bg1"/>
                </a:solidFill>
                <a:latin typeface="+mj-lt"/>
                <a:ea typeface="+mj-ea"/>
                <a:cs typeface="+mj-cs"/>
              </a:rPr>
              <a:t>és</a:t>
            </a:r>
            <a:endParaRPr lang="en-US" sz="3800" b="1"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58B7A539-D54F-E88A-A1FB-36A98B773EE4}"/>
              </a:ext>
            </a:extLst>
          </p:cNvPr>
          <p:cNvSpPr txBox="1"/>
          <p:nvPr/>
        </p:nvSpPr>
        <p:spPr>
          <a:xfrm>
            <a:off x="7252648" y="1102365"/>
            <a:ext cx="2729552" cy="621324"/>
          </a:xfrm>
          <a:prstGeom prst="rect">
            <a:avLst/>
          </a:prstGeom>
          <a:noFill/>
        </p:spPr>
        <p:txBody>
          <a:bodyPr wrap="square" rtlCol="0">
            <a:spAutoFit/>
          </a:bodyPr>
          <a:lstStyle/>
          <a:p>
            <a:pPr>
              <a:lnSpc>
                <a:spcPct val="90000"/>
              </a:lnSpc>
              <a:spcBef>
                <a:spcPct val="0"/>
              </a:spcBef>
            </a:pPr>
            <a:r>
              <a:rPr lang="es-VE" sz="3800" b="1" dirty="0">
                <a:solidFill>
                  <a:schemeClr val="bg1"/>
                </a:solidFill>
                <a:latin typeface="+mj-lt"/>
                <a:ea typeface="+mj-ea"/>
                <a:cs typeface="+mj-cs"/>
              </a:rPr>
              <a:t>E</a:t>
            </a:r>
            <a:r>
              <a:rPr lang="en-US" sz="3800" b="1" dirty="0" err="1">
                <a:solidFill>
                  <a:schemeClr val="bg1"/>
                </a:solidFill>
                <a:latin typeface="+mj-lt"/>
                <a:ea typeface="+mj-ea"/>
                <a:cs typeface="+mj-cs"/>
              </a:rPr>
              <a:t>spañol</a:t>
            </a:r>
            <a:endParaRPr lang="en-US" sz="3800" b="1" dirty="0">
              <a:solidFill>
                <a:schemeClr val="bg1"/>
              </a:solidFill>
              <a:latin typeface="+mj-lt"/>
              <a:ea typeface="+mj-ea"/>
              <a:cs typeface="+mj-cs"/>
            </a:endParaRPr>
          </a:p>
        </p:txBody>
      </p:sp>
      <p:pic>
        <p:nvPicPr>
          <p:cNvPr id="10" name="Picture 9" descr="A qr code on a white background&#10;&#10;Description automatically generated">
            <a:extLst>
              <a:ext uri="{FF2B5EF4-FFF2-40B4-BE49-F238E27FC236}">
                <a16:creationId xmlns:a16="http://schemas.microsoft.com/office/drawing/2014/main" id="{7C6C63E8-C826-9A94-5223-8D26CFA61A54}"/>
              </a:ext>
            </a:extLst>
          </p:cNvPr>
          <p:cNvPicPr>
            <a:picLocks noChangeAspect="1"/>
          </p:cNvPicPr>
          <p:nvPr/>
        </p:nvPicPr>
        <p:blipFill>
          <a:blip r:embed="rId3"/>
          <a:stretch>
            <a:fillRect/>
          </a:stretch>
        </p:blipFill>
        <p:spPr>
          <a:xfrm>
            <a:off x="6936763" y="1765607"/>
            <a:ext cx="4773303" cy="4773303"/>
          </a:xfrm>
          <a:prstGeom prst="rect">
            <a:avLst/>
          </a:prstGeom>
        </p:spPr>
      </p:pic>
      <p:pic>
        <p:nvPicPr>
          <p:cNvPr id="3" name="Picture 2">
            <a:extLst>
              <a:ext uri="{FF2B5EF4-FFF2-40B4-BE49-F238E27FC236}">
                <a16:creationId xmlns:a16="http://schemas.microsoft.com/office/drawing/2014/main" id="{A4ADEBA9-DE86-E898-12A0-1FD42B7455DC}"/>
              </a:ext>
            </a:extLst>
          </p:cNvPr>
          <p:cNvPicPr>
            <a:picLocks noChangeAspect="1"/>
          </p:cNvPicPr>
          <p:nvPr/>
        </p:nvPicPr>
        <p:blipFill>
          <a:blip r:embed="rId4"/>
          <a:stretch>
            <a:fillRect/>
          </a:stretch>
        </p:blipFill>
        <p:spPr>
          <a:xfrm>
            <a:off x="1086899" y="1840441"/>
            <a:ext cx="4667250" cy="4667250"/>
          </a:xfrm>
          <a:prstGeom prst="rect">
            <a:avLst/>
          </a:prstGeom>
        </p:spPr>
      </p:pic>
    </p:spTree>
    <p:extLst>
      <p:ext uri="{BB962C8B-B14F-4D97-AF65-F5344CB8AC3E}">
        <p14:creationId xmlns:p14="http://schemas.microsoft.com/office/powerpoint/2010/main" val="4243246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8C4AE4-BA60-9FC4-9026-F1BFFD478C77}"/>
              </a:ext>
            </a:extLst>
          </p:cNvPr>
          <p:cNvSpPr>
            <a:spLocks noGrp="1"/>
          </p:cNvSpPr>
          <p:nvPr>
            <p:ph type="title"/>
          </p:nvPr>
        </p:nvSpPr>
        <p:spPr>
          <a:xfrm>
            <a:off x="1068495" y="400825"/>
            <a:ext cx="6335913" cy="1316463"/>
          </a:xfrm>
        </p:spPr>
        <p:txBody>
          <a:bodyPr>
            <a:noAutofit/>
          </a:bodyPr>
          <a:lstStyle/>
          <a:p>
            <a:r>
              <a:rPr lang="en-US" sz="2600" dirty="0"/>
              <a:t>CO-LAB</a:t>
            </a:r>
            <a:br>
              <a:rPr lang="en-US" sz="2600" dirty="0"/>
            </a:br>
            <a:r>
              <a:rPr lang="en-US" sz="2600" dirty="0"/>
              <a:t>Collaboration of 9 interdisciplinary research scholars, international, multi-disciplinary </a:t>
            </a:r>
          </a:p>
        </p:txBody>
      </p:sp>
      <p:cxnSp>
        <p:nvCxnSpPr>
          <p:cNvPr id="11" name="Straight Connector 1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BC165E-75AB-5D2D-CE53-70A2FFDBB846}"/>
              </a:ext>
            </a:extLst>
          </p:cNvPr>
          <p:cNvSpPr>
            <a:spLocks noGrp="1"/>
          </p:cNvSpPr>
          <p:nvPr>
            <p:ph idx="1"/>
          </p:nvPr>
        </p:nvSpPr>
        <p:spPr>
          <a:xfrm>
            <a:off x="1068496" y="1873406"/>
            <a:ext cx="5908433" cy="4729308"/>
          </a:xfrm>
        </p:spPr>
        <p:txBody>
          <a:bodyPr>
            <a:normAutofit fontScale="92500"/>
          </a:bodyPr>
          <a:lstStyle/>
          <a:p>
            <a:pPr marL="0" indent="-457200">
              <a:buNone/>
            </a:pPr>
            <a:r>
              <a:rPr lang="en-US" b="0" i="0" u="none" strike="noStrike" dirty="0">
                <a:solidFill>
                  <a:srgbClr val="000000"/>
                </a:solidFill>
                <a:effectLst/>
                <a:latin typeface="Arial" panose="020B0604020202020204" pitchFamily="34" charset="0"/>
              </a:rPr>
              <a:t>Catalina Murcia, Casa de Paz Montessori, Dallas</a:t>
            </a:r>
          </a:p>
          <a:p>
            <a:pPr marL="0" indent="-457200">
              <a:buNone/>
            </a:pPr>
            <a:r>
              <a:rPr lang="en-US" b="0" i="0" u="none" strike="noStrike" dirty="0">
                <a:solidFill>
                  <a:srgbClr val="000000"/>
                </a:solidFill>
                <a:effectLst/>
                <a:latin typeface="Arial" panose="020B0604020202020204" pitchFamily="34" charset="0"/>
              </a:rPr>
              <a:t>Daniela Uribe Montserrat, Tecnológico de Monterrey </a:t>
            </a:r>
          </a:p>
          <a:p>
            <a:pPr marL="0" indent="-457200" algn="l">
              <a:buNone/>
            </a:pPr>
            <a:r>
              <a:rPr lang="en-US" b="0" i="0" u="none" strike="noStrike" dirty="0">
                <a:solidFill>
                  <a:srgbClr val="000000"/>
                </a:solidFill>
                <a:effectLst/>
                <a:latin typeface="Arial" panose="020B0604020202020204" pitchFamily="34" charset="0"/>
              </a:rPr>
              <a:t>Danielle McLellan-</a:t>
            </a:r>
            <a:r>
              <a:rPr lang="en-US" b="0" i="0" u="none" strike="noStrike" dirty="0" err="1">
                <a:solidFill>
                  <a:srgbClr val="000000"/>
                </a:solidFill>
                <a:effectLst/>
                <a:latin typeface="Arial" panose="020B0604020202020204" pitchFamily="34" charset="0"/>
              </a:rPr>
              <a:t>Bujnak</a:t>
            </a:r>
            <a:r>
              <a:rPr lang="en-US" b="0" i="0" u="none" strike="noStrike" dirty="0">
                <a:solidFill>
                  <a:srgbClr val="000000"/>
                </a:solidFill>
                <a:effectLst/>
                <a:latin typeface="Arial" panose="020B0604020202020204" pitchFamily="34" charset="0"/>
              </a:rPr>
              <a:t>, Respectful Care® for Nannies &amp; NCS</a:t>
            </a:r>
          </a:p>
          <a:p>
            <a:pPr marL="0" indent="-457200" algn="l">
              <a:buNone/>
            </a:pPr>
            <a:r>
              <a:rPr lang="en-US" b="0" i="0" u="none" strike="noStrike" dirty="0">
                <a:solidFill>
                  <a:srgbClr val="000000"/>
                </a:solidFill>
                <a:effectLst/>
                <a:latin typeface="Arial" panose="020B0604020202020204" pitchFamily="34" charset="0"/>
              </a:rPr>
              <a:t>Josh Thompson, Texas A&amp;M University-Commerce</a:t>
            </a:r>
          </a:p>
          <a:p>
            <a:pPr marL="0" indent="-457200" algn="l">
              <a:buNone/>
            </a:pPr>
            <a:r>
              <a:rPr lang="en-US" b="0" i="0" u="none" strike="noStrike" dirty="0">
                <a:solidFill>
                  <a:srgbClr val="000000"/>
                </a:solidFill>
                <a:effectLst/>
                <a:latin typeface="Arial" panose="020B0604020202020204" pitchFamily="34" charset="0"/>
              </a:rPr>
              <a:t>Karen Walker, Texas A&amp;M University-Commerce</a:t>
            </a:r>
          </a:p>
          <a:p>
            <a:pPr marL="0" indent="-457200" algn="l">
              <a:buNone/>
            </a:pPr>
            <a:r>
              <a:rPr lang="en-US" b="0" i="0" u="none" strike="noStrike" dirty="0">
                <a:solidFill>
                  <a:srgbClr val="000000"/>
                </a:solidFill>
                <a:effectLst/>
                <a:latin typeface="Arial" panose="020B0604020202020204" pitchFamily="34" charset="0"/>
              </a:rPr>
              <a:t>Marta Mercado-Sierra, Texas A&amp;M University-Commerce</a:t>
            </a:r>
          </a:p>
          <a:p>
            <a:pPr marL="0" indent="-457200" algn="l">
              <a:buNone/>
            </a:pPr>
            <a:r>
              <a:rPr lang="en-US" b="0" i="0" u="none" strike="noStrike" dirty="0">
                <a:solidFill>
                  <a:srgbClr val="000000"/>
                </a:solidFill>
                <a:effectLst/>
                <a:latin typeface="Arial" panose="020B0604020202020204" pitchFamily="34" charset="0"/>
              </a:rPr>
              <a:t>Melissa Heinrich, The University of Texas at Dallas</a:t>
            </a:r>
          </a:p>
          <a:p>
            <a:pPr marL="0" indent="-457200" algn="l">
              <a:buNone/>
            </a:pPr>
            <a:r>
              <a:rPr lang="en-US" b="0" i="0" u="none" strike="noStrike" dirty="0">
                <a:solidFill>
                  <a:srgbClr val="000000"/>
                </a:solidFill>
                <a:effectLst/>
                <a:latin typeface="Arial" panose="020B0604020202020204" pitchFamily="34" charset="0"/>
              </a:rPr>
              <a:t>Rachael Rose, Seattle, WA, USA</a:t>
            </a:r>
          </a:p>
          <a:p>
            <a:pPr marL="0" indent="-457200" algn="l">
              <a:buNone/>
            </a:pPr>
            <a:r>
              <a:rPr lang="en-US" b="0" i="0" u="none" strike="noStrike" dirty="0">
                <a:solidFill>
                  <a:srgbClr val="000000"/>
                </a:solidFill>
                <a:effectLst/>
                <a:latin typeface="Arial" panose="020B0604020202020204" pitchFamily="34" charset="0"/>
              </a:rPr>
              <a:t>Zlata Stankovic-Ramirez, The University of Texas at Dallas</a:t>
            </a:r>
            <a:endParaRPr lang="en-US" dirty="0"/>
          </a:p>
        </p:txBody>
      </p:sp>
      <p:pic>
        <p:nvPicPr>
          <p:cNvPr id="5" name="Picture 4" descr="White bulbs with a yellow one standing out">
            <a:extLst>
              <a:ext uri="{FF2B5EF4-FFF2-40B4-BE49-F238E27FC236}">
                <a16:creationId xmlns:a16="http://schemas.microsoft.com/office/drawing/2014/main" id="{5FFA789F-2540-C9E9-C2D1-D5048E6632B7}"/>
              </a:ext>
            </a:extLst>
          </p:cNvPr>
          <p:cNvPicPr>
            <a:picLocks noChangeAspect="1"/>
          </p:cNvPicPr>
          <p:nvPr/>
        </p:nvPicPr>
        <p:blipFill rotWithShape="1">
          <a:blip r:embed="rId3"/>
          <a:srcRect l="16685" r="32555" b="-1"/>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40768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5877532" y="1063255"/>
            <a:ext cx="5312254" cy="1806727"/>
          </a:xfrm>
        </p:spPr>
        <p:txBody>
          <a:bodyPr>
            <a:normAutofit/>
          </a:bodyPr>
          <a:lstStyle/>
          <a:p>
            <a:r>
              <a:rPr lang="en-US" dirty="0">
                <a:latin typeface="Baskerville Old Face" panose="02020602080505020303" pitchFamily="18" charset="77"/>
              </a:rPr>
              <a:t>THANK YOU! </a:t>
            </a:r>
            <a:br>
              <a:rPr lang="en-US" dirty="0">
                <a:latin typeface="Baskerville Old Face" panose="02020602080505020303" pitchFamily="18" charset="77"/>
              </a:rPr>
            </a:br>
            <a:r>
              <a:rPr lang="en-US" dirty="0">
                <a:latin typeface="Baskerville Old Face" panose="02020602080505020303" pitchFamily="18" charset="77"/>
              </a:rPr>
              <a:t>Contact us:</a:t>
            </a:r>
            <a:endParaRPr lang="en-US" dirty="0"/>
          </a:p>
        </p:txBody>
      </p:sp>
      <p:pic>
        <p:nvPicPr>
          <p:cNvPr id="7" name="Picture 6" descr="Molecular structure and periodic table on a desk">
            <a:extLst>
              <a:ext uri="{FF2B5EF4-FFF2-40B4-BE49-F238E27FC236}">
                <a16:creationId xmlns:a16="http://schemas.microsoft.com/office/drawing/2014/main" id="{48A3CBA6-4964-E9E6-38B0-CA4FBC1E2013}"/>
              </a:ext>
            </a:extLst>
          </p:cNvPr>
          <p:cNvPicPr>
            <a:picLocks noChangeAspect="1"/>
          </p:cNvPicPr>
          <p:nvPr/>
        </p:nvPicPr>
        <p:blipFill rotWithShape="1">
          <a:blip r:embed="rId3"/>
          <a:srcRect l="7863" r="41377"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3" name="Straight Connector 12">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5597911" y="3309582"/>
            <a:ext cx="6188705" cy="2485157"/>
          </a:xfrm>
        </p:spPr>
        <p:txBody>
          <a:bodyPr>
            <a:normAutofit fontScale="92500" lnSpcReduction="20000"/>
          </a:bodyPr>
          <a:lstStyle/>
          <a:p>
            <a:pPr marL="0" indent="0">
              <a:lnSpc>
                <a:spcPct val="100000"/>
              </a:lnSpc>
              <a:buNone/>
            </a:pPr>
            <a:r>
              <a:rPr lang="en-US" sz="2200" dirty="0">
                <a:cs typeface="Calibri"/>
                <a:hlinkClick r:id="rId4"/>
              </a:rPr>
              <a:t>http://faculty.tamuc.edu/jthompson/co-lab</a:t>
            </a:r>
            <a:r>
              <a:rPr lang="en-US" sz="2200" dirty="0">
                <a:cs typeface="Calibri"/>
              </a:rPr>
              <a:t> </a:t>
            </a:r>
          </a:p>
          <a:p>
            <a:pPr marL="0" indent="0">
              <a:lnSpc>
                <a:spcPct val="90000"/>
              </a:lnSpc>
              <a:buNone/>
            </a:pPr>
            <a:endParaRPr lang="en-US" sz="2400" dirty="0"/>
          </a:p>
          <a:p>
            <a:pPr marL="0" indent="0">
              <a:lnSpc>
                <a:spcPct val="90000"/>
              </a:lnSpc>
              <a:buNone/>
            </a:pPr>
            <a:r>
              <a:rPr lang="en-US" sz="2400" dirty="0"/>
              <a:t>Daniela A. Uribe Montserrat, MPA</a:t>
            </a:r>
          </a:p>
          <a:p>
            <a:pPr marL="0" indent="0">
              <a:lnSpc>
                <a:spcPct val="90000"/>
              </a:lnSpc>
              <a:buNone/>
            </a:pPr>
            <a:r>
              <a:rPr lang="en-US" sz="2400" dirty="0">
                <a:hlinkClick r:id="rId5"/>
              </a:rPr>
              <a:t>daniela.um@gmail.com</a:t>
            </a:r>
            <a:r>
              <a:rPr lang="en-US" sz="2400" dirty="0"/>
              <a:t> </a:t>
            </a:r>
          </a:p>
          <a:p>
            <a:pPr marL="0" indent="0">
              <a:lnSpc>
                <a:spcPct val="90000"/>
              </a:lnSpc>
              <a:buNone/>
            </a:pPr>
            <a:endParaRPr lang="en-US" sz="2400" dirty="0"/>
          </a:p>
          <a:p>
            <a:pPr marL="0" indent="0">
              <a:lnSpc>
                <a:spcPct val="90000"/>
              </a:lnSpc>
              <a:buNone/>
            </a:pPr>
            <a:r>
              <a:rPr lang="en-US" sz="2400" dirty="0"/>
              <a:t>Josh Thompson, PhD</a:t>
            </a:r>
          </a:p>
          <a:p>
            <a:pPr marL="0" indent="0">
              <a:lnSpc>
                <a:spcPct val="90000"/>
              </a:lnSpc>
              <a:buNone/>
            </a:pPr>
            <a:r>
              <a:rPr lang="en-US" sz="2400" dirty="0">
                <a:cs typeface="Calibri"/>
                <a:hlinkClick r:id="rId6"/>
              </a:rPr>
              <a:t>josh.thompson@tamuc.edu</a:t>
            </a:r>
            <a:r>
              <a:rPr lang="en-US" sz="2400" dirty="0">
                <a:cs typeface="Calibri"/>
              </a:rPr>
              <a:t> </a:t>
            </a:r>
            <a:endParaRPr lang="en-US" sz="2200" dirty="0">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a:xfrm>
            <a:off x="1068496" y="6007608"/>
            <a:ext cx="5312256" cy="365125"/>
          </a:xfrm>
        </p:spPr>
        <p:txBody>
          <a:bodyPr>
            <a:normAutofit/>
          </a:bodyPr>
          <a:lstStyle/>
          <a:p>
            <a:pPr algn="l">
              <a:spcAft>
                <a:spcPts val="600"/>
              </a:spcAft>
            </a:pPr>
            <a:r>
              <a:rPr lang="en-US">
                <a:solidFill>
                  <a:srgbClr val="FFFFFF"/>
                </a:solidFill>
              </a:rPr>
              <a:t>Cascades in Development</a:t>
            </a:r>
          </a:p>
        </p:txBody>
      </p:sp>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a:xfrm>
            <a:off x="11786616" y="6007608"/>
            <a:ext cx="411480" cy="365125"/>
          </a:xfrm>
        </p:spPr>
        <p:txBody>
          <a:bodyPr>
            <a:normAutofit/>
          </a:bodyPr>
          <a:lstStyle/>
          <a:p>
            <a:pPr algn="ctr">
              <a:spcAft>
                <a:spcPts val="600"/>
              </a:spcAft>
            </a:pPr>
            <a:fld id="{294A09A9-5501-47C1-A89A-A340965A2BE2}" type="slidenum">
              <a:rPr lang="en-US" smtClean="0"/>
              <a:pPr algn="ctr">
                <a:spcAft>
                  <a:spcPts val="600"/>
                </a:spcAft>
              </a:pPr>
              <a:t>27</a:t>
            </a:fld>
            <a:endParaRPr lang="en-US"/>
          </a:p>
        </p:txBody>
      </p:sp>
    </p:spTree>
    <p:extLst>
      <p:ext uri="{BB962C8B-B14F-4D97-AF65-F5344CB8AC3E}">
        <p14:creationId xmlns:p14="http://schemas.microsoft.com/office/powerpoint/2010/main" val="144438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3</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4" name="Title 3">
            <a:extLst>
              <a:ext uri="{FF2B5EF4-FFF2-40B4-BE49-F238E27FC236}">
                <a16:creationId xmlns:a16="http://schemas.microsoft.com/office/drawing/2014/main" id="{530025C2-4404-0A36-200B-7F2B4DF27D2A}"/>
              </a:ext>
            </a:extLst>
          </p:cNvPr>
          <p:cNvSpPr>
            <a:spLocks noGrp="1"/>
          </p:cNvSpPr>
          <p:nvPr>
            <p:ph type="title"/>
          </p:nvPr>
        </p:nvSpPr>
        <p:spPr>
          <a:xfrm>
            <a:off x="870991" y="136525"/>
            <a:ext cx="10359386" cy="965840"/>
          </a:xfrm>
        </p:spPr>
        <p:txBody>
          <a:bodyPr/>
          <a:lstStyle/>
          <a:p>
            <a:r>
              <a:rPr lang="en-US" dirty="0"/>
              <a:t>Provocations – a Survey</a:t>
            </a:r>
          </a:p>
        </p:txBody>
      </p:sp>
      <p:sp>
        <p:nvSpPr>
          <p:cNvPr id="5" name="TextBox 4">
            <a:extLst>
              <a:ext uri="{FF2B5EF4-FFF2-40B4-BE49-F238E27FC236}">
                <a16:creationId xmlns:a16="http://schemas.microsoft.com/office/drawing/2014/main" id="{9F2C8846-0DA2-67B5-ED1D-AA0505425005}"/>
              </a:ext>
            </a:extLst>
          </p:cNvPr>
          <p:cNvSpPr txBox="1"/>
          <p:nvPr/>
        </p:nvSpPr>
        <p:spPr>
          <a:xfrm>
            <a:off x="838200" y="1549638"/>
            <a:ext cx="10515600" cy="5324535"/>
          </a:xfrm>
          <a:prstGeom prst="rect">
            <a:avLst/>
          </a:prstGeom>
          <a:noFill/>
        </p:spPr>
        <p:txBody>
          <a:bodyPr wrap="square" rtlCol="0">
            <a:spAutoFit/>
          </a:bodyPr>
          <a:lstStyle/>
          <a:p>
            <a:pPr algn="just"/>
            <a:r>
              <a:rPr lang="en-US" sz="3400" dirty="0"/>
              <a:t>As a part of our ongoing process to continuously improve quality, we are developing a survey designed to assess your experience. We appreciate your willingness to help us pilot test the survey and provide us some feedback on your understanding and perception of the survey items. Your individual responses in the pilot test phase will not be reported to anyone except those who are designing the survey.</a:t>
            </a:r>
          </a:p>
          <a:p>
            <a:pPr algn="just"/>
            <a:r>
              <a:rPr lang="en-US" sz="3400" dirty="0">
                <a:hlinkClick r:id="rId3"/>
              </a:rPr>
              <a:t>Click here for SURVEY</a:t>
            </a:r>
            <a:endParaRPr lang="en-US" sz="3400" dirty="0"/>
          </a:p>
        </p:txBody>
      </p:sp>
    </p:spTree>
    <p:extLst>
      <p:ext uri="{BB962C8B-B14F-4D97-AF65-F5344CB8AC3E}">
        <p14:creationId xmlns:p14="http://schemas.microsoft.com/office/powerpoint/2010/main" val="3619606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6">
            <a:extLst>
              <a:ext uri="{FF2B5EF4-FFF2-40B4-BE49-F238E27FC236}">
                <a16:creationId xmlns:a16="http://schemas.microsoft.com/office/drawing/2014/main" id="{441E9947-AF04-4491-A853-16ED82EE7660}"/>
              </a:ext>
            </a:extLst>
          </p:cNvPr>
          <p:cNvSpPr>
            <a:spLocks noGrp="1"/>
          </p:cNvSpPr>
          <p:nvPr>
            <p:ph type="sldNum" sz="quarter" idx="4"/>
          </p:nvPr>
        </p:nvSpPr>
        <p:spPr>
          <a:xfrm>
            <a:off x="8610600" y="6356350"/>
            <a:ext cx="2743200" cy="365125"/>
          </a:xfrm>
        </p:spPr>
        <p:txBody>
          <a:bodyPr/>
          <a:lstStyle/>
          <a:p>
            <a:fld id="{B5CEABB6-07DC-46E8-9B57-56EC44A396E5}" type="slidenum">
              <a:rPr lang="en-US" smtClean="0"/>
              <a:pPr/>
              <a:t>4</a:t>
            </a:fld>
            <a:endParaRPr lang="en-US" dirty="0"/>
          </a:p>
        </p:txBody>
      </p:sp>
      <p:sp>
        <p:nvSpPr>
          <p:cNvPr id="52" name="Rectangle 51">
            <a:extLst>
              <a:ext uri="{FF2B5EF4-FFF2-40B4-BE49-F238E27FC236}">
                <a16:creationId xmlns:a16="http://schemas.microsoft.com/office/drawing/2014/main" id="{92D38DC6-B74C-4F9B-ADA7-1EB3FCEF13A8}"/>
              </a:ext>
              <a:ext uri="{C183D7F6-B498-43B3-948B-1728B52AA6E4}">
                <adec:decorative xmlns:adec="http://schemas.microsoft.com/office/drawing/2017/decorative" val="1"/>
              </a:ext>
            </a:extLst>
          </p:cNvPr>
          <p:cNvSpPr/>
          <p:nvPr/>
        </p:nvSpPr>
        <p:spPr>
          <a:xfrm>
            <a:off x="1130300" y="1436995"/>
            <a:ext cx="628650" cy="182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4" name="Title 3">
            <a:extLst>
              <a:ext uri="{FF2B5EF4-FFF2-40B4-BE49-F238E27FC236}">
                <a16:creationId xmlns:a16="http://schemas.microsoft.com/office/drawing/2014/main" id="{530025C2-4404-0A36-200B-7F2B4DF27D2A}"/>
              </a:ext>
            </a:extLst>
          </p:cNvPr>
          <p:cNvSpPr>
            <a:spLocks noGrp="1"/>
          </p:cNvSpPr>
          <p:nvPr>
            <p:ph type="title"/>
          </p:nvPr>
        </p:nvSpPr>
        <p:spPr>
          <a:xfrm>
            <a:off x="870991" y="-223198"/>
            <a:ext cx="4813301" cy="1325563"/>
          </a:xfrm>
        </p:spPr>
        <p:txBody>
          <a:bodyPr/>
          <a:lstStyle/>
          <a:p>
            <a:r>
              <a:rPr lang="en-US" dirty="0" err="1"/>
              <a:t>Encuesta</a:t>
            </a:r>
            <a:endParaRPr lang="en-US" dirty="0"/>
          </a:p>
        </p:txBody>
      </p:sp>
      <p:sp>
        <p:nvSpPr>
          <p:cNvPr id="5" name="TextBox 4">
            <a:extLst>
              <a:ext uri="{FF2B5EF4-FFF2-40B4-BE49-F238E27FC236}">
                <a16:creationId xmlns:a16="http://schemas.microsoft.com/office/drawing/2014/main" id="{9F2C8846-0DA2-67B5-ED1D-AA0505425005}"/>
              </a:ext>
            </a:extLst>
          </p:cNvPr>
          <p:cNvSpPr txBox="1"/>
          <p:nvPr/>
        </p:nvSpPr>
        <p:spPr>
          <a:xfrm>
            <a:off x="2786418" y="1144284"/>
            <a:ext cx="2729552" cy="621324"/>
          </a:xfrm>
          <a:prstGeom prst="rect">
            <a:avLst/>
          </a:prstGeom>
          <a:noFill/>
        </p:spPr>
        <p:txBody>
          <a:bodyPr wrap="square" rtlCol="0">
            <a:spAutoFit/>
          </a:bodyPr>
          <a:lstStyle/>
          <a:p>
            <a:pPr>
              <a:lnSpc>
                <a:spcPct val="90000"/>
              </a:lnSpc>
              <a:spcBef>
                <a:spcPct val="0"/>
              </a:spcBef>
            </a:pPr>
            <a:r>
              <a:rPr lang="en-US" sz="3800" b="1" dirty="0" err="1">
                <a:solidFill>
                  <a:schemeClr val="bg1"/>
                </a:solidFill>
                <a:latin typeface="+mj-lt"/>
                <a:ea typeface="+mj-ea"/>
                <a:cs typeface="+mj-cs"/>
              </a:rPr>
              <a:t>Ingl</a:t>
            </a:r>
            <a:r>
              <a:rPr lang="es-VE" sz="3800" b="1" dirty="0" err="1">
                <a:solidFill>
                  <a:schemeClr val="bg1"/>
                </a:solidFill>
                <a:latin typeface="+mj-lt"/>
                <a:ea typeface="+mj-ea"/>
                <a:cs typeface="+mj-cs"/>
              </a:rPr>
              <a:t>és</a:t>
            </a:r>
            <a:endParaRPr lang="en-US" sz="3800" b="1"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58B7A539-D54F-E88A-A1FB-36A98B773EE4}"/>
              </a:ext>
            </a:extLst>
          </p:cNvPr>
          <p:cNvSpPr txBox="1"/>
          <p:nvPr/>
        </p:nvSpPr>
        <p:spPr>
          <a:xfrm>
            <a:off x="7252648" y="1102365"/>
            <a:ext cx="2729552" cy="621324"/>
          </a:xfrm>
          <a:prstGeom prst="rect">
            <a:avLst/>
          </a:prstGeom>
          <a:noFill/>
        </p:spPr>
        <p:txBody>
          <a:bodyPr wrap="square" rtlCol="0">
            <a:spAutoFit/>
          </a:bodyPr>
          <a:lstStyle/>
          <a:p>
            <a:pPr>
              <a:lnSpc>
                <a:spcPct val="90000"/>
              </a:lnSpc>
              <a:spcBef>
                <a:spcPct val="0"/>
              </a:spcBef>
            </a:pPr>
            <a:r>
              <a:rPr lang="es-VE" sz="3800" b="1" dirty="0">
                <a:solidFill>
                  <a:schemeClr val="bg1"/>
                </a:solidFill>
                <a:latin typeface="+mj-lt"/>
                <a:ea typeface="+mj-ea"/>
                <a:cs typeface="+mj-cs"/>
              </a:rPr>
              <a:t>E</a:t>
            </a:r>
            <a:r>
              <a:rPr lang="en-US" sz="3800" b="1" dirty="0" err="1">
                <a:solidFill>
                  <a:schemeClr val="bg1"/>
                </a:solidFill>
                <a:latin typeface="+mj-lt"/>
                <a:ea typeface="+mj-ea"/>
                <a:cs typeface="+mj-cs"/>
              </a:rPr>
              <a:t>spañol</a:t>
            </a:r>
            <a:endParaRPr lang="en-US" sz="3800" b="1" dirty="0">
              <a:solidFill>
                <a:schemeClr val="bg1"/>
              </a:solidFill>
              <a:latin typeface="+mj-lt"/>
              <a:ea typeface="+mj-ea"/>
              <a:cs typeface="+mj-cs"/>
            </a:endParaRPr>
          </a:p>
        </p:txBody>
      </p:sp>
      <p:pic>
        <p:nvPicPr>
          <p:cNvPr id="10" name="Picture 9" descr="A qr code on a white background&#10;&#10;Description automatically generated">
            <a:extLst>
              <a:ext uri="{FF2B5EF4-FFF2-40B4-BE49-F238E27FC236}">
                <a16:creationId xmlns:a16="http://schemas.microsoft.com/office/drawing/2014/main" id="{7C6C63E8-C826-9A94-5223-8D26CFA61A54}"/>
              </a:ext>
            </a:extLst>
          </p:cNvPr>
          <p:cNvPicPr>
            <a:picLocks noChangeAspect="1"/>
          </p:cNvPicPr>
          <p:nvPr/>
        </p:nvPicPr>
        <p:blipFill>
          <a:blip r:embed="rId3"/>
          <a:stretch>
            <a:fillRect/>
          </a:stretch>
        </p:blipFill>
        <p:spPr>
          <a:xfrm>
            <a:off x="6936763" y="1765607"/>
            <a:ext cx="4773303" cy="4773303"/>
          </a:xfrm>
          <a:prstGeom prst="rect">
            <a:avLst/>
          </a:prstGeom>
        </p:spPr>
      </p:pic>
      <p:pic>
        <p:nvPicPr>
          <p:cNvPr id="3" name="Picture 2">
            <a:extLst>
              <a:ext uri="{FF2B5EF4-FFF2-40B4-BE49-F238E27FC236}">
                <a16:creationId xmlns:a16="http://schemas.microsoft.com/office/drawing/2014/main" id="{EE414258-8A1D-A8D4-54BF-7DDFC8DBC3AC}"/>
              </a:ext>
            </a:extLst>
          </p:cNvPr>
          <p:cNvPicPr>
            <a:picLocks noChangeAspect="1"/>
          </p:cNvPicPr>
          <p:nvPr/>
        </p:nvPicPr>
        <p:blipFill>
          <a:blip r:embed="rId4"/>
          <a:stretch>
            <a:fillRect/>
          </a:stretch>
        </p:blipFill>
        <p:spPr>
          <a:xfrm>
            <a:off x="1095365" y="1815045"/>
            <a:ext cx="4667250" cy="4667250"/>
          </a:xfrm>
          <a:prstGeom prst="rect">
            <a:avLst/>
          </a:prstGeom>
        </p:spPr>
      </p:pic>
    </p:spTree>
    <p:extLst>
      <p:ext uri="{BB962C8B-B14F-4D97-AF65-F5344CB8AC3E}">
        <p14:creationId xmlns:p14="http://schemas.microsoft.com/office/powerpoint/2010/main" val="95045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C48D-8FE7-491A-A6C7-72647C2A7837}"/>
              </a:ext>
            </a:extLst>
          </p:cNvPr>
          <p:cNvSpPr>
            <a:spLocks noGrp="1"/>
          </p:cNvSpPr>
          <p:nvPr>
            <p:ph type="title"/>
          </p:nvPr>
        </p:nvSpPr>
        <p:spPr>
          <a:xfrm>
            <a:off x="8065655" y="174279"/>
            <a:ext cx="3911600" cy="928688"/>
          </a:xfrm>
        </p:spPr>
        <p:txBody>
          <a:bodyPr>
            <a:normAutofit/>
          </a:bodyPr>
          <a:lstStyle/>
          <a:p>
            <a:r>
              <a:rPr lang="en-US" dirty="0">
                <a:solidFill>
                  <a:schemeClr val="tx1"/>
                </a:solidFill>
              </a:rPr>
              <a:t>Daniela y Dr. JT</a:t>
            </a:r>
          </a:p>
        </p:txBody>
      </p:sp>
      <p:sp>
        <p:nvSpPr>
          <p:cNvPr id="3" name="Content Placeholder 2">
            <a:extLst>
              <a:ext uri="{FF2B5EF4-FFF2-40B4-BE49-F238E27FC236}">
                <a16:creationId xmlns:a16="http://schemas.microsoft.com/office/drawing/2014/main" id="{D633D4FE-F554-41E3-B768-8EE98FC1E996}"/>
              </a:ext>
            </a:extLst>
          </p:cNvPr>
          <p:cNvSpPr>
            <a:spLocks noGrp="1"/>
          </p:cNvSpPr>
          <p:nvPr>
            <p:ph idx="1"/>
          </p:nvPr>
        </p:nvSpPr>
        <p:spPr>
          <a:xfrm>
            <a:off x="6961934" y="1385456"/>
            <a:ext cx="3592992" cy="3427468"/>
          </a:xfrm>
        </p:spPr>
        <p:txBody>
          <a:bodyPr vert="horz" lIns="0" tIns="45720" rIns="91440" bIns="45720" numCol="1" rtlCol="0" anchor="t">
            <a:normAutofit/>
          </a:bodyPr>
          <a:lstStyle/>
          <a:p>
            <a:r>
              <a:rPr lang="en-US" sz="2100" b="1" dirty="0">
                <a:solidFill>
                  <a:srgbClr val="002060"/>
                </a:solidFill>
              </a:rPr>
              <a:t>Daniela:</a:t>
            </a:r>
          </a:p>
          <a:p>
            <a:r>
              <a:rPr lang="en-US" dirty="0" err="1">
                <a:solidFill>
                  <a:schemeClr val="tx1"/>
                </a:solidFill>
              </a:rPr>
              <a:t>Estudiante</a:t>
            </a:r>
            <a:r>
              <a:rPr lang="en-US" dirty="0">
                <a:solidFill>
                  <a:schemeClr val="tx1"/>
                </a:solidFill>
              </a:rPr>
              <a:t> de </a:t>
            </a:r>
            <a:r>
              <a:rPr lang="en-US" dirty="0" err="1">
                <a:solidFill>
                  <a:schemeClr val="tx1"/>
                </a:solidFill>
              </a:rPr>
              <a:t>doctorado</a:t>
            </a:r>
            <a:r>
              <a:rPr lang="en-US" dirty="0">
                <a:solidFill>
                  <a:schemeClr val="tx1"/>
                </a:solidFill>
              </a:rPr>
              <a:t> del </a:t>
            </a:r>
            <a:r>
              <a:rPr lang="en-US" dirty="0" err="1">
                <a:solidFill>
                  <a:schemeClr val="tx1"/>
                </a:solidFill>
              </a:rPr>
              <a:t>programa</a:t>
            </a:r>
            <a:r>
              <a:rPr lang="en-US" dirty="0">
                <a:solidFill>
                  <a:schemeClr val="tx1"/>
                </a:solidFill>
              </a:rPr>
              <a:t> de </a:t>
            </a:r>
            <a:r>
              <a:rPr lang="en-US" dirty="0" err="1">
                <a:solidFill>
                  <a:schemeClr val="tx1"/>
                </a:solidFill>
              </a:rPr>
              <a:t>innovaci</a:t>
            </a:r>
            <a:r>
              <a:rPr lang="es-VE" dirty="0" err="1">
                <a:solidFill>
                  <a:schemeClr val="tx1"/>
                </a:solidFill>
              </a:rPr>
              <a:t>ón</a:t>
            </a:r>
            <a:r>
              <a:rPr lang="es-VE" dirty="0">
                <a:solidFill>
                  <a:schemeClr val="tx1"/>
                </a:solidFill>
              </a:rPr>
              <a:t> educativa del Tecnológico de Monterrey, </a:t>
            </a:r>
            <a:r>
              <a:rPr lang="es-VE" dirty="0" err="1">
                <a:solidFill>
                  <a:schemeClr val="tx1"/>
                </a:solidFill>
              </a:rPr>
              <a:t>Mexico</a:t>
            </a:r>
            <a:endParaRPr lang="es-VE" dirty="0">
              <a:solidFill>
                <a:schemeClr val="tx1"/>
              </a:solidFill>
            </a:endParaRPr>
          </a:p>
          <a:p>
            <a:r>
              <a:rPr lang="es-VE" dirty="0">
                <a:solidFill>
                  <a:schemeClr val="tx1"/>
                </a:solidFill>
              </a:rPr>
              <a:t>De Caracas, Venezuela</a:t>
            </a:r>
          </a:p>
          <a:p>
            <a:r>
              <a:rPr lang="es-VE" dirty="0">
                <a:solidFill>
                  <a:schemeClr val="tx1"/>
                </a:solidFill>
              </a:rPr>
              <a:t>Mamá de dos (2 y 5 años)</a:t>
            </a:r>
          </a:p>
          <a:p>
            <a:r>
              <a:rPr lang="es-VE" dirty="0">
                <a:solidFill>
                  <a:schemeClr val="tx1"/>
                </a:solidFill>
              </a:rPr>
              <a:t>Sociólogo y Maestría en Administración Pública</a:t>
            </a:r>
          </a:p>
          <a:p>
            <a:r>
              <a:rPr lang="es-VE" dirty="0">
                <a:solidFill>
                  <a:schemeClr val="tx1"/>
                </a:solidFill>
              </a:rPr>
              <a:t>Políticas educativas, sociales, evaluación de programas.</a:t>
            </a:r>
          </a:p>
          <a:p>
            <a:endParaRPr lang="en-US" dirty="0"/>
          </a:p>
          <a:p>
            <a:endParaRPr lang="en-US" dirty="0"/>
          </a:p>
        </p:txBody>
      </p:sp>
      <p:sp>
        <p:nvSpPr>
          <p:cNvPr id="8" name="Slide Number Placeholder 7">
            <a:extLst>
              <a:ext uri="{FF2B5EF4-FFF2-40B4-BE49-F238E27FC236}">
                <a16:creationId xmlns:a16="http://schemas.microsoft.com/office/drawing/2014/main" id="{C3DF7213-3C72-4451-B46A-78DA65245A45}"/>
              </a:ext>
            </a:extLst>
          </p:cNvPr>
          <p:cNvSpPr>
            <a:spLocks noGrp="1"/>
          </p:cNvSpPr>
          <p:nvPr>
            <p:ph type="sldNum" sz="quarter" idx="12"/>
          </p:nvPr>
        </p:nvSpPr>
        <p:spPr>
          <a:xfrm>
            <a:off x="10711542" y="6356350"/>
            <a:ext cx="642257" cy="365125"/>
          </a:xfrm>
        </p:spPr>
        <p:txBody>
          <a:bodyPr/>
          <a:lstStyle/>
          <a:p>
            <a:fld id="{B5CEABB6-07DC-46E8-9B57-56EC44A396E5}" type="slidenum">
              <a:rPr lang="en-US" smtClean="0"/>
              <a:pPr/>
              <a:t>5</a:t>
            </a:fld>
            <a:endParaRPr lang="en-US" dirty="0"/>
          </a:p>
        </p:txBody>
      </p:sp>
      <p:pic>
        <p:nvPicPr>
          <p:cNvPr id="12" name="Picture Placeholder 11">
            <a:extLst>
              <a:ext uri="{FF2B5EF4-FFF2-40B4-BE49-F238E27FC236}">
                <a16:creationId xmlns:a16="http://schemas.microsoft.com/office/drawing/2014/main" id="{5A33C38C-6267-4A19-4F5E-8011B2F23F28}"/>
              </a:ext>
            </a:extLst>
          </p:cNvPr>
          <p:cNvPicPr preferRelativeResize="0">
            <a:picLocks noGrp="1"/>
          </p:cNvPicPr>
          <p:nvPr>
            <p:ph type="pic" sz="quarter" idx="13"/>
          </p:nvPr>
        </p:nvPicPr>
        <p:blipFill>
          <a:blip r:embed="rId3"/>
          <a:stretch>
            <a:fillRect/>
          </a:stretch>
        </p:blipFill>
        <p:spPr>
          <a:xfrm>
            <a:off x="0" y="0"/>
            <a:ext cx="3433572" cy="3429000"/>
          </a:xfrm>
        </p:spPr>
      </p:pic>
      <p:pic>
        <p:nvPicPr>
          <p:cNvPr id="16" name="Picture Placeholder 15">
            <a:extLst>
              <a:ext uri="{FF2B5EF4-FFF2-40B4-BE49-F238E27FC236}">
                <a16:creationId xmlns:a16="http://schemas.microsoft.com/office/drawing/2014/main" id="{52662B6B-6642-1AC4-6706-C45767DE7F82}"/>
              </a:ext>
            </a:extLst>
          </p:cNvPr>
          <p:cNvPicPr>
            <a:picLocks noGrp="1" noChangeAspect="1"/>
          </p:cNvPicPr>
          <p:nvPr>
            <p:ph type="pic" sz="quarter" idx="14"/>
          </p:nvPr>
        </p:nvPicPr>
        <p:blipFill>
          <a:blip r:embed="rId4"/>
          <a:srcRect l="181" r="181"/>
          <a:stretch/>
        </p:blipFill>
        <p:spPr>
          <a:xfrm>
            <a:off x="3433572" y="3443974"/>
            <a:ext cx="3433572" cy="3427468"/>
          </a:xfrm>
        </p:spPr>
      </p:pic>
      <p:sp>
        <p:nvSpPr>
          <p:cNvPr id="17" name="Content Placeholder 2">
            <a:extLst>
              <a:ext uri="{FF2B5EF4-FFF2-40B4-BE49-F238E27FC236}">
                <a16:creationId xmlns:a16="http://schemas.microsoft.com/office/drawing/2014/main" id="{FC700979-E418-CE82-16BF-34C0C79F8762}"/>
              </a:ext>
            </a:extLst>
          </p:cNvPr>
          <p:cNvSpPr txBox="1">
            <a:spLocks/>
          </p:cNvSpPr>
          <p:nvPr/>
        </p:nvSpPr>
        <p:spPr>
          <a:xfrm>
            <a:off x="8915046" y="4642616"/>
            <a:ext cx="3592992" cy="3427468"/>
          </a:xfrm>
          <a:prstGeom prst="rect">
            <a:avLst/>
          </a:prstGeom>
        </p:spPr>
        <p:txBody>
          <a:bodyPr vert="horz" lIns="0" tIns="45720" rIns="91440" bIns="45720" numCol="1"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solidFill>
                  <a:srgbClr val="002060"/>
                </a:solidFill>
              </a:rPr>
              <a:t>Josh Thompson</a:t>
            </a:r>
          </a:p>
          <a:p>
            <a:r>
              <a:rPr lang="en-US" dirty="0" err="1">
                <a:solidFill>
                  <a:schemeClr val="tx1"/>
                </a:solidFill>
              </a:rPr>
              <a:t>Profesor</a:t>
            </a:r>
            <a:r>
              <a:rPr lang="en-US" dirty="0">
                <a:solidFill>
                  <a:schemeClr val="tx1"/>
                </a:solidFill>
              </a:rPr>
              <a:t> de </a:t>
            </a:r>
            <a:r>
              <a:rPr lang="en-US" dirty="0" err="1">
                <a:solidFill>
                  <a:schemeClr val="tx1"/>
                </a:solidFill>
              </a:rPr>
              <a:t>educación</a:t>
            </a:r>
            <a:r>
              <a:rPr lang="en-US" dirty="0">
                <a:solidFill>
                  <a:schemeClr val="tx1"/>
                </a:solidFill>
              </a:rPr>
              <a:t> </a:t>
            </a:r>
            <a:r>
              <a:rPr lang="en-US" dirty="0" err="1">
                <a:solidFill>
                  <a:schemeClr val="tx1"/>
                </a:solidFill>
              </a:rPr>
              <a:t>en</a:t>
            </a:r>
            <a:r>
              <a:rPr lang="en-US" dirty="0">
                <a:solidFill>
                  <a:schemeClr val="tx1"/>
                </a:solidFill>
              </a:rPr>
              <a:t> la </a:t>
            </a:r>
            <a:r>
              <a:rPr lang="en-US" dirty="0" err="1">
                <a:solidFill>
                  <a:schemeClr val="tx1"/>
                </a:solidFill>
              </a:rPr>
              <a:t>primera</a:t>
            </a:r>
            <a:r>
              <a:rPr lang="en-US" dirty="0">
                <a:solidFill>
                  <a:schemeClr val="tx1"/>
                </a:solidFill>
              </a:rPr>
              <a:t> </a:t>
            </a:r>
            <a:r>
              <a:rPr lang="en-US" dirty="0" err="1">
                <a:solidFill>
                  <a:schemeClr val="tx1"/>
                </a:solidFill>
              </a:rPr>
              <a:t>infancia</a:t>
            </a:r>
            <a:r>
              <a:rPr lang="en-US" dirty="0">
                <a:solidFill>
                  <a:schemeClr val="tx1"/>
                </a:solidFill>
              </a:rPr>
              <a:t> </a:t>
            </a:r>
            <a:r>
              <a:rPr lang="en-US" dirty="0" err="1">
                <a:solidFill>
                  <a:schemeClr val="tx1"/>
                </a:solidFill>
              </a:rPr>
              <a:t>en</a:t>
            </a:r>
            <a:r>
              <a:rPr lang="en-US" dirty="0">
                <a:solidFill>
                  <a:schemeClr val="tx1"/>
                </a:solidFill>
              </a:rPr>
              <a:t> Texas A&amp;M Commerce.</a:t>
            </a:r>
          </a:p>
          <a:p>
            <a:r>
              <a:rPr lang="en-US" dirty="0">
                <a:solidFill>
                  <a:schemeClr val="tx1"/>
                </a:solidFill>
              </a:rPr>
              <a:t>PhD. </a:t>
            </a:r>
            <a:r>
              <a:rPr lang="en-US" dirty="0" err="1">
                <a:solidFill>
                  <a:schemeClr val="tx1"/>
                </a:solidFill>
              </a:rPr>
              <a:t>en</a:t>
            </a:r>
            <a:r>
              <a:rPr lang="en-US" dirty="0">
                <a:solidFill>
                  <a:schemeClr val="tx1"/>
                </a:solidFill>
              </a:rPr>
              <a:t> </a:t>
            </a:r>
            <a:r>
              <a:rPr lang="en-US" dirty="0" err="1">
                <a:solidFill>
                  <a:schemeClr val="tx1"/>
                </a:solidFill>
              </a:rPr>
              <a:t>Humanidades</a:t>
            </a:r>
            <a:r>
              <a:rPr lang="en-US" dirty="0">
                <a:solidFill>
                  <a:schemeClr val="tx1"/>
                </a:solidFill>
              </a:rPr>
              <a:t> y </a:t>
            </a:r>
            <a:r>
              <a:rPr lang="en-US" dirty="0" err="1">
                <a:solidFill>
                  <a:schemeClr val="tx1"/>
                </a:solidFill>
              </a:rPr>
              <a:t>Lingu</a:t>
            </a:r>
            <a:r>
              <a:rPr lang="es-VE" dirty="0" err="1">
                <a:solidFill>
                  <a:schemeClr val="tx1"/>
                </a:solidFill>
              </a:rPr>
              <a:t>ística</a:t>
            </a:r>
            <a:endParaRPr lang="en-US" dirty="0">
              <a:solidFill>
                <a:schemeClr val="tx1"/>
              </a:solidFill>
            </a:endParaRPr>
          </a:p>
          <a:p>
            <a:r>
              <a:rPr lang="es-VE" dirty="0">
                <a:solidFill>
                  <a:schemeClr val="tx1"/>
                </a:solidFill>
              </a:rPr>
              <a:t>Abuelo de 12 nietos</a:t>
            </a:r>
          </a:p>
          <a:p>
            <a:endParaRPr lang="en-US" dirty="0">
              <a:solidFill>
                <a:schemeClr val="tx1"/>
              </a:solidFill>
            </a:endParaRPr>
          </a:p>
          <a:p>
            <a:endParaRPr lang="en-US" dirty="0"/>
          </a:p>
        </p:txBody>
      </p:sp>
    </p:spTree>
    <p:extLst>
      <p:ext uri="{BB962C8B-B14F-4D97-AF65-F5344CB8AC3E}">
        <p14:creationId xmlns:p14="http://schemas.microsoft.com/office/powerpoint/2010/main" val="338485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46" name="Straight Connector 45">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177" y="66751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52" name="Freeform: Shape 51">
            <a:extLst>
              <a:ext uri="{FF2B5EF4-FFF2-40B4-BE49-F238E27FC236}">
                <a16:creationId xmlns:a16="http://schemas.microsoft.com/office/drawing/2014/main" id="{CD14F0CE-4A68-4F5C-AC85-FF283F924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6934"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B549BA-F527-E98B-E5F9-B5889909A6D1}"/>
              </a:ext>
            </a:extLst>
          </p:cNvPr>
          <p:cNvSpPr>
            <a:spLocks noGrp="1"/>
          </p:cNvSpPr>
          <p:nvPr>
            <p:ph type="title"/>
          </p:nvPr>
        </p:nvSpPr>
        <p:spPr>
          <a:xfrm>
            <a:off x="9738804" y="1357952"/>
            <a:ext cx="2103257" cy="2769750"/>
          </a:xfrm>
        </p:spPr>
        <p:txBody>
          <a:bodyPr vert="horz" lIns="91440" tIns="45720" rIns="91440" bIns="45720" rtlCol="0" anchor="b">
            <a:normAutofit/>
          </a:bodyPr>
          <a:lstStyle/>
          <a:p>
            <a:r>
              <a:rPr lang="en-US" sz="2600" i="1" kern="1200" spc="100" baseline="0" dirty="0">
                <a:solidFill>
                  <a:schemeClr val="bg1"/>
                </a:solidFill>
                <a:latin typeface="+mj-lt"/>
                <a:ea typeface="+mj-ea"/>
                <a:cs typeface="+mj-cs"/>
              </a:rPr>
              <a:t>National Association for the Education of  Young Children (</a:t>
            </a:r>
            <a:r>
              <a:rPr lang="en-US" sz="2600" dirty="0">
                <a:solidFill>
                  <a:schemeClr val="bg1"/>
                </a:solidFill>
              </a:rPr>
              <a:t>NAEYC)</a:t>
            </a:r>
            <a:endParaRPr lang="en-US" sz="2600" i="1" kern="1200" spc="100" baseline="0" dirty="0">
              <a:solidFill>
                <a:schemeClr val="bg1"/>
              </a:solidFill>
              <a:latin typeface="+mj-lt"/>
              <a:ea typeface="+mj-ea"/>
              <a:cs typeface="+mj-cs"/>
            </a:endParaRPr>
          </a:p>
        </p:txBody>
      </p:sp>
      <p:pic>
        <p:nvPicPr>
          <p:cNvPr id="4" name="Content Placeholder 3">
            <a:extLst>
              <a:ext uri="{FF2B5EF4-FFF2-40B4-BE49-F238E27FC236}">
                <a16:creationId xmlns:a16="http://schemas.microsoft.com/office/drawing/2014/main" id="{1E8FA403-F37E-962F-FAA1-53ABAE94F806}"/>
              </a:ext>
            </a:extLst>
          </p:cNvPr>
          <p:cNvPicPr>
            <a:picLocks noChangeAspect="1"/>
          </p:cNvPicPr>
          <p:nvPr/>
        </p:nvPicPr>
        <p:blipFill>
          <a:blip r:embed="rId3"/>
          <a:stretch>
            <a:fillRect/>
          </a:stretch>
        </p:blipFill>
        <p:spPr>
          <a:xfrm>
            <a:off x="525334" y="310770"/>
            <a:ext cx="8937606" cy="4625213"/>
          </a:xfrm>
          <a:prstGeom prst="rect">
            <a:avLst/>
          </a:prstGeom>
        </p:spPr>
      </p:pic>
      <p:pic>
        <p:nvPicPr>
          <p:cNvPr id="5" name="Content Placeholder 4" descr="A child playing in a puddle&#10;&#10;Description automatically generated">
            <a:extLst>
              <a:ext uri="{FF2B5EF4-FFF2-40B4-BE49-F238E27FC236}">
                <a16:creationId xmlns:a16="http://schemas.microsoft.com/office/drawing/2014/main" id="{E9B8340D-EA6E-9BD9-A227-9E014E084D24}"/>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1755110" y="4434660"/>
            <a:ext cx="3871525" cy="2168054"/>
          </a:xfrm>
          <a:prstGeom prst="rect">
            <a:avLst/>
          </a:prstGeom>
        </p:spPr>
      </p:pic>
    </p:spTree>
    <p:extLst>
      <p:ext uri="{BB962C8B-B14F-4D97-AF65-F5344CB8AC3E}">
        <p14:creationId xmlns:p14="http://schemas.microsoft.com/office/powerpoint/2010/main" val="659849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B393F-3A9B-52A6-437B-E9B4CA29E8FA}"/>
              </a:ext>
            </a:extLst>
          </p:cNvPr>
          <p:cNvSpPr>
            <a:spLocks noGrp="1"/>
          </p:cNvSpPr>
          <p:nvPr>
            <p:ph type="title"/>
          </p:nvPr>
        </p:nvSpPr>
        <p:spPr>
          <a:xfrm>
            <a:off x="758952" y="758951"/>
            <a:ext cx="4782039" cy="1966747"/>
          </a:xfrm>
        </p:spPr>
        <p:txBody>
          <a:bodyPr anchor="ctr">
            <a:normAutofit/>
          </a:bodyPr>
          <a:lstStyle/>
          <a:p>
            <a:r>
              <a:rPr lang="en-US" sz="4200" dirty="0"/>
              <a:t>Five Documents to Consider</a:t>
            </a:r>
          </a:p>
        </p:txBody>
      </p:sp>
      <p:cxnSp>
        <p:nvCxnSpPr>
          <p:cNvPr id="39" name="Straight Connector 38">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Content Placeholder 7">
            <a:extLst>
              <a:ext uri="{FF2B5EF4-FFF2-40B4-BE49-F238E27FC236}">
                <a16:creationId xmlns:a16="http://schemas.microsoft.com/office/drawing/2014/main" id="{042EC73E-4CBF-8F96-008C-5B7E89892FE3}"/>
              </a:ext>
            </a:extLst>
          </p:cNvPr>
          <p:cNvSpPr>
            <a:spLocks noGrp="1"/>
          </p:cNvSpPr>
          <p:nvPr>
            <p:ph idx="1"/>
          </p:nvPr>
        </p:nvSpPr>
        <p:spPr>
          <a:xfrm>
            <a:off x="758826" y="3161684"/>
            <a:ext cx="4782166" cy="2620405"/>
          </a:xfrm>
        </p:spPr>
        <p:txBody>
          <a:bodyPr>
            <a:noAutofit/>
          </a:bodyPr>
          <a:lstStyle/>
          <a:p>
            <a:pPr marL="0" indent="0">
              <a:buNone/>
            </a:pPr>
            <a:r>
              <a:rPr lang="en-US" sz="3300" dirty="0"/>
              <a:t>DAP is the framework for creating quality care and education.</a:t>
            </a:r>
          </a:p>
        </p:txBody>
      </p:sp>
      <p:pic>
        <p:nvPicPr>
          <p:cNvPr id="4" name="Content Placeholder 3">
            <a:extLst>
              <a:ext uri="{FF2B5EF4-FFF2-40B4-BE49-F238E27FC236}">
                <a16:creationId xmlns:a16="http://schemas.microsoft.com/office/drawing/2014/main" id="{212E64B6-25B6-B8B7-4032-D8229DB8EB6F}"/>
              </a:ext>
            </a:extLst>
          </p:cNvPr>
          <p:cNvPicPr>
            <a:picLocks noChangeAspect="1"/>
          </p:cNvPicPr>
          <p:nvPr/>
        </p:nvPicPr>
        <p:blipFill rotWithShape="1">
          <a:blip r:embed="rId3"/>
          <a:srcRect l="11630" r="13269" b="-2"/>
          <a:stretch/>
        </p:blipFill>
        <p:spPr>
          <a:xfrm>
            <a:off x="6096000" y="10"/>
            <a:ext cx="6095998" cy="6857990"/>
          </a:xfrm>
          <a:prstGeom prst="rect">
            <a:avLst/>
          </a:prstGeom>
        </p:spPr>
      </p:pic>
      <p:sp>
        <p:nvSpPr>
          <p:cNvPr id="41"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28752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32B0D-F3DD-0976-DD01-B08797201897}"/>
              </a:ext>
            </a:extLst>
          </p:cNvPr>
          <p:cNvSpPr>
            <a:spLocks noGrp="1"/>
          </p:cNvSpPr>
          <p:nvPr>
            <p:ph type="title"/>
          </p:nvPr>
        </p:nvSpPr>
        <p:spPr>
          <a:xfrm>
            <a:off x="5638604" y="480483"/>
            <a:ext cx="5320880" cy="969730"/>
          </a:xfrm>
        </p:spPr>
        <p:txBody>
          <a:bodyPr>
            <a:normAutofit/>
          </a:bodyPr>
          <a:lstStyle/>
          <a:p>
            <a:r>
              <a:rPr lang="en-US" dirty="0"/>
              <a:t>FIRST 3 editions</a:t>
            </a:r>
          </a:p>
        </p:txBody>
      </p:sp>
      <p:pic>
        <p:nvPicPr>
          <p:cNvPr id="18" name="Picture 17" descr="A group of multi coloured wooden stick figures">
            <a:extLst>
              <a:ext uri="{FF2B5EF4-FFF2-40B4-BE49-F238E27FC236}">
                <a16:creationId xmlns:a16="http://schemas.microsoft.com/office/drawing/2014/main" id="{215FD3B3-7696-A8CB-2E25-CAA5AE3FEC8D}"/>
              </a:ext>
            </a:extLst>
          </p:cNvPr>
          <p:cNvPicPr>
            <a:picLocks noChangeAspect="1"/>
          </p:cNvPicPr>
          <p:nvPr/>
        </p:nvPicPr>
        <p:blipFill rotWithShape="1">
          <a:blip r:embed="rId3"/>
          <a:srcRect l="16604" r="3073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9" name="Straight Connector 18">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1E2F6D19-7925-58DF-53FC-47B014578BE0}"/>
              </a:ext>
            </a:extLst>
          </p:cNvPr>
          <p:cNvSpPr>
            <a:spLocks noGrp="1"/>
          </p:cNvSpPr>
          <p:nvPr>
            <p:ph idx="1"/>
          </p:nvPr>
        </p:nvSpPr>
        <p:spPr>
          <a:xfrm>
            <a:off x="5268124" y="1567528"/>
            <a:ext cx="6719881" cy="5035186"/>
          </a:xfrm>
        </p:spPr>
        <p:txBody>
          <a:bodyPr>
            <a:noAutofit/>
          </a:bodyPr>
          <a:lstStyle/>
          <a:p>
            <a:pPr marL="0" indent="0">
              <a:lnSpc>
                <a:spcPct val="100000"/>
              </a:lnSpc>
              <a:buNone/>
            </a:pPr>
            <a:r>
              <a:rPr lang="en-US" sz="2200" b="1" dirty="0"/>
              <a:t>1987</a:t>
            </a:r>
            <a:r>
              <a:rPr lang="en-US" sz="2200" dirty="0"/>
              <a:t>: To</a:t>
            </a:r>
            <a:r>
              <a:rPr lang="en-US" sz="2200" dirty="0">
                <a:effectLst/>
              </a:rPr>
              <a:t> resist “push down” curriculum from elementary to preschool level</a:t>
            </a:r>
            <a:r>
              <a:rPr lang="en-US" sz="2200" dirty="0"/>
              <a:t>,</a:t>
            </a:r>
            <a:r>
              <a:rPr lang="en-US" sz="2200" dirty="0">
                <a:effectLst/>
              </a:rPr>
              <a:t> </a:t>
            </a:r>
            <a:r>
              <a:rPr lang="en-US" sz="2200" dirty="0"/>
              <a:t>and included 2 core considerations</a:t>
            </a:r>
            <a:endParaRPr lang="en-US" sz="2200" dirty="0">
              <a:effectLst/>
            </a:endParaRPr>
          </a:p>
          <a:p>
            <a:pPr marL="0" indent="0">
              <a:lnSpc>
                <a:spcPct val="100000"/>
              </a:lnSpc>
              <a:buNone/>
            </a:pPr>
            <a:r>
              <a:rPr lang="en-US" sz="2200" b="1" dirty="0"/>
              <a:t>1997</a:t>
            </a:r>
            <a:r>
              <a:rPr lang="en-US" sz="2200" dirty="0"/>
              <a:t>: </a:t>
            </a:r>
            <a:r>
              <a:rPr lang="en-US" sz="2200" dirty="0">
                <a:effectLst/>
              </a:rPr>
              <a:t>Revised to include the third core consideration to address </a:t>
            </a:r>
            <a:r>
              <a:rPr lang="en-US" sz="2200" b="1" dirty="0">
                <a:effectLst/>
              </a:rPr>
              <a:t>diversity</a:t>
            </a:r>
            <a:r>
              <a:rPr lang="en-US" sz="2200" dirty="0">
                <a:effectLst/>
              </a:rPr>
              <a:t> to include the socio-cultural context for each, Child, Educator, Program</a:t>
            </a:r>
          </a:p>
          <a:p>
            <a:pPr marL="0" indent="0">
              <a:lnSpc>
                <a:spcPct val="100000"/>
              </a:lnSpc>
              <a:buNone/>
            </a:pPr>
            <a:r>
              <a:rPr lang="en-US" sz="2200" b="1" dirty="0"/>
              <a:t>2009: </a:t>
            </a:r>
            <a:r>
              <a:rPr lang="en-US" sz="2200" dirty="0">
                <a:effectLst/>
              </a:rPr>
              <a:t>Identify “Best practice” and what is not </a:t>
            </a:r>
          </a:p>
          <a:p>
            <a:pPr marL="0" indent="0">
              <a:lnSpc>
                <a:spcPct val="100000"/>
              </a:lnSpc>
              <a:buNone/>
            </a:pPr>
            <a:r>
              <a:rPr lang="en-US" sz="2200" dirty="0"/>
              <a:t>	</a:t>
            </a:r>
            <a:r>
              <a:rPr lang="en-US" sz="2200" dirty="0">
                <a:effectLst/>
              </a:rPr>
              <a:t>Typically developing children </a:t>
            </a:r>
          </a:p>
          <a:p>
            <a:pPr marL="0" indent="0">
              <a:lnSpc>
                <a:spcPct val="100000"/>
              </a:lnSpc>
              <a:buNone/>
            </a:pPr>
            <a:r>
              <a:rPr lang="en-US" sz="2200" dirty="0"/>
              <a:t>	Tool</a:t>
            </a:r>
            <a:r>
              <a:rPr lang="en-US" sz="2200" dirty="0">
                <a:effectLst/>
              </a:rPr>
              <a:t> to assess normative instruction </a:t>
            </a:r>
          </a:p>
          <a:p>
            <a:pPr marL="0" indent="0">
              <a:lnSpc>
                <a:spcPct val="100000"/>
              </a:lnSpc>
              <a:buNone/>
            </a:pPr>
            <a:r>
              <a:rPr lang="en-US" sz="2200" b="1" dirty="0"/>
              <a:t>	</a:t>
            </a:r>
            <a:r>
              <a:rPr lang="en-US" sz="2200" b="1" dirty="0">
                <a:effectLst/>
              </a:rPr>
              <a:t>De-emphasized cultural contexts</a:t>
            </a:r>
          </a:p>
          <a:p>
            <a:pPr marL="0" indent="0">
              <a:lnSpc>
                <a:spcPct val="100000"/>
              </a:lnSpc>
              <a:buNone/>
            </a:pPr>
            <a:r>
              <a:rPr lang="en-US" sz="2200" b="1" dirty="0"/>
              <a:t>	L</a:t>
            </a:r>
            <a:r>
              <a:rPr lang="en-US" sz="2200" b="1" dirty="0">
                <a:effectLst/>
              </a:rPr>
              <a:t>eaned in toward “best practice” for all</a:t>
            </a:r>
          </a:p>
        </p:txBody>
      </p:sp>
      <p:sp>
        <p:nvSpPr>
          <p:cNvPr id="21"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50762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2B0D-F3DD-0976-DD01-B08797201897}"/>
              </a:ext>
            </a:extLst>
          </p:cNvPr>
          <p:cNvSpPr>
            <a:spLocks noGrp="1"/>
          </p:cNvSpPr>
          <p:nvPr>
            <p:ph type="title"/>
          </p:nvPr>
        </p:nvSpPr>
        <p:spPr>
          <a:xfrm>
            <a:off x="5638604" y="480483"/>
            <a:ext cx="5320880" cy="969730"/>
          </a:xfrm>
        </p:spPr>
        <p:txBody>
          <a:bodyPr>
            <a:normAutofit/>
          </a:bodyPr>
          <a:lstStyle/>
          <a:p>
            <a:r>
              <a:rPr lang="en-US" dirty="0"/>
              <a:t>Turn and Talk</a:t>
            </a:r>
          </a:p>
        </p:txBody>
      </p:sp>
      <p:pic>
        <p:nvPicPr>
          <p:cNvPr id="18" name="Picture 17" descr="A group of multi coloured wooden stick figures">
            <a:extLst>
              <a:ext uri="{FF2B5EF4-FFF2-40B4-BE49-F238E27FC236}">
                <a16:creationId xmlns:a16="http://schemas.microsoft.com/office/drawing/2014/main" id="{215FD3B3-7696-A8CB-2E25-CAA5AE3FEC8D}"/>
              </a:ext>
            </a:extLst>
          </p:cNvPr>
          <p:cNvPicPr>
            <a:picLocks noChangeAspect="1"/>
          </p:cNvPicPr>
          <p:nvPr/>
        </p:nvPicPr>
        <p:blipFill rotWithShape="1">
          <a:blip r:embed="rId3"/>
          <a:srcRect l="16604" r="30735"/>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20" name="Content Placeholder 2">
            <a:extLst>
              <a:ext uri="{FF2B5EF4-FFF2-40B4-BE49-F238E27FC236}">
                <a16:creationId xmlns:a16="http://schemas.microsoft.com/office/drawing/2014/main" id="{1E2F6D19-7925-58DF-53FC-47B014578BE0}"/>
              </a:ext>
            </a:extLst>
          </p:cNvPr>
          <p:cNvSpPr>
            <a:spLocks noGrp="1"/>
          </p:cNvSpPr>
          <p:nvPr>
            <p:ph idx="1"/>
          </p:nvPr>
        </p:nvSpPr>
        <p:spPr>
          <a:xfrm>
            <a:off x="5268124" y="1567528"/>
            <a:ext cx="6719881" cy="5035186"/>
          </a:xfrm>
        </p:spPr>
        <p:txBody>
          <a:bodyPr>
            <a:noAutofit/>
          </a:bodyPr>
          <a:lstStyle/>
          <a:p>
            <a:pPr marL="0" indent="0">
              <a:lnSpc>
                <a:spcPct val="100000"/>
              </a:lnSpc>
              <a:buNone/>
            </a:pPr>
            <a:r>
              <a:rPr lang="en-US" sz="2900" b="1" dirty="0"/>
              <a:t>When did you first hear about DAP? </a:t>
            </a:r>
          </a:p>
          <a:p>
            <a:pPr marL="0" indent="0">
              <a:lnSpc>
                <a:spcPct val="100000"/>
              </a:lnSpc>
              <a:buNone/>
            </a:pPr>
            <a:endParaRPr lang="en-US" sz="2900" b="1" dirty="0">
              <a:effectLst/>
            </a:endParaRPr>
          </a:p>
          <a:p>
            <a:pPr marL="0" indent="0">
              <a:lnSpc>
                <a:spcPct val="100000"/>
              </a:lnSpc>
              <a:buNone/>
            </a:pPr>
            <a:r>
              <a:rPr lang="en-US" sz="2900" b="1" dirty="0"/>
              <a:t>How do you see DAP in Texas classrooms and learning centers? </a:t>
            </a:r>
            <a:endParaRPr lang="en-US" sz="2900" b="1" dirty="0">
              <a:effectLst/>
            </a:endParaRPr>
          </a:p>
        </p:txBody>
      </p:sp>
    </p:spTree>
    <p:extLst>
      <p:ext uri="{BB962C8B-B14F-4D97-AF65-F5344CB8AC3E}">
        <p14:creationId xmlns:p14="http://schemas.microsoft.com/office/powerpoint/2010/main" val="2756035885"/>
      </p:ext>
    </p:extLst>
  </p:cSld>
  <p:clrMapOvr>
    <a:masterClrMapping/>
  </p:clrMapOvr>
</p:sld>
</file>

<file path=ppt/theme/theme1.xml><?xml version="1.0" encoding="utf-8"?>
<a:theme xmlns:a="http://schemas.openxmlformats.org/drawingml/2006/main" name="HeadlinesVTI">
  <a:themeElements>
    <a:clrScheme name="Headlines">
      <a:dk1>
        <a:sysClr val="windowText" lastClr="000000"/>
      </a:dk1>
      <a:lt1>
        <a:sysClr val="window" lastClr="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1681</TotalTime>
  <Words>1330</Words>
  <Application>Microsoft Office PowerPoint</Application>
  <PresentationFormat>Widescreen</PresentationFormat>
  <Paragraphs>197</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Arial</vt:lpstr>
      <vt:lpstr>Avenir Next LT Pro</vt:lpstr>
      <vt:lpstr>Baskerville</vt:lpstr>
      <vt:lpstr>Baskerville Old Face</vt:lpstr>
      <vt:lpstr>Calibri</vt:lpstr>
      <vt:lpstr>Gill Sans Nova</vt:lpstr>
      <vt:lpstr>Sitka Banner</vt:lpstr>
      <vt:lpstr>Times New Roman</vt:lpstr>
      <vt:lpstr>Wingdings</vt:lpstr>
      <vt:lpstr>HeadlinesVTI</vt:lpstr>
      <vt:lpstr>Developmental Cascades </vt:lpstr>
      <vt:lpstr>* PROVOCATIONS – a Survey * NAEYC (2020) DAP. 4th ed.  * THE TEACHER’S IMAGE OF THE CHILD  * DEVELOPMENTAL CASCADES</vt:lpstr>
      <vt:lpstr>Provocations – a Survey</vt:lpstr>
      <vt:lpstr>Encuesta</vt:lpstr>
      <vt:lpstr>Daniela y Dr. JT</vt:lpstr>
      <vt:lpstr>National Association for the Education of  Young Children (NAEYC)</vt:lpstr>
      <vt:lpstr>Five Documents to Consider</vt:lpstr>
      <vt:lpstr>FIRST 3 editions</vt:lpstr>
      <vt:lpstr>Turn and Talk</vt:lpstr>
      <vt:lpstr>Developmentally Appropriate Practice in Early Childhood Programs Serving Children from Birth Through Age 8,  Fourth Edition</vt:lpstr>
      <vt:lpstr>DAP IS EQUITY</vt:lpstr>
      <vt:lpstr>EVERY CHILD IS UNIQUE</vt:lpstr>
      <vt:lpstr>WAVES</vt:lpstr>
      <vt:lpstr>Waves</vt:lpstr>
      <vt:lpstr>Theories of Development </vt:lpstr>
      <vt:lpstr>Turn and Talk </vt:lpstr>
      <vt:lpstr>“A simple liberating thought came to our aid,  namely that things  about children and for children are only learned from children.” Follow the child. Malaguzzi (1998, 51)</vt:lpstr>
      <vt:lpstr>Developmental Cascades</vt:lpstr>
      <vt:lpstr>Overlapping Waves</vt:lpstr>
      <vt:lpstr>Developmental Cascades</vt:lpstr>
      <vt:lpstr>Developmental Cascades</vt:lpstr>
      <vt:lpstr>Key Tenants of Cascade Approach</vt:lpstr>
      <vt:lpstr>Key Points of Developmental Cascades</vt:lpstr>
      <vt:lpstr>* PROVOCATIONS – a Survey * NAEYC (2020) DAP. 4th ed.  * THE TEACHER’S IMAGE OF THE CHILD  * DEVELOPMENTAL CASCADES * PROVOCATIONS – a post Survey</vt:lpstr>
      <vt:lpstr>Encuesta</vt:lpstr>
      <vt:lpstr>CO-LAB Collaboration of 9 interdisciplinary research scholars, international, multi-disciplinary </vt:lpstr>
      <vt:lpstr>THANK YOU!  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cascades EXAMPIFY DEVELOPMENTALLY APPROPRIATE PRACTICES</dc:title>
  <dc:creator>Stankovic-Ramirez, Zlata</dc:creator>
  <cp:lastModifiedBy>Josh Thompson</cp:lastModifiedBy>
  <cp:revision>4</cp:revision>
  <dcterms:created xsi:type="dcterms:W3CDTF">2024-03-22T12:46:17Z</dcterms:created>
  <dcterms:modified xsi:type="dcterms:W3CDTF">2024-04-25T03:19:12Z</dcterms:modified>
</cp:coreProperties>
</file>